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91" r:id="rId13"/>
    <p:sldId id="890" r:id="rId14"/>
    <p:sldId id="889" r:id="rId15"/>
    <p:sldId id="888" r:id="rId16"/>
    <p:sldId id="879" r:id="rId17"/>
    <p:sldId id="892" r:id="rId18"/>
    <p:sldId id="893" r:id="rId19"/>
    <p:sldId id="894" r:id="rId20"/>
    <p:sldId id="895" r:id="rId21"/>
    <p:sldId id="896" r:id="rId22"/>
    <p:sldId id="897" r:id="rId23"/>
    <p:sldId id="87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　古诗文默写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04752355"/>
              </p:ext>
            </p:extLst>
          </p:nvPr>
        </p:nvGraphicFramePr>
        <p:xfrm>
          <a:off x="381000" y="1513840"/>
          <a:ext cx="11430000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925286">
                  <a:extLst>
                    <a:ext uri="{9D8B030D-6E8A-4147-A177-3AD203B41FA5}">
                      <a16:colId xmlns:a16="http://schemas.microsoft.com/office/drawing/2014/main" val="2296091853"/>
                    </a:ext>
                  </a:extLst>
                </a:gridCol>
                <a:gridCol w="3635828">
                  <a:extLst>
                    <a:ext uri="{9D8B030D-6E8A-4147-A177-3AD203B41FA5}">
                      <a16:colId xmlns:a16="http://schemas.microsoft.com/office/drawing/2014/main" val="3866392829"/>
                    </a:ext>
                  </a:extLst>
                </a:gridCol>
                <a:gridCol w="6868886">
                  <a:extLst>
                    <a:ext uri="{9D8B030D-6E8A-4147-A177-3AD203B41FA5}">
                      <a16:colId xmlns:a16="http://schemas.microsoft.com/office/drawing/2014/main" val="3219828665"/>
                    </a:ext>
                  </a:extLst>
                </a:gridCol>
              </a:tblGrid>
              <a:tr h="624205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zh-CN" sz="28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九下</a:t>
                      </a:r>
                      <a:endParaRPr lang="zh-CN" alt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《南乡子·登京口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北固亭有怀》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“千古兴亡多少事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悠悠”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慨叹历史兴亡之事远逝难追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何处望神州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满眼风光北固楼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以设问手法写登楼远眺、北望中原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15852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《过零丁洋》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山河破碎风飘絮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，身世浮沉雨打萍。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751897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《山坡羊·潼关怀古》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峰峦如聚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波涛如怒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赋予山河以人格特征，写出了潼关地势的险要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717502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课标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独有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《相见欢》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独上西楼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774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75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2036"/>
            <a:ext cx="1988045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二、文言文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93145706"/>
              </p:ext>
            </p:extLst>
          </p:nvPr>
        </p:nvGraphicFramePr>
        <p:xfrm>
          <a:off x="381000" y="2118476"/>
          <a:ext cx="11430000" cy="2621048"/>
        </p:xfrm>
        <a:graphic>
          <a:graphicData uri="http://schemas.openxmlformats.org/drawingml/2006/table">
            <a:tbl>
              <a:tblPr firstRow="1" firstCol="1" bandRow="1"/>
              <a:tblGrid>
                <a:gridCol w="1186543">
                  <a:extLst>
                    <a:ext uri="{9D8B030D-6E8A-4147-A177-3AD203B41FA5}">
                      <a16:colId xmlns:a16="http://schemas.microsoft.com/office/drawing/2014/main" val="3815651123"/>
                    </a:ext>
                  </a:extLst>
                </a:gridCol>
                <a:gridCol w="3222171">
                  <a:extLst>
                    <a:ext uri="{9D8B030D-6E8A-4147-A177-3AD203B41FA5}">
                      <a16:colId xmlns:a16="http://schemas.microsoft.com/office/drawing/2014/main" val="3992836525"/>
                    </a:ext>
                  </a:extLst>
                </a:gridCol>
                <a:gridCol w="7021286">
                  <a:extLst>
                    <a:ext uri="{9D8B030D-6E8A-4147-A177-3AD203B41FA5}">
                      <a16:colId xmlns:a16="http://schemas.microsoft.com/office/drawing/2014/main" val="557135816"/>
                    </a:ext>
                  </a:extLst>
                </a:gridCol>
              </a:tblGrid>
              <a:tr h="10990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册别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考查情况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226044"/>
                  </a:ext>
                </a:extLst>
              </a:tr>
              <a:tr h="21717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七上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《〈论语〉十二章》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：学而不思则罔，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思而不学则殆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逝者如斯夫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不舍昼夜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感叹时光像河水一样流去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61996"/>
                  </a:ext>
                </a:extLst>
              </a:tr>
              <a:tr h="109906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七下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《陋室铭》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：谈笑有鸿儒，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往来无白丁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323400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《爱莲说》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508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3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45901091"/>
              </p:ext>
            </p:extLst>
          </p:nvPr>
        </p:nvGraphicFramePr>
        <p:xfrm>
          <a:off x="381000" y="1107585"/>
          <a:ext cx="11430000" cy="4769830"/>
        </p:xfrm>
        <a:graphic>
          <a:graphicData uri="http://schemas.openxmlformats.org/drawingml/2006/table">
            <a:tbl>
              <a:tblPr firstRow="1" firstCol="1" bandRow="1"/>
              <a:tblGrid>
                <a:gridCol w="1186543">
                  <a:extLst>
                    <a:ext uri="{9D8B030D-6E8A-4147-A177-3AD203B41FA5}">
                      <a16:colId xmlns:a16="http://schemas.microsoft.com/office/drawing/2014/main" val="2519703902"/>
                    </a:ext>
                  </a:extLst>
                </a:gridCol>
                <a:gridCol w="3222171">
                  <a:extLst>
                    <a:ext uri="{9D8B030D-6E8A-4147-A177-3AD203B41FA5}">
                      <a16:colId xmlns:a16="http://schemas.microsoft.com/office/drawing/2014/main" val="1886728258"/>
                    </a:ext>
                  </a:extLst>
                </a:gridCol>
                <a:gridCol w="7021286">
                  <a:extLst>
                    <a:ext uri="{9D8B030D-6E8A-4147-A177-3AD203B41FA5}">
                      <a16:colId xmlns:a16="http://schemas.microsoft.com/office/drawing/2014/main" val="1733149053"/>
                    </a:ext>
                  </a:extLst>
                </a:gridCol>
              </a:tblGrid>
              <a:tr h="217171">
                <a:tc rowSpan="5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八上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《三峡》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“虽乘奔御风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不以疾也”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写江水湍急，超过马和风的速度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：至于夏水襄陵，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沿溯阻绝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435413"/>
                  </a:ext>
                </a:extLst>
              </a:tr>
              <a:tr h="217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《答谢中书书》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高峰入云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清流见底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用简洁的文字写出了山之高、水之清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362462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《记承天寺夜游》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庭下如积水空明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，水中藻、荇交横，盖竹柏影也。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902794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《得道多助，失道寡助》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774983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《生于忧患，死于安乐》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：所以动心忍性，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曾益其所不能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386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7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84274900"/>
              </p:ext>
            </p:extLst>
          </p:nvPr>
        </p:nvGraphicFramePr>
        <p:xfrm>
          <a:off x="381000" y="894225"/>
          <a:ext cx="11430000" cy="5196550"/>
        </p:xfrm>
        <a:graphic>
          <a:graphicData uri="http://schemas.openxmlformats.org/drawingml/2006/table">
            <a:tbl>
              <a:tblPr firstRow="1" firstCol="1" bandRow="1"/>
              <a:tblGrid>
                <a:gridCol w="1186543">
                  <a:extLst>
                    <a:ext uri="{9D8B030D-6E8A-4147-A177-3AD203B41FA5}">
                      <a16:colId xmlns:a16="http://schemas.microsoft.com/office/drawing/2014/main" val="232257712"/>
                    </a:ext>
                  </a:extLst>
                </a:gridCol>
                <a:gridCol w="3222171">
                  <a:extLst>
                    <a:ext uri="{9D8B030D-6E8A-4147-A177-3AD203B41FA5}">
                      <a16:colId xmlns:a16="http://schemas.microsoft.com/office/drawing/2014/main" val="3868851324"/>
                    </a:ext>
                  </a:extLst>
                </a:gridCol>
                <a:gridCol w="7021286">
                  <a:extLst>
                    <a:ext uri="{9D8B030D-6E8A-4147-A177-3AD203B41FA5}">
                      <a16:colId xmlns:a16="http://schemas.microsoft.com/office/drawing/2014/main" val="2431216478"/>
                    </a:ext>
                  </a:extLst>
                </a:gridCol>
              </a:tblGrid>
              <a:tr h="217171">
                <a:tc rowSpan="5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八下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《桃花源记》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：黄发垂髫，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并怡然自乐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：阡陌交通，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鸡犬相闻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485418"/>
                  </a:ext>
                </a:extLst>
              </a:tr>
              <a:tr h="4317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《小石潭记》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潭中鱼可百许头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皆若空游无所依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描绘了潭中百来条鱼儿好像在空中游动，没有什么依傍的画面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斗折蛇行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明灭可见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生动形象地写出了溪水的蜿蜒曲折，时隐时现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12128"/>
                  </a:ext>
                </a:extLst>
              </a:tr>
              <a:tr h="217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《〈庄子〉一则》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北冥有鱼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195505"/>
                  </a:ext>
                </a:extLst>
              </a:tr>
              <a:tr h="217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《〈礼记〉一则》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虽有嘉肴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506777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《马说》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831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8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50993109"/>
              </p:ext>
            </p:extLst>
          </p:nvPr>
        </p:nvGraphicFramePr>
        <p:xfrm>
          <a:off x="381000" y="1122767"/>
          <a:ext cx="11430000" cy="4739466"/>
        </p:xfrm>
        <a:graphic>
          <a:graphicData uri="http://schemas.openxmlformats.org/drawingml/2006/table">
            <a:tbl>
              <a:tblPr firstRow="1" firstCol="1" bandRow="1"/>
              <a:tblGrid>
                <a:gridCol w="1186543">
                  <a:extLst>
                    <a:ext uri="{9D8B030D-6E8A-4147-A177-3AD203B41FA5}">
                      <a16:colId xmlns:a16="http://schemas.microsoft.com/office/drawing/2014/main" val="58478235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981468604"/>
                    </a:ext>
                  </a:extLst>
                </a:gridCol>
                <a:gridCol w="7805057">
                  <a:extLst>
                    <a:ext uri="{9D8B030D-6E8A-4147-A177-3AD203B41FA5}">
                      <a16:colId xmlns:a16="http://schemas.microsoft.com/office/drawing/2014/main" val="3651903231"/>
                    </a:ext>
                  </a:extLst>
                </a:gridCol>
              </a:tblGrid>
              <a:tr h="753497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九上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《岳阳楼记》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“衔远山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吞长江”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仅用六字就写出洞庭湖气势磅礴、广阔浩渺的景象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先天下之忧而忧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后天下之乐而乐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我们读出了范仲淹的开阔胸襟和崇高境界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沙鸥翔集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锦鳞游泳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描绘了水鸟时飞时停，鱼儿游来游去的景象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先天下之忧而忧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后天下之乐而乐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表现了范仲淹以天下为己任、苦己为人的精神品格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/2016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政通人和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，百废具兴。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252735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《醉翁亭记》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247039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《湖心亭看雪》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10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6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75733193"/>
              </p:ext>
            </p:extLst>
          </p:nvPr>
        </p:nvGraphicFramePr>
        <p:xfrm>
          <a:off x="381000" y="1740074"/>
          <a:ext cx="11430000" cy="3504852"/>
        </p:xfrm>
        <a:graphic>
          <a:graphicData uri="http://schemas.openxmlformats.org/drawingml/2006/table">
            <a:tbl>
              <a:tblPr firstRow="1" firstCol="1" bandRow="1"/>
              <a:tblGrid>
                <a:gridCol w="1099457">
                  <a:extLst>
                    <a:ext uri="{9D8B030D-6E8A-4147-A177-3AD203B41FA5}">
                      <a16:colId xmlns:a16="http://schemas.microsoft.com/office/drawing/2014/main" val="4244839171"/>
                    </a:ext>
                  </a:extLst>
                </a:gridCol>
                <a:gridCol w="3614057">
                  <a:extLst>
                    <a:ext uri="{9D8B030D-6E8A-4147-A177-3AD203B41FA5}">
                      <a16:colId xmlns:a16="http://schemas.microsoft.com/office/drawing/2014/main" val="3160550857"/>
                    </a:ext>
                  </a:extLst>
                </a:gridCol>
                <a:gridCol w="6716486">
                  <a:extLst>
                    <a:ext uri="{9D8B030D-6E8A-4147-A177-3AD203B41FA5}">
                      <a16:colId xmlns:a16="http://schemas.microsoft.com/office/drawing/2014/main" val="564325107"/>
                    </a:ext>
                  </a:extLst>
                </a:gridCol>
              </a:tblGrid>
              <a:tr h="109906">
                <a:tc rowSpan="5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九下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《鱼我所欲也》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855764"/>
                  </a:ext>
                </a:extLst>
              </a:tr>
              <a:tr h="217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《送东阳马生序》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略无慕艳意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宋濂面对衣着华丽的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同舍生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的态度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374638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《曹刿论战》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003093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《邹忌讽齐王纳谏》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834559"/>
                  </a:ext>
                </a:extLst>
              </a:tr>
              <a:tr h="109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《出师表》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：苟全性命于乱世，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不求闻达于诸侯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676193"/>
                  </a:ext>
                </a:extLst>
              </a:tr>
              <a:tr h="21717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课标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独有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《〈吕氏春秋〉一则》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伯牙鼓琴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591" marR="7591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862" marR="13862" marT="7591" marB="75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087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4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6701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默写。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中国古代诗文中多有与长江相关的名篇名句，或写风景，或抒情怀。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江入三峡，奔腾激荡。郦道元《三峡》以“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写江水湍急，超过马和风的速度；李白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《早发白帝城》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”两句，化用《三峡》中的“朝发白帝，暮到江陵”，写舟行之速，也抒写了喜悦畅快的心情。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出三峡后，长江与洞庭湖相遇。范仲淹《岳阳楼记》中的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”，仅用六字就写出洞庭湖气势磅礴、广阔浩渺的景象。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A_46893"/>
          <p:cNvSpPr/>
          <p:nvPr/>
        </p:nvSpPr>
        <p:spPr>
          <a:xfrm>
            <a:off x="728028" y="5446686"/>
            <a:ext cx="193681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吞长江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be1ed"/>
          <p:cNvSpPr/>
          <p:nvPr/>
        </p:nvSpPr>
        <p:spPr>
          <a:xfrm>
            <a:off x="10339594" y="4891950"/>
            <a:ext cx="19368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衔远山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9c9ea"/>
          <p:cNvSpPr/>
          <p:nvPr/>
        </p:nvSpPr>
        <p:spPr>
          <a:xfrm>
            <a:off x="4657090" y="3782478"/>
            <a:ext cx="3365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千里江陵一日还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d2cf"/>
          <p:cNvSpPr/>
          <p:nvPr/>
        </p:nvSpPr>
        <p:spPr>
          <a:xfrm>
            <a:off x="1085215" y="3782478"/>
            <a:ext cx="3365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朝辞白帝彩云间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69dbb"/>
          <p:cNvSpPr/>
          <p:nvPr/>
        </p:nvSpPr>
        <p:spPr>
          <a:xfrm>
            <a:off x="931760" y="3227742"/>
            <a:ext cx="25607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不以疾也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492461" y="737913"/>
            <a:ext cx="5207077" cy="501340"/>
          </a:xfrm>
          <a:prstGeom prst="rect">
            <a:avLst/>
          </a:prstGeom>
        </p:spPr>
      </p:pic>
      <p:sp>
        <p:nvSpPr>
          <p:cNvPr id="4" name="A_d48e3"/>
          <p:cNvSpPr/>
          <p:nvPr/>
        </p:nvSpPr>
        <p:spPr>
          <a:xfrm>
            <a:off x="8398657" y="2673006"/>
            <a:ext cx="30956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虽乘奔御风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6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过洞庭后，长江一路向东，奔流至北固山下。面对滚滚江流，辛弃疾感怀古今，在《南乡子·登京口北固亭有怀》中以“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”慨叹历史兴亡之事远逝难追；而王湾的《次北固山下》以“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”写视野开阔、波平浪静的江面风景，呈现出典型的盛唐气象。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5663"/>
          <p:cNvSpPr/>
          <p:nvPr/>
        </p:nvSpPr>
        <p:spPr>
          <a:xfrm>
            <a:off x="4139663" y="3832807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风正一帆悬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d47d"/>
          <p:cNvSpPr/>
          <p:nvPr/>
        </p:nvSpPr>
        <p:spPr>
          <a:xfrm>
            <a:off x="1228695" y="3832807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潮平两岸阔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9b464"/>
          <p:cNvSpPr/>
          <p:nvPr/>
        </p:nvSpPr>
        <p:spPr>
          <a:xfrm>
            <a:off x="728028" y="3278071"/>
            <a:ext cx="157962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悠悠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e752f"/>
          <p:cNvSpPr/>
          <p:nvPr/>
        </p:nvSpPr>
        <p:spPr>
          <a:xfrm>
            <a:off x="8705215" y="2723335"/>
            <a:ext cx="3365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千古兴亡多少事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6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默写。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阅读中国古代诗文，常见“天下”二字。从《茅屋为秋风所破歌》“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”中，我们读出了杜甫心系苍生的济世情怀；从《岳阳楼记》“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”中，我们读出了范仲淹的开阔胸襟和崇高境界；从《破阵子·为陈同甫赋壮词以寄之》“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28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”中，我们读出了辛弃疾收复失地、建功立业的壮志豪情。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ededc"/>
          <p:cNvSpPr/>
          <p:nvPr/>
        </p:nvSpPr>
        <p:spPr>
          <a:xfrm>
            <a:off x="370840" y="4936862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前身后名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f2deb"/>
          <p:cNvSpPr/>
          <p:nvPr/>
        </p:nvSpPr>
        <p:spPr>
          <a:xfrm>
            <a:off x="10491153" y="4382126"/>
            <a:ext cx="203530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赢得生</a:t>
            </a:r>
            <a:endParaRPr lang="zh-CN" altLang="en-US"/>
          </a:p>
        </p:txBody>
      </p:sp>
      <p:sp>
        <p:nvSpPr>
          <p:cNvPr id="7" name="A_edf31"/>
          <p:cNvSpPr/>
          <p:nvPr/>
        </p:nvSpPr>
        <p:spPr>
          <a:xfrm>
            <a:off x="6919278" y="4382126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了却君王天下事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b6a4f"/>
          <p:cNvSpPr/>
          <p:nvPr/>
        </p:nvSpPr>
        <p:spPr>
          <a:xfrm>
            <a:off x="728028" y="3827390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后天下之乐而乐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d5b0"/>
          <p:cNvSpPr/>
          <p:nvPr/>
        </p:nvSpPr>
        <p:spPr>
          <a:xfrm>
            <a:off x="8456954" y="3272654"/>
            <a:ext cx="3365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先天下之忧而忧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7a94f"/>
          <p:cNvSpPr/>
          <p:nvPr/>
        </p:nvSpPr>
        <p:spPr>
          <a:xfrm>
            <a:off x="5117433" y="2717918"/>
            <a:ext cx="407993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大庇天下寒士俱欢颜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ec0dc"/>
          <p:cNvSpPr/>
          <p:nvPr/>
        </p:nvSpPr>
        <p:spPr>
          <a:xfrm>
            <a:off x="1268095" y="2717918"/>
            <a:ext cx="336556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安得广厦千万间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8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7207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中国古代诗歌常常追求含蓄隽永的表达效果，如李白《黄鹤楼送孟浩然之广陵》中的“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”和岑参《白雪歌送武判官归京》中的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，都写了友人离开后诗人的深情凝望，寓情于景，言有尽而意无穷。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5ac9"/>
          <p:cNvSpPr/>
          <p:nvPr/>
        </p:nvSpPr>
        <p:spPr>
          <a:xfrm>
            <a:off x="8523801" y="3278071"/>
            <a:ext cx="30972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雪上空留马行处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7951"/>
          <p:cNvSpPr/>
          <p:nvPr/>
        </p:nvSpPr>
        <p:spPr>
          <a:xfrm>
            <a:off x="5488501" y="3278071"/>
            <a:ext cx="3097275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山回路转不见君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e9df"/>
          <p:cNvSpPr/>
          <p:nvPr/>
        </p:nvSpPr>
        <p:spPr>
          <a:xfrm>
            <a:off x="7009002" y="2723335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唯见长江天际流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c59f8"/>
          <p:cNvSpPr/>
          <p:nvPr/>
        </p:nvSpPr>
        <p:spPr>
          <a:xfrm>
            <a:off x="3585528" y="2723335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孤帆远影碧空尽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3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2" y="2289441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专题一　古诗文默写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77D67D2F-1D41-F5FE-39BC-A1613CABAF7A}"/>
              </a:ext>
            </a:extLst>
          </p:cNvPr>
          <p:cNvSpPr txBox="1">
            <a:spLocks noChangeAspect="1"/>
          </p:cNvSpPr>
          <p:nvPr/>
        </p:nvSpPr>
        <p:spPr>
          <a:xfrm>
            <a:off x="381000" y="3070410"/>
            <a:ext cx="11430000" cy="601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本专题配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晨读手册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，单独成册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23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默写。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诗人笔下，神州锦绣。曹操的“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《观沧海》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描写了水波荡漾、海岛巍然的景象；王维的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《使至塞上》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展现了沙漠浩瀚、天地苍茫的风光；李白的“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《望天门山》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写出了万里长江冲破山峦、汹涌回旋的奇观。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古人写水，常以游鱼入景。柳宗元《小石潭记》中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”两句描绘了潭中百来条鱼儿好像在空中游动，没有什么依傍的画面；范仲淹《岳阳楼记》中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两句描绘了水鸟时飞时停，鱼儿游来游去的景象。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55ffc"/>
          <p:cNvSpPr/>
          <p:nvPr/>
        </p:nvSpPr>
        <p:spPr>
          <a:xfrm>
            <a:off x="9802657" y="5235577"/>
            <a:ext cx="2025712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锦鳞游泳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a5c78"/>
          <p:cNvSpPr/>
          <p:nvPr/>
        </p:nvSpPr>
        <p:spPr>
          <a:xfrm>
            <a:off x="7657875" y="5235577"/>
            <a:ext cx="20257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沙鸥翔集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A_2461e"/>
          <p:cNvSpPr/>
          <p:nvPr/>
        </p:nvSpPr>
        <p:spPr>
          <a:xfrm>
            <a:off x="728028" y="4694909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皆若空游无所依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794e8"/>
          <p:cNvSpPr/>
          <p:nvPr/>
        </p:nvSpPr>
        <p:spPr>
          <a:xfrm>
            <a:off x="9044282" y="4140173"/>
            <a:ext cx="3097276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潭中鱼可百许头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A_b340d"/>
          <p:cNvSpPr/>
          <p:nvPr/>
        </p:nvSpPr>
        <p:spPr>
          <a:xfrm>
            <a:off x="5728653" y="3030701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碧水东流至此回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8db0"/>
          <p:cNvSpPr/>
          <p:nvPr/>
        </p:nvSpPr>
        <p:spPr>
          <a:xfrm>
            <a:off x="2156778" y="3030701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天门中断楚江开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ea17"/>
          <p:cNvSpPr/>
          <p:nvPr/>
        </p:nvSpPr>
        <p:spPr>
          <a:xfrm>
            <a:off x="831184" y="2475965"/>
            <a:ext cx="2651188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长河落日圆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86bc"/>
          <p:cNvSpPr/>
          <p:nvPr/>
        </p:nvSpPr>
        <p:spPr>
          <a:xfrm>
            <a:off x="9747440" y="1921229"/>
            <a:ext cx="23829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大漠孤烟直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8549"/>
          <p:cNvSpPr/>
          <p:nvPr/>
        </p:nvSpPr>
        <p:spPr>
          <a:xfrm>
            <a:off x="8644890" y="1366493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山岛竦峙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f12bc"/>
          <p:cNvSpPr/>
          <p:nvPr/>
        </p:nvSpPr>
        <p:spPr>
          <a:xfrm>
            <a:off x="6144578" y="1366493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水何澹澹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3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64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默写。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初中毕业前的最后一节班会课上，班长借用古诗词饱含深情地表达心声。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di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亲爱的同学们，初中生活即将结束，展望未来，我们既要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杜甫《望岳》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的豪情壮志，也要有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王之涣《登鹳雀楼》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的进取精神；敬爱的老师，这些年，您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sz="28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李商隐《无题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相见时难别亦难》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的无私奉献精神滋养了我们，求学路上，感恩有您！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61e6"/>
          <p:cNvSpPr/>
          <p:nvPr/>
        </p:nvSpPr>
        <p:spPr>
          <a:xfrm>
            <a:off x="370840" y="4905315"/>
            <a:ext cx="1936814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泪始干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A_f199d"/>
          <p:cNvSpPr/>
          <p:nvPr/>
        </p:nvSpPr>
        <p:spPr>
          <a:xfrm>
            <a:off x="10014903" y="4350579"/>
            <a:ext cx="23924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蜡炬成灰</a:t>
            </a:r>
            <a:endParaRPr lang="zh-CN" altLang="en-US"/>
          </a:p>
        </p:txBody>
      </p:sp>
      <p:sp>
        <p:nvSpPr>
          <p:cNvPr id="7" name="A_053f3"/>
          <p:cNvSpPr/>
          <p:nvPr/>
        </p:nvSpPr>
        <p:spPr>
          <a:xfrm>
            <a:off x="6443028" y="4350579"/>
            <a:ext cx="3365563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春蚕到死丝方尽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4069"/>
          <p:cNvSpPr/>
          <p:nvPr/>
        </p:nvSpPr>
        <p:spPr>
          <a:xfrm>
            <a:off x="4657090" y="3795843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更上一层楼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693f"/>
          <p:cNvSpPr/>
          <p:nvPr/>
        </p:nvSpPr>
        <p:spPr>
          <a:xfrm>
            <a:off x="1799590" y="3795843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欲穷千里目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330b9"/>
          <p:cNvSpPr/>
          <p:nvPr/>
        </p:nvSpPr>
        <p:spPr>
          <a:xfrm>
            <a:off x="3942715" y="3241107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一览众山小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6a49c"/>
          <p:cNvSpPr/>
          <p:nvPr/>
        </p:nvSpPr>
        <p:spPr>
          <a:xfrm>
            <a:off x="1085215" y="3241107"/>
            <a:ext cx="2651189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会当凌绝顶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9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5215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写景要抓住景物特征。陶弘景《答谢中书书》中“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”两句用简洁的文字写出了山之高、水之清，柳宗元《小石潭记》中“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”两句生动形象地写出了溪水的蜿蜒曲折，时隐时现。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8566"/>
          <p:cNvSpPr/>
          <p:nvPr/>
        </p:nvSpPr>
        <p:spPr>
          <a:xfrm>
            <a:off x="5624683" y="3558147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明灭可见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5402"/>
          <p:cNvSpPr/>
          <p:nvPr/>
        </p:nvSpPr>
        <p:spPr>
          <a:xfrm>
            <a:off x="3022029" y="3558147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斗折蛇行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e8be5"/>
          <p:cNvSpPr/>
          <p:nvPr/>
        </p:nvSpPr>
        <p:spPr>
          <a:xfrm>
            <a:off x="826502" y="3003411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清流见底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5f2a1"/>
          <p:cNvSpPr/>
          <p:nvPr/>
        </p:nvSpPr>
        <p:spPr>
          <a:xfrm>
            <a:off x="9100552" y="2448675"/>
            <a:ext cx="2294001" cy="3883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高峰入云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7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69405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7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安徽近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7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年中考古诗文默写一览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7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一、古诗词曲</a:t>
            </a:r>
            <a:endParaRPr lang="zh-CN" altLang="en-US" sz="27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46911807"/>
              </p:ext>
            </p:extLst>
          </p:nvPr>
        </p:nvGraphicFramePr>
        <p:xfrm>
          <a:off x="381000" y="1830685"/>
          <a:ext cx="11430000" cy="4672330"/>
        </p:xfrm>
        <a:graphic>
          <a:graphicData uri="http://schemas.openxmlformats.org/drawingml/2006/table">
            <a:tbl>
              <a:tblPr firstRow="1" firstCol="1" bandRow="1"/>
              <a:tblGrid>
                <a:gridCol w="1100819">
                  <a:extLst>
                    <a:ext uri="{9D8B030D-6E8A-4147-A177-3AD203B41FA5}">
                      <a16:colId xmlns:a16="http://schemas.microsoft.com/office/drawing/2014/main" val="208681635"/>
                    </a:ext>
                  </a:extLst>
                </a:gridCol>
                <a:gridCol w="2589438">
                  <a:extLst>
                    <a:ext uri="{9D8B030D-6E8A-4147-A177-3AD203B41FA5}">
                      <a16:colId xmlns:a16="http://schemas.microsoft.com/office/drawing/2014/main" val="1717102940"/>
                    </a:ext>
                  </a:extLst>
                </a:gridCol>
                <a:gridCol w="7739743">
                  <a:extLst>
                    <a:ext uri="{9D8B030D-6E8A-4147-A177-3AD203B41FA5}">
                      <a16:colId xmlns:a16="http://schemas.microsoft.com/office/drawing/2014/main" val="3072556732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册别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篇目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考查情况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107809"/>
                  </a:ext>
                </a:extLst>
              </a:tr>
              <a:tr h="624205">
                <a:tc rowSpan="4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</a:t>
                      </a: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《早发白帝城》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“朝辞白帝彩云间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千里江陵一日还”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化用《三峡》中的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朝发白帝，暮到江陵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，写舟行之速，也抒写了喜悦畅快的心情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400653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《黄鹤楼送孟浩然之广陵》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孤帆远影碧空尽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唯见长江天际流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写了友人离开后诗人的深情凝望，寓情于景，言有尽而意无穷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804437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《望天门山》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天门中断楚江开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7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碧水东流至此回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写出了万里长江冲破山峦、汹涌回旋的奇观</a:t>
                      </a:r>
                      <a:r>
                        <a:rPr lang="en-US" sz="27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370066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《登鹳雀楼》</a:t>
                      </a:r>
                      <a:endParaRPr lang="zh-CN" sz="27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7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欲穷千里目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7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更上一层楼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进取精神</a:t>
                      </a:r>
                      <a:r>
                        <a:rPr lang="en-US" sz="27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7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69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2040649"/>
              </p:ext>
            </p:extLst>
          </p:nvPr>
        </p:nvGraphicFramePr>
        <p:xfrm>
          <a:off x="381000" y="754650"/>
          <a:ext cx="11430000" cy="5693410"/>
        </p:xfrm>
        <a:graphic>
          <a:graphicData uri="http://schemas.openxmlformats.org/drawingml/2006/table">
            <a:tbl>
              <a:tblPr firstRow="1" firstCol="1" bandRow="1"/>
              <a:tblGrid>
                <a:gridCol w="1121229">
                  <a:extLst>
                    <a:ext uri="{9D8B030D-6E8A-4147-A177-3AD203B41FA5}">
                      <a16:colId xmlns:a16="http://schemas.microsoft.com/office/drawing/2014/main" val="1817304977"/>
                    </a:ext>
                  </a:extLst>
                </a:gridCol>
                <a:gridCol w="3026228">
                  <a:extLst>
                    <a:ext uri="{9D8B030D-6E8A-4147-A177-3AD203B41FA5}">
                      <a16:colId xmlns:a16="http://schemas.microsoft.com/office/drawing/2014/main" val="1510394714"/>
                    </a:ext>
                  </a:extLst>
                </a:gridCol>
                <a:gridCol w="7282543">
                  <a:extLst>
                    <a:ext uri="{9D8B030D-6E8A-4147-A177-3AD203B41FA5}">
                      <a16:colId xmlns:a16="http://schemas.microsoft.com/office/drawing/2014/main" val="1135996953"/>
                    </a:ext>
                  </a:extLst>
                </a:gridCol>
              </a:tblGrid>
              <a:tr h="624205">
                <a:tc rowSpan="5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七上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《观沧海》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水何澹澹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山岛竦峙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描写了水波荡漾、海岛巍然的景象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：日月之行，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若出其中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：水何澹澹，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山岛竦峙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665008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《闻王昌龄左迁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龙标遥有此寄》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我寄愁心与明月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随君</a:t>
                      </a:r>
                      <a:r>
                        <a:rPr lang="en-US" sz="2800" b="1" u="sng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风</a:t>
                      </a:r>
                      <a:r>
                        <a:rPr lang="en-US" sz="2800" b="1" u="sng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直到夜郎西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借明月表达了对友人的深厚情感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05236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《次北固山下》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“潮平两岸阔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风正一帆悬”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写视野开阔、波平浪静的江面风景，呈现出典型的盛唐气象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海日生残夜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，江春入旧年。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70243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《天净沙·秋思》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夕阳西下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，断肠人在天涯。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56849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《夜雨寄北》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君问归期未有期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，巴山夜雨涨秋池。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703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65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94576728"/>
              </p:ext>
            </p:extLst>
          </p:nvPr>
        </p:nvGraphicFramePr>
        <p:xfrm>
          <a:off x="381000" y="725443"/>
          <a:ext cx="11430001" cy="5751830"/>
        </p:xfrm>
        <a:graphic>
          <a:graphicData uri="http://schemas.openxmlformats.org/drawingml/2006/table">
            <a:tbl>
              <a:tblPr firstRow="1" firstCol="1" bandRow="1"/>
              <a:tblGrid>
                <a:gridCol w="985162">
                  <a:extLst>
                    <a:ext uri="{9D8B030D-6E8A-4147-A177-3AD203B41FA5}">
                      <a16:colId xmlns:a16="http://schemas.microsoft.com/office/drawing/2014/main" val="2719537867"/>
                    </a:ext>
                  </a:extLst>
                </a:gridCol>
                <a:gridCol w="2521168">
                  <a:extLst>
                    <a:ext uri="{9D8B030D-6E8A-4147-A177-3AD203B41FA5}">
                      <a16:colId xmlns:a16="http://schemas.microsoft.com/office/drawing/2014/main" val="601018760"/>
                    </a:ext>
                  </a:extLst>
                </a:gridCol>
                <a:gridCol w="7923671">
                  <a:extLst>
                    <a:ext uri="{9D8B030D-6E8A-4147-A177-3AD203B41FA5}">
                      <a16:colId xmlns:a16="http://schemas.microsoft.com/office/drawing/2014/main" val="3259558391"/>
                    </a:ext>
                  </a:extLst>
                </a:gridCol>
              </a:tblGrid>
              <a:tr h="211455">
                <a:tc rowSpan="7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七下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《木兰诗》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愿驰千里足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，送儿还故乡。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46643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《登幽州台歌》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042078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《望岳》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会当凌绝顶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一览众山小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展望未来，我们要有豪情壮志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：会当凌绝顶，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一览众山小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395775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《登飞来峰》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不畏浮云遮望眼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自缘身在最高层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人生中，难免会受到不良风尚的干扰，我们只要努力学习，提高认识能力，就会不为所惑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13011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《游山西村》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考查前四句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185909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《己亥杂诗》</a:t>
                      </a:r>
                      <a:endParaRPr lang="en-US" altLang="zh-CN" sz="28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落红不是无情物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化作春泥更护花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诠释了中华民族无私奉献的传统美德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：落红不是无情物，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化作春泥更护花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23234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《泊秦淮》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731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61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22337658"/>
              </p:ext>
            </p:extLst>
          </p:nvPr>
        </p:nvGraphicFramePr>
        <p:xfrm>
          <a:off x="381000" y="739775"/>
          <a:ext cx="11430000" cy="5810250"/>
        </p:xfrm>
        <a:graphic>
          <a:graphicData uri="http://schemas.openxmlformats.org/drawingml/2006/table">
            <a:tbl>
              <a:tblPr firstRow="1" firstCol="1" bandRow="1"/>
              <a:tblGrid>
                <a:gridCol w="1186543">
                  <a:extLst>
                    <a:ext uri="{9D8B030D-6E8A-4147-A177-3AD203B41FA5}">
                      <a16:colId xmlns:a16="http://schemas.microsoft.com/office/drawing/2014/main" val="2290941404"/>
                    </a:ext>
                  </a:extLst>
                </a:gridCol>
                <a:gridCol w="3135086">
                  <a:extLst>
                    <a:ext uri="{9D8B030D-6E8A-4147-A177-3AD203B41FA5}">
                      <a16:colId xmlns:a16="http://schemas.microsoft.com/office/drawing/2014/main" val="997335689"/>
                    </a:ext>
                  </a:extLst>
                </a:gridCol>
                <a:gridCol w="7108371">
                  <a:extLst>
                    <a:ext uri="{9D8B030D-6E8A-4147-A177-3AD203B41FA5}">
                      <a16:colId xmlns:a16="http://schemas.microsoft.com/office/drawing/2014/main" val="111732228"/>
                    </a:ext>
                  </a:extLst>
                </a:gridCol>
              </a:tblGrid>
              <a:tr h="211455">
                <a:tc rowSpan="9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八</a:t>
                      </a:r>
                      <a:r>
                        <a:rPr lang="zh-CN" sz="28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上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《黄鹤楼》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日暮乡关何处是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？烟波江上使人愁。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541819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《使至塞上》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大漠孤烟直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长河落日圆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展现了沙漠浩瀚、天地苍茫的风光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829851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《钱塘湖春行》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几处早莺争暖树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谁家新燕啄春泥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描写春天鸟类活动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58577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《饮酒》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100022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《春望》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感时花溅泪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，恨别鸟惊心。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07188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《雁门太守行》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80309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《赤壁》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680134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《渔家傲》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天接云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涛连晓雾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27591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《浣溪沙》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一曲新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词酒一杯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无可奈何花落去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，似曾相识燕归来。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605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82384297"/>
              </p:ext>
            </p:extLst>
          </p:nvPr>
        </p:nvGraphicFramePr>
        <p:xfrm>
          <a:off x="381000" y="1499235"/>
          <a:ext cx="11430000" cy="3986530"/>
        </p:xfrm>
        <a:graphic>
          <a:graphicData uri="http://schemas.openxmlformats.org/drawingml/2006/table">
            <a:tbl>
              <a:tblPr firstRow="1" firstCol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val="3165458112"/>
                    </a:ext>
                  </a:extLst>
                </a:gridCol>
                <a:gridCol w="3984171">
                  <a:extLst>
                    <a:ext uri="{9D8B030D-6E8A-4147-A177-3AD203B41FA5}">
                      <a16:colId xmlns:a16="http://schemas.microsoft.com/office/drawing/2014/main" val="2636853707"/>
                    </a:ext>
                  </a:extLst>
                </a:gridCol>
                <a:gridCol w="6150429">
                  <a:extLst>
                    <a:ext uri="{9D8B030D-6E8A-4147-A177-3AD203B41FA5}">
                      <a16:colId xmlns:a16="http://schemas.microsoft.com/office/drawing/2014/main" val="2572544268"/>
                    </a:ext>
                  </a:extLst>
                </a:gridCol>
              </a:tblGrid>
              <a:tr h="211455">
                <a:tc rowSpan="5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八下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《关雎》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：关关雎鸠，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在河之洲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19302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《蒹葭》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922533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《送杜少府之任蜀州》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：海内存知己，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天涯若比邻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考查后四句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7212209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《茅屋为秋风所破歌》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安得广厦千万间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大庇天下寒士俱欢颜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我们读出了杜甫心系苍生的济世情怀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安得广厦千万间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，大庇天下寒士俱欢颜。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71346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《卖炭翁》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05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9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23410984"/>
              </p:ext>
            </p:extLst>
          </p:nvPr>
        </p:nvGraphicFramePr>
        <p:xfrm>
          <a:off x="381000" y="1087120"/>
          <a:ext cx="11430000" cy="4810760"/>
        </p:xfrm>
        <a:graphic>
          <a:graphicData uri="http://schemas.openxmlformats.org/drawingml/2006/table">
            <a:tbl>
              <a:tblPr firstRow="1" firstCol="1" bandRow="1"/>
              <a:tblGrid>
                <a:gridCol w="1174161">
                  <a:extLst>
                    <a:ext uri="{9D8B030D-6E8A-4147-A177-3AD203B41FA5}">
                      <a16:colId xmlns:a16="http://schemas.microsoft.com/office/drawing/2014/main" val="2302759114"/>
                    </a:ext>
                  </a:extLst>
                </a:gridCol>
                <a:gridCol w="2973296">
                  <a:extLst>
                    <a:ext uri="{9D8B030D-6E8A-4147-A177-3AD203B41FA5}">
                      <a16:colId xmlns:a16="http://schemas.microsoft.com/office/drawing/2014/main" val="2572255033"/>
                    </a:ext>
                  </a:extLst>
                </a:gridCol>
                <a:gridCol w="7282543">
                  <a:extLst>
                    <a:ext uri="{9D8B030D-6E8A-4147-A177-3AD203B41FA5}">
                      <a16:colId xmlns:a16="http://schemas.microsoft.com/office/drawing/2014/main" val="1837370943"/>
                    </a:ext>
                  </a:extLst>
                </a:gridCol>
              </a:tblGrid>
              <a:tr h="624205">
                <a:tc rowSpan="4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九上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《行路难》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长风破浪会有时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直挂云帆济沧海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对抱负终能施展的坚定信念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：欲渡黄河冰塞川，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将登太行雪满山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996684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《酬乐天扬州初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逢席上见赠》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527259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《水调歌头》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月几时有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但愿人长久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，千里共婵娟。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：但愿人长久，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千里共婵娟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692210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《无题》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春蚕到死丝方尽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蜡炬成灰泪始干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敬爱的老师，这些年，您的无私奉献精神滋养了我们，求学路上，感恩有您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/2016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：晓镜但愁云鬓改，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夜吟应觉月光寒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099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38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63992033"/>
              </p:ext>
            </p:extLst>
          </p:nvPr>
        </p:nvGraphicFramePr>
        <p:xfrm>
          <a:off x="381000" y="754109"/>
          <a:ext cx="11430000" cy="5722620"/>
        </p:xfrm>
        <a:graphic>
          <a:graphicData uri="http://schemas.openxmlformats.org/drawingml/2006/table">
            <a:tbl>
              <a:tblPr firstRow="1" firstCol="1" bandRow="1"/>
              <a:tblGrid>
                <a:gridCol w="925286">
                  <a:extLst>
                    <a:ext uri="{9D8B030D-6E8A-4147-A177-3AD203B41FA5}">
                      <a16:colId xmlns:a16="http://schemas.microsoft.com/office/drawing/2014/main" val="1112373525"/>
                    </a:ext>
                  </a:extLst>
                </a:gridCol>
                <a:gridCol w="3635828">
                  <a:extLst>
                    <a:ext uri="{9D8B030D-6E8A-4147-A177-3AD203B41FA5}">
                      <a16:colId xmlns:a16="http://schemas.microsoft.com/office/drawing/2014/main" val="2364429023"/>
                    </a:ext>
                  </a:extLst>
                </a:gridCol>
                <a:gridCol w="6868886">
                  <a:extLst>
                    <a:ext uri="{9D8B030D-6E8A-4147-A177-3AD203B41FA5}">
                      <a16:colId xmlns:a16="http://schemas.microsoft.com/office/drawing/2014/main" val="3342730855"/>
                    </a:ext>
                  </a:extLst>
                </a:gridCol>
              </a:tblGrid>
              <a:tr h="211455">
                <a:tc rowSpan="6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九下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《渔家傲·秋思》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浊酒一杯家万里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借酒抒发思乡之情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520627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《江城子·密州出猎》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老夫聊发少年狂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，左牵黄，右擎苍。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867087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《破阵子·为陈同甫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赋壮词以寄之》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了却君王天下事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赢得生前身后名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我们读出了辛弃疾收复失地、建功立业的壮志豪情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/2017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沙场秋点兵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兵士们在秋高气爽时节接受检阅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860831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《满江红》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小住京华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俗子胸襟谁识我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？英雄末路当磨折。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15795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《十五从军征》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年未考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997018"/>
                  </a:ext>
                </a:extLst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《白雪歌送武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判官归京》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理解：“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山回路转不见君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雪上空留马行处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友人离开后诗人的深情凝望，寓情于景，言有尽而意无穷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/2020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u="sng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忽如一夜春风来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，千树万树梨花开。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87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46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.potx" id="{76DD99E8-CE40-4124-90DB-E5FD39E5DA08}" vid="{306B8F11-DF50-48FD-B368-617ED07043E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20</TotalTime>
  <Words>2635</Words>
  <Application>Microsoft Office PowerPoint</Application>
  <PresentationFormat>宽屏</PresentationFormat>
  <Paragraphs>246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2025-11-13T13:27:23Z</dcterms:created>
  <dcterms:modified xsi:type="dcterms:W3CDTF">2025-11-13T14:54:49Z</dcterms:modified>
</cp:coreProperties>
</file>