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9" r:id="rId5"/>
    <p:sldId id="880" r:id="rId6"/>
    <p:sldId id="881" r:id="rId7"/>
    <p:sldId id="887" r:id="rId8"/>
    <p:sldId id="896" r:id="rId9"/>
    <p:sldId id="888" r:id="rId10"/>
    <p:sldId id="897" r:id="rId11"/>
    <p:sldId id="898" r:id="rId12"/>
    <p:sldId id="889" r:id="rId13"/>
    <p:sldId id="899" r:id="rId14"/>
    <p:sldId id="890" r:id="rId15"/>
    <p:sldId id="900" r:id="rId16"/>
    <p:sldId id="901" r:id="rId17"/>
    <p:sldId id="891" r:id="rId18"/>
    <p:sldId id="902" r:id="rId19"/>
    <p:sldId id="903" r:id="rId20"/>
    <p:sldId id="904" r:id="rId21"/>
    <p:sldId id="905" r:id="rId22"/>
    <p:sldId id="906" r:id="rId23"/>
    <p:sldId id="907" r:id="rId24"/>
    <p:sldId id="892" r:id="rId25"/>
    <p:sldId id="893" r:id="rId26"/>
    <p:sldId id="908" r:id="rId27"/>
    <p:sldId id="909" r:id="rId28"/>
    <p:sldId id="910" r:id="rId29"/>
    <p:sldId id="911" r:id="rId30"/>
    <p:sldId id="912" r:id="rId31"/>
    <p:sldId id="913" r:id="rId32"/>
    <p:sldId id="914" r:id="rId33"/>
    <p:sldId id="915" r:id="rId34"/>
    <p:sldId id="916" r:id="rId35"/>
    <p:sldId id="917" r:id="rId36"/>
    <p:sldId id="918" r:id="rId37"/>
    <p:sldId id="919" r:id="rId38"/>
    <p:sldId id="920" r:id="rId39"/>
    <p:sldId id="921" r:id="rId40"/>
    <p:sldId id="923" r:id="rId41"/>
    <p:sldId id="924" r:id="rId42"/>
    <p:sldId id="922" r:id="rId43"/>
    <p:sldId id="873" r:id="rId4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0012"/>
    <a:srgbClr val="FFE300"/>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48364" autoAdjust="0"/>
    <p:restoredTop sz="94660"/>
  </p:normalViewPr>
  <p:slideViewPr>
    <p:cSldViewPr snapToGrid="0" showGuides="1">
      <p:cViewPr varScale="1">
        <p:scale>
          <a:sx n="41" d="100"/>
          <a:sy n="41" d="100"/>
        </p:scale>
        <p:origin x="60" y="13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33053"/>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22523"/>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TextBox 7">
            <a:extLst>
              <a:ext uri="{FF2B5EF4-FFF2-40B4-BE49-F238E27FC236}">
                <a16:creationId xmlns:a16="http://schemas.microsoft.com/office/drawing/2014/main" id="{C7CD4D52-C8CD-481F-BDEF-7C0A26FEE3B4}"/>
              </a:ext>
            </a:extLst>
          </p:cNvPr>
          <p:cNvSpPr txBox="1"/>
          <p:nvPr userDrawn="1"/>
        </p:nvSpPr>
        <p:spPr>
          <a:xfrm>
            <a:off x="839819" y="100571"/>
            <a:ext cx="7524098" cy="461665"/>
          </a:xfrm>
          <a:prstGeom prst="rect">
            <a:avLst/>
          </a:prstGeom>
          <a:noFill/>
        </p:spPr>
        <p:txBody>
          <a:bodyPr wrap="square" rtlCol="0">
            <a:spAutoFit/>
          </a:bodyPr>
          <a:lstStyle/>
          <a:p>
            <a:r>
              <a:rPr lang="zh-CN" altLang="en-US" sz="2400" b="1" dirty="0" smtClean="0">
                <a:solidFill>
                  <a:schemeClr val="tx1"/>
                </a:solidFill>
                <a:latin typeface="微软雅黑" panose="020B0503020204020204" pitchFamily="34" charset="-122"/>
                <a:ea typeface="微软雅黑" panose="020B0503020204020204" pitchFamily="34" charset="-122"/>
              </a:rPr>
              <a:t>十二、</a:t>
            </a:r>
            <a:r>
              <a:rPr lang="en-US" altLang="zh-CN" sz="2400" b="1" dirty="0" smtClean="0">
                <a:solidFill>
                  <a:schemeClr val="tx1"/>
                </a:solidFill>
                <a:latin typeface="微软雅黑" panose="020B0503020204020204" pitchFamily="34" charset="-122"/>
                <a:ea typeface="微软雅黑" panose="020B0503020204020204" pitchFamily="34" charset="-122"/>
              </a:rPr>
              <a:t>《</a:t>
            </a:r>
            <a:r>
              <a:rPr lang="zh-CN" altLang="en-US" sz="2400" b="1" dirty="0" smtClean="0">
                <a:solidFill>
                  <a:schemeClr val="tx1"/>
                </a:solidFill>
                <a:latin typeface="微软雅黑" panose="020B0503020204020204" pitchFamily="34" charset="-122"/>
                <a:ea typeface="微软雅黑" panose="020B0503020204020204" pitchFamily="34" charset="-122"/>
              </a:rPr>
              <a:t>简</a:t>
            </a:r>
            <a:r>
              <a:rPr lang="en-US" altLang="zh-CN" sz="2400" b="1" dirty="0" smtClean="0">
                <a:solidFill>
                  <a:schemeClr val="tx1"/>
                </a:solidFill>
                <a:latin typeface="微软雅黑" panose="020B0503020204020204" pitchFamily="34" charset="-122"/>
                <a:ea typeface="微软雅黑" panose="020B0503020204020204" pitchFamily="34" charset="-122"/>
              </a:rPr>
              <a:t>·</a:t>
            </a:r>
            <a:r>
              <a:rPr lang="zh-CN" altLang="en-US" sz="2400" b="1" dirty="0" smtClean="0">
                <a:solidFill>
                  <a:schemeClr val="tx1"/>
                </a:solidFill>
                <a:latin typeface="微软雅黑" panose="020B0503020204020204" pitchFamily="34" charset="-122"/>
                <a:ea typeface="微软雅黑" panose="020B0503020204020204" pitchFamily="34" charset="-122"/>
              </a:rPr>
              <a:t>爱</a:t>
            </a:r>
            <a:r>
              <a:rPr lang="en-US" altLang="zh-CN" sz="2400" b="1" dirty="0" smtClean="0">
                <a:solidFill>
                  <a:schemeClr val="tx1"/>
                </a:solidFill>
                <a:latin typeface="微软雅黑" panose="020B0503020204020204" pitchFamily="34" charset="-122"/>
                <a:ea typeface="微软雅黑" panose="020B0503020204020204" pitchFamily="34" charset="-122"/>
              </a:rPr>
              <a:t>》</a:t>
            </a:r>
            <a:r>
              <a:rPr lang="zh-CN" altLang="en-US" sz="2400" b="1" dirty="0" smtClean="0">
                <a:solidFill>
                  <a:schemeClr val="tx1"/>
                </a:solidFill>
                <a:latin typeface="微软雅黑" panose="020B0503020204020204" pitchFamily="34" charset="-122"/>
                <a:ea typeface="微软雅黑" panose="020B0503020204020204" pitchFamily="34" charset="-122"/>
              </a:rPr>
              <a:t>　外国小说的阅读</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EDB0294C-0712-A29C-82CB-8D94AA22B918}"/>
              </a:ext>
            </a:extLst>
          </p:cNvPr>
          <p:cNvSpPr/>
          <p:nvPr/>
        </p:nvSpPr>
        <p:spPr>
          <a:xfrm>
            <a:off x="0" y="0"/>
            <a:ext cx="12192000" cy="3465513"/>
          </a:xfrm>
          <a:prstGeom prst="rect">
            <a:avLst/>
          </a:prstGeom>
          <a:solidFill>
            <a:srgbClr val="E600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9E630145-5EE1-AE44-4365-73BFFF4300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7212"/>
            <a:ext cx="12192000" cy="6300787"/>
          </a:xfrm>
          <a:prstGeom prst="rect">
            <a:avLst/>
          </a:prstGeom>
        </p:spPr>
      </p:pic>
      <p:pic>
        <p:nvPicPr>
          <p:cNvPr id="27" name="图片 26">
            <a:extLst>
              <a:ext uri="{FF2B5EF4-FFF2-40B4-BE49-F238E27FC236}">
                <a16:creationId xmlns:a16="http://schemas.microsoft.com/office/drawing/2014/main" id="{DDED484F-D4EB-CFBA-A067-50563B7D265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762165" y="597220"/>
            <a:ext cx="6667670" cy="4810248"/>
          </a:xfrm>
          <a:prstGeom prst="rect">
            <a:avLst/>
          </a:prstGeom>
        </p:spPr>
      </p:pic>
      <p:sp>
        <p:nvSpPr>
          <p:cNvPr id="7" name="文本框 6">
            <a:extLst>
              <a:ext uri="{FF2B5EF4-FFF2-40B4-BE49-F238E27FC236}">
                <a16:creationId xmlns:a16="http://schemas.microsoft.com/office/drawing/2014/main" id="{C99729D0-B120-BAF8-E820-8680D05E2E90}"/>
              </a:ext>
            </a:extLst>
          </p:cNvPr>
          <p:cNvSpPr txBox="1"/>
          <p:nvPr/>
        </p:nvSpPr>
        <p:spPr>
          <a:xfrm>
            <a:off x="9698250" y="5315489"/>
            <a:ext cx="1261884" cy="738664"/>
          </a:xfrm>
          <a:prstGeom prst="rect">
            <a:avLst/>
          </a:prstGeom>
          <a:noFill/>
        </p:spPr>
        <p:txBody>
          <a:bodyPr wrap="none" rtlCol="0">
            <a:spAutoFit/>
          </a:bodyPr>
          <a:lstStyle/>
          <a:p>
            <a:pPr algn="l"/>
            <a:r>
              <a:rPr lang="zh-CN" altLang="en-US" sz="4200" b="1" dirty="0">
                <a:ea typeface="微软雅黑" panose="020B0503020204020204" pitchFamily="34" charset="-122"/>
                <a:sym typeface="Times New Roman" panose="02020603050405020304" pitchFamily="18" charset="0"/>
              </a:rPr>
              <a:t>语文</a:t>
            </a:r>
          </a:p>
        </p:txBody>
      </p:sp>
      <p:pic>
        <p:nvPicPr>
          <p:cNvPr id="19" name="图片 18">
            <a:extLst>
              <a:ext uri="{FF2B5EF4-FFF2-40B4-BE49-F238E27FC236}">
                <a16:creationId xmlns:a16="http://schemas.microsoft.com/office/drawing/2014/main" id="{C4753B8F-2613-28AC-A1B6-B13CEBDF28F3}"/>
              </a:ext>
            </a:extLst>
          </p:cNvPr>
          <p:cNvPicPr>
            <a:picLocks noChangeAspect="1"/>
          </p:cNvPicPr>
          <p:nvPr/>
        </p:nvPicPr>
        <p:blipFill>
          <a:blip r:embed="rId4">
            <a:clrChange>
              <a:clrFrom>
                <a:srgbClr val="E60012"/>
              </a:clrFrom>
              <a:clrTo>
                <a:srgbClr val="E60012">
                  <a:alpha val="0"/>
                </a:srgbClr>
              </a:clrTo>
            </a:clrChange>
            <a:extLst>
              <a:ext uri="{28A0092B-C50C-407E-A947-70E740481C1C}">
                <a14:useLocalDpi xmlns:a14="http://schemas.microsoft.com/office/drawing/2010/main" val="0"/>
              </a:ext>
            </a:extLst>
          </a:blip>
          <a:stretch>
            <a:fillRect/>
          </a:stretch>
        </p:blipFill>
        <p:spPr>
          <a:xfrm>
            <a:off x="302418" y="273852"/>
            <a:ext cx="5357813" cy="738172"/>
          </a:xfrm>
          <a:prstGeom prst="rect">
            <a:avLst/>
          </a:prstGeom>
        </p:spPr>
      </p:pic>
      <p:sp>
        <p:nvSpPr>
          <p:cNvPr id="23" name="矩形 22">
            <a:extLst>
              <a:ext uri="{FF2B5EF4-FFF2-40B4-BE49-F238E27FC236}">
                <a16:creationId xmlns:a16="http://schemas.microsoft.com/office/drawing/2014/main" id="{685F9759-3C53-9E6D-1EEC-073DEE49BBD4}"/>
              </a:ext>
            </a:extLst>
          </p:cNvPr>
          <p:cNvSpPr/>
          <p:nvPr/>
        </p:nvSpPr>
        <p:spPr>
          <a:xfrm>
            <a:off x="0" y="6700838"/>
            <a:ext cx="12192000" cy="202881"/>
          </a:xfrm>
          <a:prstGeom prst="rect">
            <a:avLst/>
          </a:prstGeom>
          <a:solidFill>
            <a:srgbClr val="E600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F696A644-0866-1AAE-140D-1958C0D218CE}"/>
              </a:ext>
            </a:extLst>
          </p:cNvPr>
          <p:cNvSpPr/>
          <p:nvPr/>
        </p:nvSpPr>
        <p:spPr>
          <a:xfrm>
            <a:off x="0" y="6700838"/>
            <a:ext cx="12192000" cy="60006"/>
          </a:xfrm>
          <a:prstGeom prst="rect">
            <a:avLst/>
          </a:prstGeom>
          <a:solidFill>
            <a:srgbClr val="FFE3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D86BE1A1-1062-6141-507D-A05F092831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42572" y="1732757"/>
            <a:ext cx="1406717" cy="413036"/>
          </a:xfrm>
          <a:prstGeom prst="rect">
            <a:avLst/>
          </a:prstGeom>
        </p:spPr>
      </p:pic>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08428" y="673294"/>
            <a:ext cx="11430000" cy="564160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理解小说的文化内涵。</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每一个民族的文学作品，都植根于它深厚的文化土壤。如《简·爱》在叙事描写或人物对话中，经常涉及欧洲的历史、地理、文学等内容，常常引用古希腊神话、莎士比亚剧作等古代名著，偶尔使用法语、德语、意大利语，这些都彰显了作者的人文素养，体现了小说的文化内涵。</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关注小说的叙事角度。</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说家根据创作的需要或审美的设定，采取不同的人称来讲故事，其表达效果也是不同的。小说一般会采用第三人称或第一人称，前者视野广阔，内容丰富；后者便于拉近与读者的距离。如《简·爱》采取的是第一人称的写法。作者以手写心，句句发自肺腑，字字血泪凝成，字里行间燃烧着她热情的火焰，情真意切，感人至深</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4565131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2803"/>
            <a:ext cx="11430000" cy="172053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体会小说的语言特点。</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外国小说，特别是欧美小说，翻译成汉语也不免留有原作的痕迹，阅读时要仔细推敲，明晰语句的含义。阅读时可以查阅一些图书评论或专家推介资料，选择好一些的版本来读。</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918436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327.jpeg"/>
          <p:cNvPicPr/>
          <p:nvPr/>
        </p:nvPicPr>
        <p:blipFill>
          <a:blip r:embed="rId2"/>
          <a:stretch>
            <a:fillRect/>
          </a:stretch>
        </p:blipFill>
        <p:spPr>
          <a:xfrm>
            <a:off x="326218" y="686568"/>
            <a:ext cx="1473554" cy="401771"/>
          </a:xfrm>
          <a:prstGeom prst="rect">
            <a:avLst/>
          </a:prstGeom>
        </p:spPr>
      </p:pic>
      <p:sp>
        <p:nvSpPr>
          <p:cNvPr id="4" name="矩形 3"/>
          <p:cNvSpPr>
            <a:spLocks noChangeAspect="1"/>
          </p:cNvSpPr>
          <p:nvPr/>
        </p:nvSpPr>
        <p:spPr>
          <a:xfrm>
            <a:off x="1922788" y="659570"/>
            <a:ext cx="3302507" cy="455766"/>
          </a:xfrm>
          <a:prstGeom prst="rect">
            <a:avLst/>
          </a:prstGeom>
        </p:spPr>
        <p:txBody>
          <a:bodyPr wrap="none">
            <a:spAutoFit/>
          </a:bodyPr>
          <a:lstStyle/>
          <a:p>
            <a:pPr>
              <a:lnSpc>
                <a:spcPct val="130000"/>
              </a:lnSpc>
            </a:pPr>
            <a:r>
              <a:rPr lang="en-US" altLang="zh-CN" sz="2000" b="1" dirty="0">
                <a:latin typeface="Times New Roman" panose="02020603050405020304" pitchFamily="18" charset="0"/>
                <a:ea typeface="黑体" panose="02010609060101010101" pitchFamily="49" charset="-122"/>
              </a:rPr>
              <a:t>(</a:t>
            </a:r>
            <a:r>
              <a:rPr lang="zh-CN" altLang="zh-CN" sz="2000" b="1" dirty="0">
                <a:latin typeface="Arial" panose="020B0604020202020204" pitchFamily="34" charset="0"/>
                <a:ea typeface="黑体" panose="02010609060101010101" pitchFamily="49" charset="-122"/>
                <a:cs typeface="Times New Roman" panose="02020603050405020304" pitchFamily="18" charset="0"/>
              </a:rPr>
              <a:t>一</a:t>
            </a:r>
            <a:r>
              <a:rPr lang="en-US" altLang="zh-CN" sz="2000" b="1" dirty="0">
                <a:latin typeface="Times New Roman" panose="02020603050405020304" pitchFamily="18" charset="0"/>
                <a:ea typeface="黑体" panose="02010609060101010101" pitchFamily="49" charset="-122"/>
              </a:rPr>
              <a:t>)</a:t>
            </a:r>
            <a:r>
              <a:rPr lang="zh-CN" altLang="zh-CN" sz="2000" b="1" dirty="0">
                <a:latin typeface="Arial" panose="020B0604020202020204" pitchFamily="34" charset="0"/>
                <a:ea typeface="黑体" panose="02010609060101010101" pitchFamily="49" charset="-122"/>
                <a:cs typeface="Times New Roman" panose="02020603050405020304" pitchFamily="18" charset="0"/>
              </a:rPr>
              <a:t>苦难的童年</a:t>
            </a:r>
            <a:r>
              <a:rPr lang="en-US" altLang="zh-CN" sz="2000" b="1" dirty="0">
                <a:latin typeface="Times New Roman" panose="02020603050405020304" pitchFamily="18" charset="0"/>
                <a:ea typeface="黑体" panose="02010609060101010101" pitchFamily="49" charset="-122"/>
              </a:rPr>
              <a:t>(</a:t>
            </a:r>
            <a:r>
              <a:rPr lang="zh-CN" altLang="zh-CN" sz="2000" b="1" dirty="0">
                <a:latin typeface="Arial" panose="020B0604020202020204" pitchFamily="34" charset="0"/>
                <a:ea typeface="黑体" panose="02010609060101010101" pitchFamily="49" charset="-122"/>
                <a:cs typeface="Times New Roman" panose="02020603050405020304" pitchFamily="18" charset="0"/>
              </a:rPr>
              <a:t>第一</a:t>
            </a:r>
            <a:r>
              <a:rPr lang="en-US" altLang="zh-CN" sz="2000" b="1" dirty="0">
                <a:latin typeface="Times New Roman" panose="02020603050405020304" pitchFamily="18" charset="0"/>
                <a:ea typeface="宋体" panose="02010600030101010101" pitchFamily="2" charset="-122"/>
              </a:rPr>
              <a:t>~</a:t>
            </a:r>
            <a:r>
              <a:rPr lang="zh-CN" altLang="zh-CN" sz="2000" b="1" dirty="0">
                <a:latin typeface="Arial" panose="020B0604020202020204" pitchFamily="34" charset="0"/>
                <a:ea typeface="黑体" panose="02010609060101010101" pitchFamily="49" charset="-122"/>
                <a:cs typeface="Times New Roman" panose="02020603050405020304" pitchFamily="18" charset="0"/>
              </a:rPr>
              <a:t>四章</a:t>
            </a:r>
            <a:r>
              <a:rPr lang="en-US" altLang="zh-CN" sz="2000" b="1" dirty="0" smtClean="0">
                <a:latin typeface="Times New Roman" panose="02020603050405020304" pitchFamily="18" charset="0"/>
                <a:ea typeface="黑体" panose="02010609060101010101" pitchFamily="49" charset="-122"/>
              </a:rPr>
              <a:t>) </a:t>
            </a:r>
            <a:endParaRPr lang="zh-CN" altLang="en-US" sz="2000" dirty="0"/>
          </a:p>
        </p:txBody>
      </p:sp>
      <p:graphicFrame>
        <p:nvGraphicFramePr>
          <p:cNvPr id="6" name="表格 5"/>
          <p:cNvGraphicFramePr>
            <a:graphicFrameLocks noGrp="1" noChangeAspect="1"/>
          </p:cNvGraphicFramePr>
          <p:nvPr>
            <p:extLst>
              <p:ext uri="{D42A27DB-BD31-4B8C-83A1-F6EECF244321}">
                <p14:modId xmlns:p14="http://schemas.microsoft.com/office/powerpoint/2010/main" val="3315044793"/>
              </p:ext>
            </p:extLst>
          </p:nvPr>
        </p:nvGraphicFramePr>
        <p:xfrm>
          <a:off x="326218" y="1173392"/>
          <a:ext cx="11430000" cy="5269230"/>
        </p:xfrm>
        <a:graphic>
          <a:graphicData uri="http://schemas.openxmlformats.org/drawingml/2006/table">
            <a:tbl>
              <a:tblPr firstRow="1" firstCol="1" bandRow="1"/>
              <a:tblGrid>
                <a:gridCol w="11430000">
                  <a:extLst>
                    <a:ext uri="{9D8B030D-6E8A-4147-A177-3AD203B41FA5}">
                      <a16:colId xmlns:a16="http://schemas.microsoft.com/office/drawing/2014/main" val="4169933823"/>
                    </a:ext>
                  </a:extLst>
                </a:gridCol>
              </a:tblGrid>
              <a:tr h="211455">
                <a:tc>
                  <a:txBody>
                    <a:bodyPr/>
                    <a:lstStyle/>
                    <a:p>
                      <a:pPr fontAlgn="ctr">
                        <a:spcAft>
                          <a:spcPts val="0"/>
                        </a:spcAft>
                      </a:pPr>
                      <a:r>
                        <a:rPr lang="zh-CN" sz="2000" b="1">
                          <a:effectLst/>
                          <a:latin typeface="Arial" panose="020B0604020202020204" pitchFamily="34" charset="0"/>
                          <a:ea typeface="黑体" panose="02010609060101010101" pitchFamily="49" charset="-122"/>
                          <a:cs typeface="Times New Roman" panose="02020603050405020304" pitchFamily="18" charset="0"/>
                        </a:rPr>
                        <a:t>地点：</a:t>
                      </a:r>
                      <a:r>
                        <a:rPr lang="zh-CN" sz="2000" b="1">
                          <a:effectLst/>
                          <a:latin typeface="Times New Roman" panose="02020603050405020304" pitchFamily="18" charset="0"/>
                          <a:ea typeface="宋体" panose="02010600030101010101" pitchFamily="2" charset="-122"/>
                          <a:cs typeface="Times New Roman" panose="02020603050405020304" pitchFamily="18" charset="0"/>
                        </a:rPr>
                        <a:t>盖茨海德府</a:t>
                      </a:r>
                      <a:endParaRPr lang="zh-CN" sz="20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76142873"/>
                  </a:ext>
                </a:extLst>
              </a:tr>
              <a:tr h="211455">
                <a:tc>
                  <a:txBody>
                    <a:bodyPr/>
                    <a:lstStyle/>
                    <a:p>
                      <a:pPr fontAlgn="ctr">
                        <a:spcAft>
                          <a:spcPts val="0"/>
                        </a:spcAft>
                      </a:pPr>
                      <a:r>
                        <a:rPr lang="zh-CN" sz="2000" b="1" dirty="0">
                          <a:effectLst/>
                          <a:latin typeface="Arial" panose="020B0604020202020204" pitchFamily="34" charset="0"/>
                          <a:ea typeface="黑体" panose="02010609060101010101" pitchFamily="49" charset="-122"/>
                          <a:cs typeface="Times New Roman" panose="02020603050405020304" pitchFamily="18" charset="0"/>
                        </a:rPr>
                        <a:t>人物：</a:t>
                      </a:r>
                      <a:r>
                        <a:rPr lang="zh-CN" sz="2000" b="1" dirty="0">
                          <a:effectLst/>
                          <a:latin typeface="Times New Roman" panose="02020603050405020304" pitchFamily="18" charset="0"/>
                          <a:ea typeface="宋体" panose="02010600030101010101" pitchFamily="2" charset="-122"/>
                          <a:cs typeface="Times New Roman" panose="02020603050405020304" pitchFamily="18" charset="0"/>
                        </a:rPr>
                        <a:t>里德太太</a:t>
                      </a:r>
                      <a:r>
                        <a:rPr lang="en-US" sz="20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000" b="1" dirty="0">
                          <a:effectLst/>
                          <a:latin typeface="Times New Roman" panose="02020603050405020304" pitchFamily="18" charset="0"/>
                          <a:ea typeface="楷体" panose="02010609060101010101" pitchFamily="49" charset="-122"/>
                          <a:cs typeface="Times New Roman" panose="02020603050405020304" pitchFamily="18" charset="0"/>
                        </a:rPr>
                        <a:t>舅妈</a:t>
                      </a:r>
                      <a:r>
                        <a:rPr lang="en-US" sz="20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000" b="1" dirty="0">
                          <a:effectLst/>
                          <a:latin typeface="Times New Roman" panose="02020603050405020304" pitchFamily="18" charset="0"/>
                          <a:ea typeface="宋体" panose="02010600030101010101" pitchFamily="2" charset="-122"/>
                          <a:cs typeface="Times New Roman" panose="02020603050405020304" pitchFamily="18" charset="0"/>
                        </a:rPr>
                        <a:t>、伊丽莎、约翰、乔治安娜、贝茜、阿博特</a:t>
                      </a:r>
                      <a:r>
                        <a:rPr lang="en-US" sz="20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000" b="1" dirty="0">
                          <a:effectLst/>
                          <a:latin typeface="Times New Roman" panose="02020603050405020304" pitchFamily="18" charset="0"/>
                          <a:ea typeface="楷体" panose="02010609060101010101" pitchFamily="49" charset="-122"/>
                          <a:cs typeface="Times New Roman" panose="02020603050405020304" pitchFamily="18" charset="0"/>
                        </a:rPr>
                        <a:t>佣人</a:t>
                      </a:r>
                      <a:r>
                        <a:rPr lang="en-US" sz="20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sz="20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29108777"/>
                  </a:ext>
                </a:extLst>
              </a:tr>
              <a:tr h="3307080">
                <a:tc>
                  <a:txBody>
                    <a:bodyPr/>
                    <a:lstStyle/>
                    <a:p>
                      <a:pPr fontAlgn="ctr">
                        <a:spcAft>
                          <a:spcPts val="0"/>
                        </a:spcAft>
                      </a:pPr>
                      <a:r>
                        <a:rPr lang="zh-CN" sz="2000" b="1" dirty="0">
                          <a:effectLst/>
                          <a:latin typeface="Arial" panose="020B0604020202020204" pitchFamily="34" charset="0"/>
                          <a:ea typeface="黑体" panose="02010609060101010101" pitchFamily="49" charset="-122"/>
                          <a:cs typeface="Times New Roman" panose="02020603050405020304" pitchFamily="18" charset="0"/>
                        </a:rPr>
                        <a:t>内容梗概：</a:t>
                      </a:r>
                      <a:r>
                        <a:rPr lang="zh-CN" sz="2000" b="1" dirty="0">
                          <a:effectLst/>
                          <a:latin typeface="Times New Roman" panose="02020603050405020304" pitchFamily="18" charset="0"/>
                          <a:ea typeface="宋体" panose="02010600030101010101" pitchFamily="2" charset="-122"/>
                          <a:cs typeface="Times New Roman" panose="02020603050405020304" pitchFamily="18" charset="0"/>
                        </a:rPr>
                        <a:t>简·爱出生不久后便父母双亡，舅舅收养了她，但不久舅舅也亡故了。舅妈一直视简·爱为一家人的沉重负担，并极其讨厌她的一举一动，左右开弓打她的耳光，说她是个撒谎的孩子，想方设法把她赶出家门。她的表哥表姐对她也是非打即骂，特别是表哥约翰，对她抱有恶感，不但骂她是“耗子”，还用书砸她，用拳头打她，舅妈每次都偏向约翰。约翰把简·爱打倒在地，舅妈还把她关进一间红房子里。这是舅舅去世入殓的房子，寒冷、黑暗、阴森、恐怖，连一支蜡烛都没有，并似乎听到了一种可怕的声音，她不住地喊道：“哦，舅妈，可怜可怜我，饶了我吧！”可是没人理她，她被吓病了。连舅妈家里的仆人，也是仗势欺人，一点也不爱怜简·爱，嫌她长得丑，个子矮小，没有表姐长得漂亮可爱。她经常被关在寒冷的儿童室里，不让她和任何人接近，十岁以前的简·爱就这样在舅妈家受着委屈和折磨，痛苦度日。</a:t>
                      </a:r>
                      <a:endParaRPr lang="zh-CN" sz="20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000" b="1" dirty="0">
                          <a:effectLst/>
                          <a:latin typeface="Times New Roman" panose="02020603050405020304" pitchFamily="18" charset="0"/>
                          <a:ea typeface="宋体" panose="02010600030101010101" pitchFamily="2" charset="-122"/>
                          <a:cs typeface="Times New Roman" panose="02020603050405020304" pitchFamily="18" charset="0"/>
                        </a:rPr>
                        <a:t>但是有时她也会反抗，不放弃每一次斗争的机会，她说她的表哥“你们才不配和我来往”；她反击她的舅妈说“我不会骗人，我要是骗人的话，我会说我爱你，可是我要说我不爱你，我恨你”。“其实你很坏，心肠又狠，你才骗人哩”，气得里德太太说赶紧把她送到洛伍德学校去。在她受到虐待时，她还告诫自己，“我要保持健康，不要死掉”，她的这种不屈不挠的反抗精神和能委曲求全保护自己的意识，都是值得我们学习的。</a:t>
                      </a:r>
                      <a:endParaRPr lang="zh-CN" sz="20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000" b="1" dirty="0">
                          <a:effectLst/>
                          <a:latin typeface="Times New Roman" panose="02020603050405020304" pitchFamily="18" charset="0"/>
                          <a:ea typeface="宋体" panose="02010600030101010101" pitchFamily="2" charset="-122"/>
                          <a:cs typeface="Times New Roman" panose="02020603050405020304" pitchFamily="18" charset="0"/>
                        </a:rPr>
                        <a:t>在舅妈家度过的童年时期，简·爱遭受了巨大的磨难。最终，在十岁那年，她被送到了洛伍德学校。</a:t>
                      </a:r>
                      <a:endParaRPr lang="zh-CN" sz="20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78815975"/>
                  </a:ext>
                </a:extLst>
              </a:tr>
            </a:tbl>
          </a:graphicData>
        </a:graphic>
      </p:graphicFrame>
    </p:spTree>
    <p:extLst>
      <p:ext uri="{BB962C8B-B14F-4D97-AF65-F5344CB8AC3E}">
        <p14:creationId xmlns:p14="http://schemas.microsoft.com/office/powerpoint/2010/main" val="32112129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21343" y="617352"/>
            <a:ext cx="3926075" cy="528414"/>
          </a:xfrm>
          <a:prstGeom prst="rect">
            <a:avLst/>
          </a:prstGeom>
        </p:spPr>
        <p:txBody>
          <a:bodyPr wrap="none">
            <a:spAutoFit/>
          </a:bodyPr>
          <a:lstStyle/>
          <a:p>
            <a:pPr>
              <a:lnSpc>
                <a:spcPct val="130000"/>
              </a:lnSpc>
            </a:pPr>
            <a:r>
              <a:rPr lang="en-US" altLang="zh-CN" sz="2400" b="1" dirty="0">
                <a:latin typeface="Times New Roman" panose="02020603050405020304" pitchFamily="18" charset="0"/>
                <a:ea typeface="黑体" panose="02010609060101010101" pitchFamily="49" charset="-122"/>
              </a:rPr>
              <a:t>(</a:t>
            </a:r>
            <a:r>
              <a:rPr lang="zh-CN" altLang="zh-CN" sz="2400" b="1" dirty="0">
                <a:latin typeface="Arial" panose="020B0604020202020204" pitchFamily="34" charset="0"/>
                <a:ea typeface="黑体" panose="02010609060101010101" pitchFamily="49" charset="-122"/>
                <a:cs typeface="Times New Roman" panose="02020603050405020304" pitchFamily="18" charset="0"/>
              </a:rPr>
              <a:t>二</a:t>
            </a:r>
            <a:r>
              <a:rPr lang="en-US" altLang="zh-CN" sz="2400" b="1" dirty="0">
                <a:latin typeface="Times New Roman" panose="02020603050405020304" pitchFamily="18" charset="0"/>
                <a:ea typeface="黑体" panose="02010609060101010101" pitchFamily="49" charset="-122"/>
              </a:rPr>
              <a:t>)</a:t>
            </a:r>
            <a:r>
              <a:rPr lang="zh-CN" altLang="zh-CN" sz="2400" b="1" dirty="0">
                <a:latin typeface="Arial" panose="020B0604020202020204" pitchFamily="34" charset="0"/>
                <a:ea typeface="黑体" panose="02010609060101010101" pitchFamily="49" charset="-122"/>
                <a:cs typeface="Times New Roman" panose="02020603050405020304" pitchFamily="18" charset="0"/>
              </a:rPr>
              <a:t>艰难中成长</a:t>
            </a:r>
            <a:r>
              <a:rPr lang="en-US" altLang="zh-CN" sz="2400" b="1" dirty="0">
                <a:latin typeface="Times New Roman" panose="02020603050405020304" pitchFamily="18" charset="0"/>
                <a:ea typeface="黑体" panose="02010609060101010101" pitchFamily="49" charset="-122"/>
              </a:rPr>
              <a:t>(</a:t>
            </a:r>
            <a:r>
              <a:rPr lang="zh-CN" altLang="zh-CN" sz="2400" b="1" dirty="0">
                <a:latin typeface="Arial" panose="020B0604020202020204" pitchFamily="34" charset="0"/>
                <a:ea typeface="黑体" panose="02010609060101010101" pitchFamily="49" charset="-122"/>
                <a:cs typeface="Times New Roman" panose="02020603050405020304" pitchFamily="18" charset="0"/>
              </a:rPr>
              <a:t>第五</a:t>
            </a:r>
            <a:r>
              <a:rPr lang="en-US" altLang="zh-CN" sz="2400" b="1" dirty="0">
                <a:latin typeface="Times New Roman" panose="02020603050405020304" pitchFamily="18" charset="0"/>
                <a:ea typeface="宋体" panose="02010600030101010101" pitchFamily="2" charset="-122"/>
              </a:rPr>
              <a:t>~</a:t>
            </a:r>
            <a:r>
              <a:rPr lang="zh-CN" altLang="zh-CN" sz="2400" b="1" dirty="0">
                <a:latin typeface="Arial" panose="020B0604020202020204" pitchFamily="34" charset="0"/>
                <a:ea typeface="黑体" panose="02010609060101010101" pitchFamily="49" charset="-122"/>
                <a:cs typeface="Times New Roman" panose="02020603050405020304" pitchFamily="18" charset="0"/>
              </a:rPr>
              <a:t>十章</a:t>
            </a:r>
            <a:r>
              <a:rPr lang="en-US" altLang="zh-CN" sz="2400" b="1" dirty="0" smtClean="0">
                <a:latin typeface="Times New Roman" panose="02020603050405020304" pitchFamily="18" charset="0"/>
                <a:ea typeface="黑体" panose="02010609060101010101" pitchFamily="49" charset="-122"/>
              </a:rPr>
              <a:t>) </a:t>
            </a:r>
            <a:endParaRPr lang="zh-CN" altLang="en-US" sz="24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1907120439"/>
              </p:ext>
            </p:extLst>
          </p:nvPr>
        </p:nvGraphicFramePr>
        <p:xfrm>
          <a:off x="351971" y="1202961"/>
          <a:ext cx="11430000" cy="4842510"/>
        </p:xfrm>
        <a:graphic>
          <a:graphicData uri="http://schemas.openxmlformats.org/drawingml/2006/table">
            <a:tbl>
              <a:tblPr firstRow="1" firstCol="1" bandRow="1"/>
              <a:tblGrid>
                <a:gridCol w="11430000">
                  <a:extLst>
                    <a:ext uri="{9D8B030D-6E8A-4147-A177-3AD203B41FA5}">
                      <a16:colId xmlns:a16="http://schemas.microsoft.com/office/drawing/2014/main" val="574080234"/>
                    </a:ext>
                  </a:extLst>
                </a:gridCol>
              </a:tblGrid>
              <a:tr h="211455">
                <a:tc>
                  <a:txBody>
                    <a:bodyPr/>
                    <a:lstStyle/>
                    <a:p>
                      <a:pPr fontAlgn="ctr">
                        <a:spcAft>
                          <a:spcPts val="0"/>
                        </a:spcAft>
                      </a:pPr>
                      <a:r>
                        <a:rPr lang="zh-CN" sz="2400" b="1">
                          <a:effectLst/>
                          <a:latin typeface="Arial" panose="020B0604020202020204" pitchFamily="34" charset="0"/>
                          <a:ea typeface="黑体" panose="02010609060101010101" pitchFamily="49" charset="-122"/>
                          <a:cs typeface="Times New Roman" panose="02020603050405020304" pitchFamily="18" charset="0"/>
                        </a:rPr>
                        <a:t>地点：</a:t>
                      </a:r>
                      <a:r>
                        <a:rPr lang="zh-CN" sz="2400" b="1">
                          <a:effectLst/>
                          <a:latin typeface="Times New Roman" panose="02020603050405020304" pitchFamily="18" charset="0"/>
                          <a:ea typeface="宋体" panose="02010600030101010101" pitchFamily="2" charset="-122"/>
                          <a:cs typeface="Times New Roman" panose="02020603050405020304" pitchFamily="18" charset="0"/>
                        </a:rPr>
                        <a:t>洛伍德学校</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15401792"/>
                  </a:ext>
                </a:extLst>
              </a:tr>
              <a:tr h="417830">
                <a:tc>
                  <a:txBody>
                    <a:bodyPr/>
                    <a:lstStyle/>
                    <a:p>
                      <a:pPr fontAlgn="ctr">
                        <a:spcAft>
                          <a:spcPts val="0"/>
                        </a:spcAft>
                      </a:pPr>
                      <a:r>
                        <a:rPr lang="zh-CN" sz="2400" b="1">
                          <a:effectLst/>
                          <a:latin typeface="Arial" panose="020B0604020202020204" pitchFamily="34" charset="0"/>
                          <a:ea typeface="黑体" panose="02010609060101010101" pitchFamily="49" charset="-122"/>
                          <a:cs typeface="Times New Roman" panose="02020603050405020304" pitchFamily="18" charset="0"/>
                        </a:rPr>
                        <a:t>人物：</a:t>
                      </a:r>
                      <a:r>
                        <a:rPr lang="zh-CN" sz="2400" b="1">
                          <a:effectLst/>
                          <a:latin typeface="Times New Roman" panose="02020603050405020304" pitchFamily="18" charset="0"/>
                          <a:ea typeface="宋体" panose="02010600030101010101" pitchFamily="2" charset="-122"/>
                          <a:cs typeface="Times New Roman" panose="02020603050405020304" pitchFamily="18" charset="0"/>
                        </a:rPr>
                        <a:t>勃洛克赫斯特先生</a:t>
                      </a:r>
                      <a:r>
                        <a:rPr lang="en-US" sz="24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400" b="1">
                          <a:effectLst/>
                          <a:latin typeface="Times New Roman" panose="02020603050405020304" pitchFamily="18" charset="0"/>
                          <a:ea typeface="楷体" panose="02010609060101010101" pitchFamily="49" charset="-122"/>
                          <a:cs typeface="Times New Roman" panose="02020603050405020304" pitchFamily="18" charset="0"/>
                        </a:rPr>
                        <a:t>学校司库、主管</a:t>
                      </a:r>
                      <a:r>
                        <a:rPr lang="en-US" sz="24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400" b="1">
                          <a:effectLst/>
                          <a:latin typeface="Times New Roman" panose="02020603050405020304" pitchFamily="18" charset="0"/>
                          <a:ea typeface="宋体" panose="02010600030101010101" pitchFamily="2" charset="-122"/>
                          <a:cs typeface="Times New Roman" panose="02020603050405020304" pitchFamily="18" charset="0"/>
                        </a:rPr>
                        <a:t>、谭波儿小姐</a:t>
                      </a:r>
                      <a:r>
                        <a:rPr lang="en-US" sz="24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400" b="1">
                          <a:effectLst/>
                          <a:latin typeface="Times New Roman" panose="02020603050405020304" pitchFamily="18" charset="0"/>
                          <a:ea typeface="楷体" panose="02010609060101010101" pitchFamily="49" charset="-122"/>
                          <a:cs typeface="Times New Roman" panose="02020603050405020304" pitchFamily="18" charset="0"/>
                        </a:rPr>
                        <a:t>学监</a:t>
                      </a:r>
                      <a:r>
                        <a:rPr lang="en-US" sz="24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400" b="1">
                          <a:effectLst/>
                          <a:latin typeface="Times New Roman" panose="02020603050405020304" pitchFamily="18" charset="0"/>
                          <a:ea typeface="宋体" panose="02010600030101010101" pitchFamily="2" charset="-122"/>
                          <a:cs typeface="Times New Roman" panose="02020603050405020304" pitchFamily="18" charset="0"/>
                        </a:rPr>
                        <a:t>、史密斯小姐、斯凯契德小姐、皮埃若夫人</a:t>
                      </a:r>
                      <a:r>
                        <a:rPr lang="en-US" sz="24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400" b="1">
                          <a:effectLst/>
                          <a:latin typeface="Times New Roman" panose="02020603050405020304" pitchFamily="18" charset="0"/>
                          <a:ea typeface="楷体" panose="02010609060101010101" pitchFamily="49" charset="-122"/>
                          <a:cs typeface="Times New Roman" panose="02020603050405020304" pitchFamily="18" charset="0"/>
                        </a:rPr>
                        <a:t>教师</a:t>
                      </a:r>
                      <a:r>
                        <a:rPr lang="en-US" sz="24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400" b="1">
                          <a:effectLst/>
                          <a:latin typeface="Times New Roman" panose="02020603050405020304" pitchFamily="18" charset="0"/>
                          <a:ea typeface="宋体" panose="02010600030101010101" pitchFamily="2" charset="-122"/>
                          <a:cs typeface="Times New Roman" panose="02020603050405020304" pitchFamily="18" charset="0"/>
                        </a:rPr>
                        <a:t>、海伦·彭斯</a:t>
                      </a:r>
                      <a:r>
                        <a:rPr lang="en-US" sz="24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400" b="1">
                          <a:effectLst/>
                          <a:latin typeface="Times New Roman" panose="02020603050405020304" pitchFamily="18" charset="0"/>
                          <a:ea typeface="楷体" panose="02010609060101010101" pitchFamily="49" charset="-122"/>
                          <a:cs typeface="Times New Roman" panose="02020603050405020304" pitchFamily="18" charset="0"/>
                        </a:rPr>
                        <a:t>同学、朋友</a:t>
                      </a:r>
                      <a:r>
                        <a:rPr lang="en-US" sz="24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17819484"/>
                  </a:ext>
                </a:extLst>
              </a:tr>
              <a:tr h="2068830">
                <a:tc>
                  <a:txBody>
                    <a:bodyPr/>
                    <a:lstStyle/>
                    <a:p>
                      <a:pPr fontAlgn="ctr">
                        <a:spcAft>
                          <a:spcPts val="0"/>
                        </a:spcAft>
                      </a:pPr>
                      <a:r>
                        <a:rPr lang="zh-CN" sz="2400" b="1" dirty="0">
                          <a:effectLst/>
                          <a:latin typeface="Arial" panose="020B0604020202020204" pitchFamily="34" charset="0"/>
                          <a:ea typeface="黑体" panose="02010609060101010101" pitchFamily="49" charset="-122"/>
                          <a:cs typeface="Times New Roman" panose="02020603050405020304" pitchFamily="18" charset="0"/>
                        </a:rPr>
                        <a:t>内容梗概：</a:t>
                      </a: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洛伍德学校，一个教规严厉、条件极为艰苦的地方。简·爱刚到这里的第一年便赶上了一场突如其来的瘟疫，眼看着一个个同学在这里倒下，特别是好友海伦·彭斯的离去，简·爱幼小的心灵体会到了生命的残酷。在这里，简·爱虽然历经磨难，却坚强地生存了下来。</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渡过第一年的难关后，学校改善了学生们的生活饮食条件。简·爱在这里做了六年学生、两年老师。期间的八年中，谭波儿小姐成为简·爱敬仰和感激的至爱之师和人生挚友，因为“我获得的一些最宝贵的知识，都要归功于她的指导”“她充当了我的母亲及家庭教师的角色，后来又成为我的伴侣”“她的友谊及与她的交往始终是我的一种安慰”。因此，当谭波儿小姐要离开洛伍德学校时，简·爱也在一番思索后决定要到“一个陌生的环境里担当新职务，过一种新生活”。</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09438005"/>
                  </a:ext>
                </a:extLst>
              </a:tr>
            </a:tbl>
          </a:graphicData>
        </a:graphic>
      </p:graphicFrame>
    </p:spTree>
    <p:extLst>
      <p:ext uri="{BB962C8B-B14F-4D97-AF65-F5344CB8AC3E}">
        <p14:creationId xmlns:p14="http://schemas.microsoft.com/office/powerpoint/2010/main" val="240382023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148771" y="565011"/>
            <a:ext cx="4185761" cy="492122"/>
          </a:xfrm>
          <a:prstGeom prst="rect">
            <a:avLst/>
          </a:prstGeom>
        </p:spPr>
        <p:txBody>
          <a:bodyPr wrap="none">
            <a:spAutoFit/>
          </a:bodyPr>
          <a:lstStyle/>
          <a:p>
            <a:pPr>
              <a:lnSpc>
                <a:spcPct val="130000"/>
              </a:lnSpc>
            </a:pPr>
            <a:r>
              <a:rPr lang="en-US" altLang="zh-CN" sz="2200" b="1" dirty="0">
                <a:latin typeface="Times New Roman" panose="02020603050405020304" pitchFamily="18" charset="0"/>
                <a:ea typeface="黑体" panose="02010609060101010101" pitchFamily="49" charset="-122"/>
              </a:rPr>
              <a:t>(</a:t>
            </a:r>
            <a:r>
              <a:rPr lang="zh-CN" altLang="zh-CN" sz="2200" b="1" dirty="0">
                <a:latin typeface="Arial" panose="020B0604020202020204" pitchFamily="34" charset="0"/>
                <a:ea typeface="黑体" panose="02010609060101010101" pitchFamily="49" charset="-122"/>
                <a:cs typeface="Times New Roman" panose="02020603050405020304" pitchFamily="18" charset="0"/>
              </a:rPr>
              <a:t>三</a:t>
            </a:r>
            <a:r>
              <a:rPr lang="en-US" altLang="zh-CN" sz="2200" b="1" dirty="0">
                <a:latin typeface="Times New Roman" panose="02020603050405020304" pitchFamily="18" charset="0"/>
                <a:ea typeface="黑体" panose="02010609060101010101" pitchFamily="49" charset="-122"/>
              </a:rPr>
              <a:t>)</a:t>
            </a:r>
            <a:r>
              <a:rPr lang="zh-CN" altLang="zh-CN" sz="2200" b="1" dirty="0">
                <a:latin typeface="Arial" panose="020B0604020202020204" pitchFamily="34" charset="0"/>
                <a:ea typeface="黑体" panose="02010609060101010101" pitchFamily="49" charset="-122"/>
                <a:cs typeface="Times New Roman" panose="02020603050405020304" pitchFamily="18" charset="0"/>
              </a:rPr>
              <a:t>体验爱情</a:t>
            </a:r>
            <a:r>
              <a:rPr lang="en-US" altLang="zh-CN" sz="2200" b="1" dirty="0">
                <a:latin typeface="Times New Roman" panose="02020603050405020304" pitchFamily="18" charset="0"/>
                <a:ea typeface="黑体" panose="02010609060101010101" pitchFamily="49" charset="-122"/>
              </a:rPr>
              <a:t>(</a:t>
            </a:r>
            <a:r>
              <a:rPr lang="zh-CN" altLang="zh-CN" sz="2200" b="1" dirty="0">
                <a:latin typeface="Arial" panose="020B0604020202020204" pitchFamily="34" charset="0"/>
                <a:ea typeface="黑体" panose="02010609060101010101" pitchFamily="49" charset="-122"/>
                <a:cs typeface="Times New Roman" panose="02020603050405020304" pitchFamily="18" charset="0"/>
              </a:rPr>
              <a:t>第十一</a:t>
            </a:r>
            <a:r>
              <a:rPr lang="en-US" altLang="zh-CN" sz="2200" b="1" dirty="0">
                <a:latin typeface="Times New Roman" panose="02020603050405020304" pitchFamily="18" charset="0"/>
                <a:ea typeface="宋体" panose="02010600030101010101" pitchFamily="2" charset="-122"/>
              </a:rPr>
              <a:t>~</a:t>
            </a:r>
            <a:r>
              <a:rPr lang="zh-CN" altLang="zh-CN" sz="2200" b="1" dirty="0">
                <a:latin typeface="Arial" panose="020B0604020202020204" pitchFamily="34" charset="0"/>
                <a:ea typeface="黑体" panose="02010609060101010101" pitchFamily="49" charset="-122"/>
                <a:cs typeface="Times New Roman" panose="02020603050405020304" pitchFamily="18" charset="0"/>
              </a:rPr>
              <a:t>二十七章</a:t>
            </a:r>
            <a:r>
              <a:rPr lang="en-US" altLang="zh-CN" sz="2200" b="1" dirty="0" smtClean="0">
                <a:latin typeface="Times New Roman" panose="02020603050405020304" pitchFamily="18" charset="0"/>
                <a:ea typeface="黑体" panose="02010609060101010101" pitchFamily="49" charset="-122"/>
              </a:rPr>
              <a:t>) </a:t>
            </a:r>
            <a:endParaRPr lang="zh-CN" altLang="en-US" sz="2200" dirty="0"/>
          </a:p>
        </p:txBody>
      </p:sp>
      <p:graphicFrame>
        <p:nvGraphicFramePr>
          <p:cNvPr id="5" name="表格 4"/>
          <p:cNvGraphicFramePr>
            <a:graphicFrameLocks noGrp="1" noChangeAspect="1"/>
          </p:cNvGraphicFramePr>
          <p:nvPr>
            <p:extLst>
              <p:ext uri="{D42A27DB-BD31-4B8C-83A1-F6EECF244321}">
                <p14:modId xmlns:p14="http://schemas.microsoft.com/office/powerpoint/2010/main" val="3860089775"/>
              </p:ext>
            </p:extLst>
          </p:nvPr>
        </p:nvGraphicFramePr>
        <p:xfrm>
          <a:off x="308428" y="1057133"/>
          <a:ext cx="11430000" cy="5452110"/>
        </p:xfrm>
        <a:graphic>
          <a:graphicData uri="http://schemas.openxmlformats.org/drawingml/2006/table">
            <a:tbl>
              <a:tblPr firstRow="1" firstCol="1" bandRow="1"/>
              <a:tblGrid>
                <a:gridCol w="11430000">
                  <a:extLst>
                    <a:ext uri="{9D8B030D-6E8A-4147-A177-3AD203B41FA5}">
                      <a16:colId xmlns:a16="http://schemas.microsoft.com/office/drawing/2014/main" val="1951647958"/>
                    </a:ext>
                  </a:extLst>
                </a:gridCol>
              </a:tblGrid>
              <a:tr h="211455">
                <a:tc>
                  <a:txBody>
                    <a:bodyPr/>
                    <a:lstStyle/>
                    <a:p>
                      <a:pPr fontAlgn="ctr">
                        <a:spcAft>
                          <a:spcPts val="0"/>
                        </a:spcAft>
                      </a:pPr>
                      <a:r>
                        <a:rPr lang="zh-CN" sz="2200" b="1">
                          <a:effectLst/>
                          <a:latin typeface="Arial" panose="020B0604020202020204" pitchFamily="34" charset="0"/>
                          <a:ea typeface="黑体" panose="02010609060101010101" pitchFamily="49" charset="-122"/>
                          <a:cs typeface="Times New Roman" panose="02020603050405020304" pitchFamily="18" charset="0"/>
                        </a:rPr>
                        <a:t>地点：</a:t>
                      </a:r>
                      <a:r>
                        <a:rPr lang="zh-CN" sz="2200" b="1">
                          <a:effectLst/>
                          <a:latin typeface="Times New Roman" panose="02020603050405020304" pitchFamily="18" charset="0"/>
                          <a:ea typeface="宋体" panose="02010600030101010101" pitchFamily="2" charset="-122"/>
                          <a:cs typeface="Times New Roman" panose="02020603050405020304" pitchFamily="18" charset="0"/>
                        </a:rPr>
                        <a:t>桑菲尔德庄园</a:t>
                      </a:r>
                      <a:endParaRPr lang="zh-CN" sz="2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28007034"/>
                  </a:ext>
                </a:extLst>
              </a:tr>
              <a:tr h="417830">
                <a:tc>
                  <a:txBody>
                    <a:bodyPr/>
                    <a:lstStyle/>
                    <a:p>
                      <a:pPr fontAlgn="ctr">
                        <a:spcAft>
                          <a:spcPts val="0"/>
                        </a:spcAft>
                      </a:pPr>
                      <a:r>
                        <a:rPr lang="zh-CN" sz="2200" b="1">
                          <a:effectLst/>
                          <a:latin typeface="Arial" panose="020B0604020202020204" pitchFamily="34" charset="0"/>
                          <a:ea typeface="黑体" panose="02010609060101010101" pitchFamily="49" charset="-122"/>
                          <a:cs typeface="Times New Roman" panose="02020603050405020304" pitchFamily="18" charset="0"/>
                        </a:rPr>
                        <a:t>人物：</a:t>
                      </a:r>
                      <a:r>
                        <a:rPr lang="zh-CN" sz="2200" b="1">
                          <a:effectLst/>
                          <a:latin typeface="Times New Roman" panose="02020603050405020304" pitchFamily="18" charset="0"/>
                          <a:ea typeface="宋体" panose="02010600030101010101" pitchFamily="2" charset="-122"/>
                          <a:cs typeface="Times New Roman" panose="02020603050405020304" pitchFamily="18" charset="0"/>
                        </a:rPr>
                        <a:t>罗切斯特先生、费尔法克斯太太、阿黛尔、格雷斯·普尔、约翰夫妇、伯莎·梅森、英格拉姆小姐</a:t>
                      </a:r>
                      <a:endParaRPr lang="zh-CN" sz="2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2017208"/>
                  </a:ext>
                </a:extLst>
              </a:tr>
              <a:tr h="2687955">
                <a:tc>
                  <a:txBody>
                    <a:bodyPr/>
                    <a:lstStyle/>
                    <a:p>
                      <a:pPr fontAlgn="ctr">
                        <a:spcAft>
                          <a:spcPts val="0"/>
                        </a:spcAft>
                      </a:pPr>
                      <a:r>
                        <a:rPr lang="zh-CN" sz="2200" b="1" dirty="0">
                          <a:effectLst/>
                          <a:latin typeface="Arial" panose="020B0604020202020204" pitchFamily="34" charset="0"/>
                          <a:ea typeface="黑体" panose="02010609060101010101" pitchFamily="49" charset="-122"/>
                          <a:cs typeface="Times New Roman" panose="02020603050405020304" pitchFamily="18" charset="0"/>
                        </a:rPr>
                        <a:t>内容梗概：</a:t>
                      </a:r>
                      <a:r>
                        <a:rPr lang="zh-CN" sz="2200" b="1" dirty="0">
                          <a:effectLst/>
                          <a:latin typeface="Times New Roman" panose="02020603050405020304" pitchFamily="18" charset="0"/>
                          <a:ea typeface="宋体" panose="02010600030101010101" pitchFamily="2" charset="-122"/>
                          <a:cs typeface="Times New Roman" panose="02020603050405020304" pitchFamily="18" charset="0"/>
                        </a:rPr>
                        <a:t>庄园主罗切斯特先生带着他的养女阿黛尔住在桑菲尔德庄园，而罗切斯特经常到国外旅行，所以简·爱到了桑菲尔德庄园好几天也没见到罗切斯特。</a:t>
                      </a:r>
                      <a:endParaRPr lang="zh-CN" sz="22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200" b="1" dirty="0">
                          <a:effectLst/>
                          <a:latin typeface="Times New Roman" panose="02020603050405020304" pitchFamily="18" charset="0"/>
                          <a:ea typeface="宋体" panose="02010600030101010101" pitchFamily="2" charset="-122"/>
                          <a:cs typeface="Times New Roman" panose="02020603050405020304" pitchFamily="18" charset="0"/>
                        </a:rPr>
                        <a:t>　　一天黄昏，简·爱外出散步，惊了刚刚从外面回来的罗切斯特的马，罗切斯特从马上摔了下来，回家之后，简·爱才知道他便是庄园主罗切斯特。简·爱逐渐感到罗切斯特的性格阴郁而又喜怒无常，并且经常因为不同的思想而与罗切斯特先生辩论不休，对罗切斯特先生刻薄的言语和傲慢的举止给予反抗。</a:t>
                      </a:r>
                      <a:endParaRPr lang="zh-CN" sz="22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200" b="1" dirty="0">
                          <a:effectLst/>
                          <a:latin typeface="Times New Roman" panose="02020603050405020304" pitchFamily="18" charset="0"/>
                          <a:ea typeface="宋体" panose="02010600030101010101" pitchFamily="2" charset="-122"/>
                          <a:cs typeface="Times New Roman" panose="02020603050405020304" pitchFamily="18" charset="0"/>
                        </a:rPr>
                        <a:t>　　桑菲尔德庄园的房子沉郁空旷，有时还会听到一种令人毛骨悚然的奇怪笑声。一天，简·爱在睡梦中被这种笑声惊醒，发现罗切斯特的房间着了火，简·爱叫醒他并帮助他扑灭了火。</a:t>
                      </a:r>
                      <a:endParaRPr lang="zh-CN" sz="22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200" b="1" dirty="0">
                          <a:effectLst/>
                          <a:latin typeface="Times New Roman" panose="02020603050405020304" pitchFamily="18" charset="0"/>
                          <a:ea typeface="宋体" panose="02010600030101010101" pitchFamily="2" charset="-122"/>
                          <a:cs typeface="Times New Roman" panose="02020603050405020304" pitchFamily="18" charset="0"/>
                        </a:rPr>
                        <a:t>隔膜消除，在经历了一番是非曲直之后，两颗心渐渐靠拢。简·爱与罗切斯特相爱并准备结婚。正当简·爱与罗切斯特先生的婚礼在教堂悄然进行时，突然有人出来证明：罗切斯特先生十五年前已经结婚，他的妻子原来就是那个被关在三楼密室里的疯女人。法律阻碍了他们的爱情，使两人陷入深深的痛苦之中。自尊自重的简·爱选择离开罗切斯特。</a:t>
                      </a:r>
                      <a:endParaRPr lang="zh-CN" sz="22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52544900"/>
                  </a:ext>
                </a:extLst>
              </a:tr>
            </a:tbl>
          </a:graphicData>
        </a:graphic>
      </p:graphicFrame>
    </p:spTree>
    <p:extLst>
      <p:ext uri="{BB962C8B-B14F-4D97-AF65-F5344CB8AC3E}">
        <p14:creationId xmlns:p14="http://schemas.microsoft.com/office/powerpoint/2010/main" val="416602397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03508" y="625333"/>
            <a:ext cx="4908716" cy="652486"/>
          </a:xfrm>
          <a:prstGeom prst="rect">
            <a:avLst/>
          </a:prstGeom>
        </p:spPr>
        <p:txBody>
          <a:bodyPr wrap="none">
            <a:spAutoFit/>
          </a:bodyPr>
          <a:lstStyle/>
          <a:p>
            <a:pPr>
              <a:lnSpc>
                <a:spcPct val="130000"/>
              </a:lnSpc>
            </a:pPr>
            <a:r>
              <a:rPr lang="en-US" altLang="zh-CN" sz="2800" b="1" dirty="0">
                <a:latin typeface="Times New Roman" panose="02020603050405020304" pitchFamily="18" charset="0"/>
                <a:ea typeface="黑体" panose="02010609060101010101" pitchFamily="49" charset="-122"/>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四</a:t>
            </a:r>
            <a:r>
              <a:rPr lang="en-US" altLang="zh-CN" sz="2800" b="1" dirty="0">
                <a:latin typeface="Times New Roman" panose="02020603050405020304" pitchFamily="18" charset="0"/>
                <a:ea typeface="黑体" panose="02010609060101010101" pitchFamily="49" charset="-122"/>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别后</a:t>
            </a:r>
            <a:r>
              <a:rPr lang="en-US" altLang="zh-CN" sz="2800" b="1" dirty="0">
                <a:latin typeface="Times New Roman" panose="02020603050405020304" pitchFamily="18" charset="0"/>
                <a:ea typeface="黑体" panose="02010609060101010101" pitchFamily="49" charset="-122"/>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第二十八</a:t>
            </a:r>
            <a:r>
              <a:rPr lang="en-US" altLang="zh-CN" sz="2800" b="1" dirty="0">
                <a:latin typeface="Times New Roman" panose="02020603050405020304" pitchFamily="18" charset="0"/>
                <a:ea typeface="宋体" panose="02010600030101010101" pitchFamily="2" charset="-122"/>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三十五章</a:t>
            </a:r>
            <a:r>
              <a:rPr lang="en-US" altLang="zh-CN" sz="2800" b="1" dirty="0" smtClean="0">
                <a:latin typeface="Times New Roman" panose="02020603050405020304" pitchFamily="18" charset="0"/>
                <a:ea typeface="黑体" panose="02010609060101010101" pitchFamily="49" charset="-122"/>
              </a:rPr>
              <a:t>) </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198183027"/>
              </p:ext>
            </p:extLst>
          </p:nvPr>
        </p:nvGraphicFramePr>
        <p:xfrm>
          <a:off x="303508" y="1277819"/>
          <a:ext cx="11430000" cy="4781550"/>
        </p:xfrm>
        <a:graphic>
          <a:graphicData uri="http://schemas.openxmlformats.org/drawingml/2006/table">
            <a:tbl>
              <a:tblPr firstRow="1" firstCol="1" bandRow="1"/>
              <a:tblGrid>
                <a:gridCol w="11430000">
                  <a:extLst>
                    <a:ext uri="{9D8B030D-6E8A-4147-A177-3AD203B41FA5}">
                      <a16:colId xmlns:a16="http://schemas.microsoft.com/office/drawing/2014/main" val="1327861002"/>
                    </a:ext>
                  </a:extLst>
                </a:gridCol>
              </a:tblGrid>
              <a:tr h="211455">
                <a:tc>
                  <a:txBody>
                    <a:bodyPr/>
                    <a:lstStyle/>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地点：</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沼泽山庄—莫尔顿—沼泽山庄</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27388757"/>
                  </a:ext>
                </a:extLst>
              </a:tr>
              <a:tr h="211455">
                <a:tc>
                  <a:txBody>
                    <a:bodyPr/>
                    <a:lstStyle/>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圣约翰·里弗斯先生、黛安娜、玛丽</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3322935"/>
                  </a:ext>
                </a:extLst>
              </a:tr>
              <a:tr h="1656080">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内容梗概：</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离开桑菲尔德庄园的同时，简·爱的生活也再一次陷入了困境。经过几天的流浪和乞讨，简·爱在生命垂危时被一家人收留。随后她在这里度过了一年虽有波澜却相对平静的生活，先是在沼泽山庄与里弗斯兄妹友好相处，后又到莫尔顿圣约翰创办的学校教书，放假后又回到了沼泽山庄。期间，一次偶然的事件揭开了简·爱与里弗斯一家的亲密关系，简·爱竟是里弗斯先生的表妹。她还在这期间接受了叔叔赠给她的一笔遗产</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其中四分之三给了里弗斯兄妹</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。就在她为圣约翰竭力要求她嫁给他做一名传教士的妻子深感苦恼而不得不祈求上天帮助时，她仿佛听到罗切斯特在遥远的地方呼喊她的名字。她终于下定决心，重返桑菲尔德庄园。</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34140409"/>
                  </a:ext>
                </a:extLst>
              </a:tr>
            </a:tbl>
          </a:graphicData>
        </a:graphic>
      </p:graphicFrame>
    </p:spTree>
    <p:extLst>
      <p:ext uri="{BB962C8B-B14F-4D97-AF65-F5344CB8AC3E}">
        <p14:creationId xmlns:p14="http://schemas.microsoft.com/office/powerpoint/2010/main" val="308632748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85750" y="681668"/>
            <a:ext cx="5630067" cy="601127"/>
          </a:xfrm>
          <a:prstGeom prst="rect">
            <a:avLst/>
          </a:prstGeom>
        </p:spPr>
        <p:txBody>
          <a:bodyPr wrap="none">
            <a:spAutoFit/>
          </a:bodyPr>
          <a:lstStyle/>
          <a:p>
            <a:pPr>
              <a:lnSpc>
                <a:spcPct val="130000"/>
              </a:lnSpc>
            </a:pPr>
            <a:r>
              <a:rPr lang="en-US" altLang="zh-CN" sz="2800" b="1" dirty="0">
                <a:latin typeface="Times New Roman" panose="02020603050405020304" pitchFamily="18" charset="0"/>
                <a:ea typeface="黑体" panose="02010609060101010101" pitchFamily="49" charset="-122"/>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五</a:t>
            </a:r>
            <a:r>
              <a:rPr lang="en-US" altLang="zh-CN" sz="2800" b="1" dirty="0">
                <a:latin typeface="Times New Roman" panose="02020603050405020304" pitchFamily="18" charset="0"/>
                <a:ea typeface="黑体" panose="02010609060101010101" pitchFamily="49" charset="-122"/>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终成眷属</a:t>
            </a:r>
            <a:r>
              <a:rPr lang="en-US" altLang="zh-CN" sz="2800" b="1" dirty="0">
                <a:latin typeface="Times New Roman" panose="02020603050405020304" pitchFamily="18" charset="0"/>
                <a:ea typeface="黑体" panose="02010609060101010101" pitchFamily="49" charset="-122"/>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第三十六</a:t>
            </a:r>
            <a:r>
              <a:rPr lang="en-US" altLang="zh-CN" sz="2800" b="1" dirty="0">
                <a:latin typeface="Times New Roman" panose="02020603050405020304" pitchFamily="18" charset="0"/>
                <a:ea typeface="宋体" panose="02010600030101010101" pitchFamily="2" charset="-122"/>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三十八章</a:t>
            </a:r>
            <a:r>
              <a:rPr lang="en-US" altLang="zh-CN" sz="2800" b="1" dirty="0" smtClean="0">
                <a:latin typeface="Times New Roman" panose="02020603050405020304" pitchFamily="18" charset="0"/>
                <a:ea typeface="黑体" panose="02010609060101010101" pitchFamily="49" charset="-122"/>
              </a:rPr>
              <a:t>) </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469951864"/>
              </p:ext>
            </p:extLst>
          </p:nvPr>
        </p:nvGraphicFramePr>
        <p:xfrm>
          <a:off x="419100" y="1417955"/>
          <a:ext cx="11430000" cy="3501390"/>
        </p:xfrm>
        <a:graphic>
          <a:graphicData uri="http://schemas.openxmlformats.org/drawingml/2006/table">
            <a:tbl>
              <a:tblPr firstRow="1" firstCol="1" bandRow="1"/>
              <a:tblGrid>
                <a:gridCol w="11430000">
                  <a:extLst>
                    <a:ext uri="{9D8B030D-6E8A-4147-A177-3AD203B41FA5}">
                      <a16:colId xmlns:a16="http://schemas.microsoft.com/office/drawing/2014/main" val="3259069996"/>
                    </a:ext>
                  </a:extLst>
                </a:gridCol>
              </a:tblGrid>
              <a:tr h="211455">
                <a:tc>
                  <a:txBody>
                    <a:bodyPr/>
                    <a:lstStyle/>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地点：</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桑菲尔德—芬丁庄园</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03550752"/>
                  </a:ext>
                </a:extLst>
              </a:tr>
              <a:tr h="211455">
                <a:tc>
                  <a:txBody>
                    <a:bodyPr/>
                    <a:lstStyle/>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简·爱、罗切斯特</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43199494"/>
                  </a:ext>
                </a:extLst>
              </a:tr>
              <a:tr h="1036955">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内容梗概：</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当简·爱满怀激情与希望回到她阔别已久的桑菲尔德庄园时，她万万没有想到呈现在眼前的只是一堆早已坍塌的废墟。她四处打听罗切斯特先生的下落，并最终在芬丁庄园找到了他。可这时的罗切斯特先生因在她离开后不久的一场火灾中烧伤了眼睛导致双目失明。突如其来的惊人变故并没能阻止简·爱与罗切斯特相爱的脚步，他们安静地举行了婚礼。</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37097966"/>
                  </a:ext>
                </a:extLst>
              </a:tr>
            </a:tbl>
          </a:graphicData>
        </a:graphic>
      </p:graphicFrame>
    </p:spTree>
    <p:extLst>
      <p:ext uri="{BB962C8B-B14F-4D97-AF65-F5344CB8AC3E}">
        <p14:creationId xmlns:p14="http://schemas.microsoft.com/office/powerpoint/2010/main" val="186562906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328.jpeg"/>
          <p:cNvPicPr/>
          <p:nvPr/>
        </p:nvPicPr>
        <p:blipFill>
          <a:blip r:embed="rId2"/>
          <a:stretch>
            <a:fillRect/>
          </a:stretch>
        </p:blipFill>
        <p:spPr>
          <a:xfrm>
            <a:off x="419263" y="764760"/>
            <a:ext cx="2009019" cy="455936"/>
          </a:xfrm>
          <a:prstGeom prst="rect">
            <a:avLst/>
          </a:prstGeom>
        </p:spPr>
      </p:pic>
      <p:graphicFrame>
        <p:nvGraphicFramePr>
          <p:cNvPr id="5" name="表格 4"/>
          <p:cNvGraphicFramePr>
            <a:graphicFrameLocks noGrp="1" noChangeAspect="1"/>
          </p:cNvGraphicFramePr>
          <p:nvPr>
            <p:extLst>
              <p:ext uri="{D42A27DB-BD31-4B8C-83A1-F6EECF244321}">
                <p14:modId xmlns:p14="http://schemas.microsoft.com/office/powerpoint/2010/main" val="2547007010"/>
              </p:ext>
            </p:extLst>
          </p:nvPr>
        </p:nvGraphicFramePr>
        <p:xfrm>
          <a:off x="351995" y="1390650"/>
          <a:ext cx="11430001" cy="4447540"/>
        </p:xfrm>
        <a:graphic>
          <a:graphicData uri="http://schemas.openxmlformats.org/drawingml/2006/table">
            <a:tbl>
              <a:tblPr firstRow="1" firstCol="1" bandRow="1"/>
              <a:tblGrid>
                <a:gridCol w="1177267">
                  <a:extLst>
                    <a:ext uri="{9D8B030D-6E8A-4147-A177-3AD203B41FA5}">
                      <a16:colId xmlns:a16="http://schemas.microsoft.com/office/drawing/2014/main" val="1012173803"/>
                    </a:ext>
                  </a:extLst>
                </a:gridCol>
                <a:gridCol w="8071938">
                  <a:extLst>
                    <a:ext uri="{9D8B030D-6E8A-4147-A177-3AD203B41FA5}">
                      <a16:colId xmlns:a16="http://schemas.microsoft.com/office/drawing/2014/main" val="4136704732"/>
                    </a:ext>
                  </a:extLst>
                </a:gridCol>
                <a:gridCol w="2180796">
                  <a:extLst>
                    <a:ext uri="{9D8B030D-6E8A-4147-A177-3AD203B41FA5}">
                      <a16:colId xmlns:a16="http://schemas.microsoft.com/office/drawing/2014/main" val="628117579"/>
                    </a:ext>
                  </a:extLst>
                </a:gridCol>
              </a:tblGrid>
              <a:tr h="211455">
                <a:tc>
                  <a:txBody>
                    <a:bodyPr/>
                    <a:lstStyle/>
                    <a:p>
                      <a:pPr algn="ctr" fontAlgn="ctr">
                        <a:spcAft>
                          <a:spcPts val="0"/>
                        </a:spcAft>
                      </a:pPr>
                      <a:r>
                        <a:rPr lang="zh-CN" sz="24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400" b="1">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400" b="1">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84642232"/>
                  </a:ext>
                </a:extLst>
              </a:tr>
              <a:tr h="2481580">
                <a:tc>
                  <a:txBody>
                    <a:bodyPr/>
                    <a:lstStyle/>
                    <a:p>
                      <a:pPr algn="ctr" fontAlgn="ctr">
                        <a:spcAft>
                          <a:spcPts val="0"/>
                        </a:spcAft>
                      </a:pPr>
                      <a:r>
                        <a:rPr lang="zh-CN" sz="2400" b="1">
                          <a:effectLst/>
                          <a:latin typeface="Arial" panose="020B0604020202020204" pitchFamily="34" charset="0"/>
                          <a:ea typeface="黑体" panose="02010609060101010101" pitchFamily="49" charset="-122"/>
                          <a:cs typeface="Times New Roman" panose="02020603050405020304" pitchFamily="18" charset="0"/>
                        </a:rPr>
                        <a:t>简</a:t>
                      </a:r>
                      <a:r>
                        <a:rPr lang="zh-CN" sz="2400" b="1">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effectLst/>
                          <a:latin typeface="Arial" panose="020B0604020202020204" pitchFamily="34" charset="0"/>
                          <a:ea typeface="黑体" panose="02010609060101010101" pitchFamily="49" charset="-122"/>
                          <a:cs typeface="Times New Roman" panose="02020603050405020304" pitchFamily="18" charset="0"/>
                        </a:rPr>
                        <a:t>爱</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400" b="1" dirty="0">
                          <a:effectLst/>
                          <a:latin typeface="Calibri" panose="020F0502020204030204" pitchFamily="34" charset="0"/>
                          <a:ea typeface="宋体" panose="02010600030101010101" pitchFamily="2" charset="-122"/>
                          <a:cs typeface="宋体" panose="02010600030101010101" pitchFamily="2" charset="-122"/>
                        </a:rPr>
                        <a:t>①</a:t>
                      </a: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瘦小的她敢于和表哥扭打。</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400" b="1" dirty="0">
                          <a:effectLst/>
                          <a:latin typeface="Calibri" panose="020F0502020204030204" pitchFamily="34" charset="0"/>
                          <a:ea typeface="宋体" panose="02010600030101010101" pitchFamily="2" charset="-122"/>
                          <a:cs typeface="宋体" panose="02010600030101010101" pitchFamily="2" charset="-122"/>
                        </a:rPr>
                        <a:t>②</a:t>
                      </a: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奋发进取，努力学习各门功课，并最终取得第一名。</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400" b="1" dirty="0">
                          <a:effectLst/>
                          <a:latin typeface="Calibri" panose="020F0502020204030204" pitchFamily="34" charset="0"/>
                          <a:ea typeface="宋体" panose="02010600030101010101" pitchFamily="2" charset="-122"/>
                          <a:cs typeface="宋体" panose="02010600030101010101" pitchFamily="2" charset="-122"/>
                        </a:rPr>
                        <a:t>③</a:t>
                      </a: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她不甘于洛伍德学校平淡的生活，登求职广告，当上了家庭教师。</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400" b="1" dirty="0">
                          <a:effectLst/>
                          <a:latin typeface="Calibri" panose="020F0502020204030204" pitchFamily="34" charset="0"/>
                          <a:ea typeface="宋体" panose="02010600030101010101" pitchFamily="2" charset="-122"/>
                          <a:cs typeface="宋体" panose="02010600030101010101" pitchFamily="2" charset="-122"/>
                        </a:rPr>
                        <a:t>④</a:t>
                      </a: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当简·爱发觉自己深深地爱上了庄园主人后，在地位如此悬殊的情况下，她却敢于去爱，并且在爱中不卑不亢。当她得知罗切斯特有妻子时，毅然离开了他，不愿做依附于他的情人。</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400" b="1" dirty="0">
                          <a:effectLst/>
                          <a:latin typeface="Calibri" panose="020F0502020204030204" pitchFamily="34" charset="0"/>
                          <a:ea typeface="宋体" panose="02010600030101010101" pitchFamily="2" charset="-122"/>
                          <a:cs typeface="宋体" panose="02010600030101010101" pitchFamily="2" charset="-122"/>
                        </a:rPr>
                        <a:t>⑤</a:t>
                      </a: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她主动将原本属于自己的遗产与表兄表姐平分。</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400" b="1" dirty="0">
                          <a:effectLst/>
                          <a:latin typeface="Calibri" panose="020F0502020204030204" pitchFamily="34" charset="0"/>
                          <a:ea typeface="宋体" panose="02010600030101010101" pitchFamily="2" charset="-122"/>
                          <a:cs typeface="宋体" panose="02010600030101010101" pitchFamily="2" charset="-122"/>
                        </a:rPr>
                        <a:t>⑥</a:t>
                      </a: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她同意和圣约翰同往印度工作，但拒绝了圣约翰的求婚。</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400" b="1" dirty="0">
                          <a:effectLst/>
                          <a:latin typeface="Calibri" panose="020F0502020204030204" pitchFamily="34" charset="0"/>
                          <a:ea typeface="宋体" panose="02010600030101010101" pitchFamily="2" charset="-122"/>
                          <a:cs typeface="宋体" panose="02010600030101010101" pitchFamily="2" charset="-122"/>
                        </a:rPr>
                        <a:t>⑦</a:t>
                      </a: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在罗切斯特失明后，对他不离不弃。</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自尊自立、叛逆反抗、重视自我，追求精神上的自由、平等，感情炽烈，敢于追求真正意义上完整的爱情，意志坚强，智慧过人</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26024780"/>
                  </a:ext>
                </a:extLst>
              </a:tr>
            </a:tbl>
          </a:graphicData>
        </a:graphic>
      </p:graphicFrame>
    </p:spTree>
    <p:extLst>
      <p:ext uri="{BB962C8B-B14F-4D97-AF65-F5344CB8AC3E}">
        <p14:creationId xmlns:p14="http://schemas.microsoft.com/office/powerpoint/2010/main" val="218325150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276355998"/>
              </p:ext>
            </p:extLst>
          </p:nvPr>
        </p:nvGraphicFramePr>
        <p:xfrm>
          <a:off x="419100" y="1089660"/>
          <a:ext cx="11430001" cy="4752340"/>
        </p:xfrm>
        <a:graphic>
          <a:graphicData uri="http://schemas.openxmlformats.org/drawingml/2006/table">
            <a:tbl>
              <a:tblPr firstRow="1" firstCol="1" bandRow="1"/>
              <a:tblGrid>
                <a:gridCol w="1177267">
                  <a:extLst>
                    <a:ext uri="{9D8B030D-6E8A-4147-A177-3AD203B41FA5}">
                      <a16:colId xmlns:a16="http://schemas.microsoft.com/office/drawing/2014/main" val="1097430836"/>
                    </a:ext>
                  </a:extLst>
                </a:gridCol>
                <a:gridCol w="6804683">
                  <a:extLst>
                    <a:ext uri="{9D8B030D-6E8A-4147-A177-3AD203B41FA5}">
                      <a16:colId xmlns:a16="http://schemas.microsoft.com/office/drawing/2014/main" val="493660352"/>
                    </a:ext>
                  </a:extLst>
                </a:gridCol>
                <a:gridCol w="3448051">
                  <a:extLst>
                    <a:ext uri="{9D8B030D-6E8A-4147-A177-3AD203B41FA5}">
                      <a16:colId xmlns:a16="http://schemas.microsoft.com/office/drawing/2014/main" val="1057129346"/>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11424286"/>
                  </a:ext>
                </a:extLst>
              </a:tr>
              <a:tr h="28943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罗切斯特</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与简·爱谈论绘画艺术，给简·爱弹琴唱歌。</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抚养情人的私生女阿黛尔，为救疯妻子伯莎而受伤。</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两次与简·爱交谈言辞尖刻，当他喜欢上简·爱后又大胆求婚，不因为简·爱出身卑微而嫌弃她。</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④</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扮成吉普赛算命人试探简·爱对自己的爱，设计让势利的英格拉姆小姐主动离开他。</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⑤</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在简·爱离开后，他依然对她念念不忘，等候她归来。</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有着良好的艺术修养，才华横溢，个性独立，表面阴郁刻薄、喜怒无常，但心地善良、睿智率真、痴情倔强，狂野而不失风度，不看重财富、门第的差异</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53561690"/>
                  </a:ext>
                </a:extLst>
              </a:tr>
            </a:tbl>
          </a:graphicData>
        </a:graphic>
      </p:graphicFrame>
    </p:spTree>
    <p:extLst>
      <p:ext uri="{BB962C8B-B14F-4D97-AF65-F5344CB8AC3E}">
        <p14:creationId xmlns:p14="http://schemas.microsoft.com/office/powerpoint/2010/main" val="259052665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440490287"/>
              </p:ext>
            </p:extLst>
          </p:nvPr>
        </p:nvGraphicFramePr>
        <p:xfrm>
          <a:off x="381000" y="1028700"/>
          <a:ext cx="11430001" cy="3045460"/>
        </p:xfrm>
        <a:graphic>
          <a:graphicData uri="http://schemas.openxmlformats.org/drawingml/2006/table">
            <a:tbl>
              <a:tblPr firstRow="1" firstCol="1" bandRow="1"/>
              <a:tblGrid>
                <a:gridCol w="1600200">
                  <a:extLst>
                    <a:ext uri="{9D8B030D-6E8A-4147-A177-3AD203B41FA5}">
                      <a16:colId xmlns:a16="http://schemas.microsoft.com/office/drawing/2014/main" val="3145671791"/>
                    </a:ext>
                  </a:extLst>
                </a:gridCol>
                <a:gridCol w="7239000">
                  <a:extLst>
                    <a:ext uri="{9D8B030D-6E8A-4147-A177-3AD203B41FA5}">
                      <a16:colId xmlns:a16="http://schemas.microsoft.com/office/drawing/2014/main" val="1068313521"/>
                    </a:ext>
                  </a:extLst>
                </a:gridCol>
                <a:gridCol w="2590801">
                  <a:extLst>
                    <a:ext uri="{9D8B030D-6E8A-4147-A177-3AD203B41FA5}">
                      <a16:colId xmlns:a16="http://schemas.microsoft.com/office/drawing/2014/main" val="2588084492"/>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78627949"/>
                  </a:ext>
                </a:extLst>
              </a:tr>
              <a:tr h="14497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里德太太</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憎恨简·爱，并将她锁进红房子，使她惊吓过度生病。</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儿子在她的管教下成了一个吃喝嫖赌、不学无术的败家子。</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临终前忏悔，告诉了简·爱关于继承叔父遗产的事。</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自私狭隘，冷酷无情，对儿子过度宠溺，但良知尚存，不是彻底的坏人</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87415"/>
                  </a:ext>
                </a:extLst>
              </a:tr>
            </a:tbl>
          </a:graphicData>
        </a:graphic>
      </p:graphicFrame>
    </p:spTree>
    <p:extLst>
      <p:ext uri="{BB962C8B-B14F-4D97-AF65-F5344CB8AC3E}">
        <p14:creationId xmlns:p14="http://schemas.microsoft.com/office/powerpoint/2010/main" val="11199712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2328151"/>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812064"/>
            <a:ext cx="11647357" cy="738664"/>
          </a:xfrm>
          <a:prstGeom prst="rect">
            <a:avLst/>
          </a:prstGeom>
          <a:noFill/>
        </p:spPr>
        <p:txBody>
          <a:bodyPr vert="horz" wrap="square">
            <a:spAutoFit/>
          </a:bodyPr>
          <a:lstStyle/>
          <a:p>
            <a:pPr algn="ctr" fontAlgn="auto">
              <a:spcBef>
                <a:spcPts val="0"/>
              </a:spcBef>
              <a:spcAft>
                <a:spcPts val="0"/>
              </a:spcAft>
              <a:defRPr/>
            </a:pPr>
            <a:r>
              <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十二、</a:t>
            </a:r>
            <a:r>
              <a:rPr lang="en-US" altLang="zh-CN"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简</a:t>
            </a:r>
            <a:r>
              <a:rPr lang="en-US" altLang="zh-CN"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爱</a:t>
            </a:r>
            <a:r>
              <a:rPr lang="en-US" altLang="zh-CN"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外国小说的阅读</a:t>
            </a:r>
            <a:endPar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863" y="1537713"/>
            <a:ext cx="1730939" cy="616443"/>
          </a:xfrm>
          <a:prstGeom prst="rect">
            <a:avLst/>
          </a:prstGeom>
        </p:spPr>
      </p:pic>
    </p:spTree>
    <p:extLst>
      <p:ext uri="{BB962C8B-B14F-4D97-AF65-F5344CB8AC3E}">
        <p14:creationId xmlns:p14="http://schemas.microsoft.com/office/powerpoint/2010/main" val="35292029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4224131713"/>
              </p:ext>
            </p:extLst>
          </p:nvPr>
        </p:nvGraphicFramePr>
        <p:xfrm>
          <a:off x="438150" y="1184910"/>
          <a:ext cx="11430001" cy="3472180"/>
        </p:xfrm>
        <a:graphic>
          <a:graphicData uri="http://schemas.openxmlformats.org/drawingml/2006/table">
            <a:tbl>
              <a:tblPr firstRow="1" firstCol="1" bandRow="1"/>
              <a:tblGrid>
                <a:gridCol w="1177267">
                  <a:extLst>
                    <a:ext uri="{9D8B030D-6E8A-4147-A177-3AD203B41FA5}">
                      <a16:colId xmlns:a16="http://schemas.microsoft.com/office/drawing/2014/main" val="1462290760"/>
                    </a:ext>
                  </a:extLst>
                </a:gridCol>
                <a:gridCol w="8462821">
                  <a:extLst>
                    <a:ext uri="{9D8B030D-6E8A-4147-A177-3AD203B41FA5}">
                      <a16:colId xmlns:a16="http://schemas.microsoft.com/office/drawing/2014/main" val="555657298"/>
                    </a:ext>
                  </a:extLst>
                </a:gridCol>
                <a:gridCol w="1789913">
                  <a:extLst>
                    <a:ext uri="{9D8B030D-6E8A-4147-A177-3AD203B41FA5}">
                      <a16:colId xmlns:a16="http://schemas.microsoft.com/office/drawing/2014/main" val="3470475225"/>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11308142"/>
                  </a:ext>
                </a:extLst>
              </a:tr>
              <a:tr h="14497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海伦</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面对老师的无理责难与惩罚，选择沉默，坦然接受。</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告诉简·爱要忘记仇恨，快乐地生活。</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读书时非常专注，能与谭波儿小姐谈论各种书籍，能逐字翻译《埃涅阿斯纪》。</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④</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在简·爱受辱、同学远离她时，主动为简·爱送来咖啡和面包。</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⑤</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面对死亡时反过来安慰简·爱。</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聪明好学、求知欲望强，知识渊博，逆来顺受，善良隐忍、宽厚豁达</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79877195"/>
                  </a:ext>
                </a:extLst>
              </a:tr>
            </a:tbl>
          </a:graphicData>
        </a:graphic>
      </p:graphicFrame>
    </p:spTree>
    <p:extLst>
      <p:ext uri="{BB962C8B-B14F-4D97-AF65-F5344CB8AC3E}">
        <p14:creationId xmlns:p14="http://schemas.microsoft.com/office/powerpoint/2010/main" val="324255272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noChangeAspect="1"/>
          </p:cNvGraphicFramePr>
          <p:nvPr>
            <p:extLst>
              <p:ext uri="{D42A27DB-BD31-4B8C-83A1-F6EECF244321}">
                <p14:modId xmlns:p14="http://schemas.microsoft.com/office/powerpoint/2010/main" val="4237491543"/>
              </p:ext>
            </p:extLst>
          </p:nvPr>
        </p:nvGraphicFramePr>
        <p:xfrm>
          <a:off x="381000" y="1116330"/>
          <a:ext cx="11430001" cy="3472180"/>
        </p:xfrm>
        <a:graphic>
          <a:graphicData uri="http://schemas.openxmlformats.org/drawingml/2006/table">
            <a:tbl>
              <a:tblPr firstRow="1" firstCol="1" bandRow="1"/>
              <a:tblGrid>
                <a:gridCol w="1177267">
                  <a:extLst>
                    <a:ext uri="{9D8B030D-6E8A-4147-A177-3AD203B41FA5}">
                      <a16:colId xmlns:a16="http://schemas.microsoft.com/office/drawing/2014/main" val="166058390"/>
                    </a:ext>
                  </a:extLst>
                </a:gridCol>
                <a:gridCol w="6442733">
                  <a:extLst>
                    <a:ext uri="{9D8B030D-6E8A-4147-A177-3AD203B41FA5}">
                      <a16:colId xmlns:a16="http://schemas.microsoft.com/office/drawing/2014/main" val="805712096"/>
                    </a:ext>
                  </a:extLst>
                </a:gridCol>
                <a:gridCol w="3810001">
                  <a:extLst>
                    <a:ext uri="{9D8B030D-6E8A-4147-A177-3AD203B41FA5}">
                      <a16:colId xmlns:a16="http://schemas.microsoft.com/office/drawing/2014/main" val="3248241997"/>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83372786"/>
                  </a:ext>
                </a:extLst>
              </a:tr>
              <a:tr h="1862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谭波儿</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小姐</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在学校为学生争取更多的食物和衣物，保证她们不受饥饿。</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当简·爱被当众羞辱后，她安慰了简·爱，并让她客观讲述事实，然后求证，最后帮简·爱洗刷罪名。</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在学校里担任多门功课的教学工作，指导简·爱和海伦的学习和生活。</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神态安详、举止庄重，待人有礼，公正平和，富有同情心，心地善良，并且多才多艺，深受学生爱戴</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6278543"/>
                  </a:ext>
                </a:extLst>
              </a:tr>
            </a:tbl>
          </a:graphicData>
        </a:graphic>
      </p:graphicFrame>
    </p:spTree>
    <p:extLst>
      <p:ext uri="{BB962C8B-B14F-4D97-AF65-F5344CB8AC3E}">
        <p14:creationId xmlns:p14="http://schemas.microsoft.com/office/powerpoint/2010/main" val="40086581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4114534843"/>
              </p:ext>
            </p:extLst>
          </p:nvPr>
        </p:nvGraphicFramePr>
        <p:xfrm>
          <a:off x="438150" y="872490"/>
          <a:ext cx="11430000" cy="4325620"/>
        </p:xfrm>
        <a:graphic>
          <a:graphicData uri="http://schemas.openxmlformats.org/drawingml/2006/table">
            <a:tbl>
              <a:tblPr firstRow="1" firstCol="1" bandRow="1"/>
              <a:tblGrid>
                <a:gridCol w="1177267">
                  <a:extLst>
                    <a:ext uri="{9D8B030D-6E8A-4147-A177-3AD203B41FA5}">
                      <a16:colId xmlns:a16="http://schemas.microsoft.com/office/drawing/2014/main" val="3371865717"/>
                    </a:ext>
                  </a:extLst>
                </a:gridCol>
                <a:gridCol w="5992767">
                  <a:extLst>
                    <a:ext uri="{9D8B030D-6E8A-4147-A177-3AD203B41FA5}">
                      <a16:colId xmlns:a16="http://schemas.microsoft.com/office/drawing/2014/main" val="2394725022"/>
                    </a:ext>
                  </a:extLst>
                </a:gridCol>
                <a:gridCol w="4259966">
                  <a:extLst>
                    <a:ext uri="{9D8B030D-6E8A-4147-A177-3AD203B41FA5}">
                      <a16:colId xmlns:a16="http://schemas.microsoft.com/office/drawing/2014/main" val="603696385"/>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82768164"/>
                  </a:ext>
                </a:extLst>
              </a:tr>
              <a:tr h="33070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圣约翰</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在简·爱颠沛流离将要饿死时收留了她，并给她找了乡村教师的工作。</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在乡村里兢兢业业地做好自己牧师的工作，深夜仍然外出为临死母亲祷告。</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主动学习印度语言，到条件恶劣的印度传教，开展工作。</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④</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觉得简·爱适合做他的妻子便一直强迫她接受自己的求婚。</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执着，坚定，善良，能吃苦耐劳，有明确的人生追求目标，富有同情心和牺牲精神、奉献精神；同时也比较严肃，略显刻板、专横，缺乏他这个年龄段的男子应有的开朗活泼</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4631888"/>
                  </a:ext>
                </a:extLst>
              </a:tr>
            </a:tbl>
          </a:graphicData>
        </a:graphic>
      </p:graphicFrame>
    </p:spTree>
    <p:extLst>
      <p:ext uri="{BB962C8B-B14F-4D97-AF65-F5344CB8AC3E}">
        <p14:creationId xmlns:p14="http://schemas.microsoft.com/office/powerpoint/2010/main" val="50614592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286209622"/>
              </p:ext>
            </p:extLst>
          </p:nvPr>
        </p:nvGraphicFramePr>
        <p:xfrm>
          <a:off x="342900" y="1241108"/>
          <a:ext cx="11430000" cy="1492885"/>
        </p:xfrm>
        <a:graphic>
          <a:graphicData uri="http://schemas.openxmlformats.org/drawingml/2006/table">
            <a:tbl>
              <a:tblPr firstRow="1" firstCol="1" bandRow="1"/>
              <a:tblGrid>
                <a:gridCol w="2019300">
                  <a:extLst>
                    <a:ext uri="{9D8B030D-6E8A-4147-A177-3AD203B41FA5}">
                      <a16:colId xmlns:a16="http://schemas.microsoft.com/office/drawing/2014/main" val="1092300886"/>
                    </a:ext>
                  </a:extLst>
                </a:gridCol>
                <a:gridCol w="5150734">
                  <a:extLst>
                    <a:ext uri="{9D8B030D-6E8A-4147-A177-3AD203B41FA5}">
                      <a16:colId xmlns:a16="http://schemas.microsoft.com/office/drawing/2014/main" val="1516338622"/>
                    </a:ext>
                  </a:extLst>
                </a:gridCol>
                <a:gridCol w="4259966">
                  <a:extLst>
                    <a:ext uri="{9D8B030D-6E8A-4147-A177-3AD203B41FA5}">
                      <a16:colId xmlns:a16="http://schemas.microsoft.com/office/drawing/2014/main" val="3098972886"/>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9117722"/>
                  </a:ext>
                </a:extLst>
              </a:tr>
              <a:tr h="10369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黛安娜、</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玛丽</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自学德语，救助了流离在外的简·爱。</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简·爱的两个表姐，聪明、好学、待人友好、善良</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63178001"/>
                  </a:ext>
                </a:extLst>
              </a:tr>
            </a:tbl>
          </a:graphicData>
        </a:graphic>
      </p:graphicFrame>
    </p:spTree>
    <p:extLst>
      <p:ext uri="{BB962C8B-B14F-4D97-AF65-F5344CB8AC3E}">
        <p14:creationId xmlns:p14="http://schemas.microsoft.com/office/powerpoint/2010/main" val="390369529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23850" y="927049"/>
            <a:ext cx="11430000" cy="4521302"/>
          </a:xfrm>
          <a:prstGeom prst="rect">
            <a:avLst/>
          </a:prstGeom>
        </p:spPr>
        <p:txBody>
          <a:bodyPr>
            <a:spAutoFit/>
          </a:bodyPr>
          <a:lstStyle/>
          <a:p>
            <a:pP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【专题探究</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简</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爱的人物形象】</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B0F0"/>
                </a:solidFill>
                <a:latin typeface="Arial" panose="020B0604020202020204" pitchFamily="34" charset="0"/>
                <a:ea typeface="黑体" panose="02010609060101010101" pitchFamily="49" charset="-122"/>
                <a:cs typeface="Times New Roman" panose="02020603050405020304" pitchFamily="18" charset="0"/>
              </a:rPr>
              <a:t>敢于反抗，追求人与人之间的平等。</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简·爱虽然出身卑微，身世坎坷曲折，但她并没有绝望，也没有一味地逆来顺受，而是从小就体现出敢于反抗、追求平等的精神，并付诸行动。在罗切斯特面前，简·爱也同样如此。</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B0F0"/>
                </a:solidFill>
                <a:latin typeface="Arial" panose="020B0604020202020204" pitchFamily="34" charset="0"/>
                <a:ea typeface="黑体" panose="02010609060101010101" pitchFamily="49" charset="-122"/>
                <a:cs typeface="Times New Roman" panose="02020603050405020304" pitchFamily="18" charset="0"/>
              </a:rPr>
              <a:t>敢于追求平等自由的爱情。</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简·爱渴望的是彼此真正相爱，两情相悦，不受外界的影响，不看外貌，不在意财富等，只看重最纯粹的爱情，一尘不染的爱情。</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3739362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1379194"/>
            <a:ext cx="11430000" cy="396114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一</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基础题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简·爱在洛伍德学校寄宿时，有两人曾经帮助过她。一位是她最好的朋友</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，一位是她的老师</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，两人带给简·爱以慰藉与力量。</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《简·爱》的作者是</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，以第一人称叙述，是一部带有</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色彩的长篇小说。简·爱是一</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个</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和独立人格的女性，集中体现在她对爱情的追求上。</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9" name="A_3dda0"/>
          <p:cNvSpPr/>
          <p:nvPr/>
        </p:nvSpPr>
        <p:spPr>
          <a:xfrm>
            <a:off x="7768621" y="4203505"/>
            <a:ext cx="407993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敢于追求自由、平等　</a:t>
            </a:r>
            <a:endParaRPr lang="zh-CN" altLang="en-US"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8" name="A_a5f56"/>
          <p:cNvSpPr/>
          <p:nvPr/>
        </p:nvSpPr>
        <p:spPr>
          <a:xfrm>
            <a:off x="1442403" y="4203505"/>
            <a:ext cx="1579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自传　</a:t>
            </a:r>
            <a:endParaRPr lang="zh-CN" altLang="en-US"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7" name="A_9e295"/>
          <p:cNvSpPr/>
          <p:nvPr/>
        </p:nvSpPr>
        <p:spPr>
          <a:xfrm>
            <a:off x="4239578" y="3694658"/>
            <a:ext cx="3127438"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夏洛蒂</a:t>
            </a:r>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a:t>
            </a:r>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勃朗特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6" name="A_abc7f"/>
          <p:cNvSpPr/>
          <p:nvPr/>
        </p:nvSpPr>
        <p:spPr>
          <a:xfrm>
            <a:off x="8196242" y="2561134"/>
            <a:ext cx="1936813"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谭波儿　</a:t>
            </a:r>
            <a:endParaRPr lang="zh-CN" altLang="en-US"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pic>
        <p:nvPicPr>
          <p:cNvPr id="3" name="image329.jpeg"/>
          <p:cNvPicPr/>
          <p:nvPr/>
        </p:nvPicPr>
        <p:blipFill>
          <a:blip r:embed="rId2"/>
          <a:stretch>
            <a:fillRect/>
          </a:stretch>
        </p:blipFill>
        <p:spPr>
          <a:xfrm>
            <a:off x="326217" y="764760"/>
            <a:ext cx="2009019" cy="455936"/>
          </a:xfrm>
          <a:prstGeom prst="rect">
            <a:avLst/>
          </a:prstGeom>
        </p:spPr>
      </p:pic>
      <p:sp>
        <p:nvSpPr>
          <p:cNvPr id="5" name="A_e4c98"/>
          <p:cNvSpPr/>
          <p:nvPr/>
        </p:nvSpPr>
        <p:spPr>
          <a:xfrm>
            <a:off x="1442403" y="2585186"/>
            <a:ext cx="372275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海伦</a:t>
            </a:r>
            <a:r>
              <a:rPr lang="en-US" altLang="zh-CN"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彭斯</a:t>
            </a:r>
            <a:r>
              <a:rPr lang="en-US" altLang="zh-CN"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或海伦</a:t>
            </a:r>
            <a:r>
              <a:rPr lang="en-US" altLang="zh-CN"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a:t>
            </a:r>
            <a:endParaRPr lang="zh-CN" altLang="en-US"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Tree>
    <p:extLst>
      <p:ext uri="{BB962C8B-B14F-4D97-AF65-F5344CB8AC3E}">
        <p14:creationId xmlns:p14="http://schemas.microsoft.com/office/powerpoint/2010/main" val="4150039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7" grpId="0" animBg="1"/>
      <p:bldP spid="6" grpId="0" animBg="1"/>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54742" y="1010052"/>
            <a:ext cx="11430000" cy="2280689"/>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《简·爱》的女主人公简·爱是一个出身贫寒的孤儿，她从小寄养</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在</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家，遭到虐待，后来被送进洛伍德学校。毕业后，应聘来到桑菲尔德庄园当</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，与主人</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相互产生爱情，历经曲折，最终和他结了婚。</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A_86094"/>
          <p:cNvSpPr/>
          <p:nvPr/>
        </p:nvSpPr>
        <p:spPr>
          <a:xfrm>
            <a:off x="6516770" y="2216044"/>
            <a:ext cx="229400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罗切斯特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4" name="A_c4889"/>
          <p:cNvSpPr/>
          <p:nvPr/>
        </p:nvSpPr>
        <p:spPr>
          <a:xfrm>
            <a:off x="2944895" y="2216044"/>
            <a:ext cx="229400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家庭教师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3" name="A_0c2af"/>
          <p:cNvSpPr/>
          <p:nvPr/>
        </p:nvSpPr>
        <p:spPr>
          <a:xfrm>
            <a:off x="801770" y="1661308"/>
            <a:ext cx="1579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舅母　</a:t>
            </a:r>
            <a:endParaRPr lang="zh-CN" altLang="en-US"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Tree>
    <p:extLst>
      <p:ext uri="{BB962C8B-B14F-4D97-AF65-F5344CB8AC3E}">
        <p14:creationId xmlns:p14="http://schemas.microsoft.com/office/powerpoint/2010/main" val="2246029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25245" y="774364"/>
            <a:ext cx="11430000" cy="340099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下列是小说《简·爱》主人公简·爱生活过的地方，按情节发生的先后顺序排列正确的一项是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芬丁庄园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沼泽山庄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桑菲尔德庄园</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盖茨海德府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Calibri" panose="020F0502020204030204" pitchFamily="34" charset="0"/>
                <a:ea typeface="宋体" panose="02010600030101010101" pitchFamily="2" charset="-122"/>
                <a:cs typeface="宋体" panose="02010600030101010101" pitchFamily="2" charset="-122"/>
              </a:rPr>
              <a:t>⑤</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洛伍德学校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Calibri" panose="020F0502020204030204" pitchFamily="34" charset="0"/>
                <a:ea typeface="宋体" panose="02010600030101010101" pitchFamily="2" charset="-122"/>
                <a:cs typeface="宋体" panose="02010600030101010101" pitchFamily="2" charset="-122"/>
              </a:rPr>
              <a:t>⑥</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山村小学</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④⑤③⑥①②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④⑤③②⑥①</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⑤④③②⑥①</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⑤④③⑥①②</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2b37e"/>
          <p:cNvSpPr/>
          <p:nvPr/>
        </p:nvSpPr>
        <p:spPr>
          <a:xfrm>
            <a:off x="4106023" y="1425620"/>
            <a:ext cx="127800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B   </a:t>
            </a:r>
            <a:endParaRPr lang="zh-CN" altLang="en-US"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Tree>
    <p:extLst>
      <p:ext uri="{BB962C8B-B14F-4D97-AF65-F5344CB8AC3E}">
        <p14:creationId xmlns:p14="http://schemas.microsoft.com/office/powerpoint/2010/main" val="1440728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36754" y="598239"/>
            <a:ext cx="11430000" cy="5765361"/>
          </a:xfrm>
          <a:prstGeom prst="rect">
            <a:avLst/>
          </a:prstGeom>
        </p:spPr>
        <p:txBody>
          <a:bodyPr>
            <a:spAutoFit/>
          </a:bodyPr>
          <a:lstStyle/>
          <a:p>
            <a:pPr>
              <a:lnSpc>
                <a:spcPct val="130000"/>
              </a:lnSpc>
              <a:spcAft>
                <a:spcPts val="0"/>
              </a:spcAft>
            </a:pPr>
            <a:r>
              <a:rPr lang="en-US" altLang="zh-CN" sz="2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下列选项中错误的一项是</a:t>
            </a:r>
            <a:r>
              <a:rPr lang="en-US" altLang="zh-CN" sz="26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．英国作家夏洛蒂·勃朗特的《简·爱》，是英国</a:t>
            </a:r>
            <a:r>
              <a:rPr lang="en-US" altLang="zh-CN" sz="26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19</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世纪现实主义</a:t>
            </a:r>
            <a:r>
              <a:rPr lang="en-US" altLang="zh-CN" sz="26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文学代表作之一，成书于</a:t>
            </a: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19</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40</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年代。</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简·爱》中女主人公简·爱在洛伍德学校与梅森的友谊令我们感动，但全书最感人的是她与罗切斯特的互诉衷肠。罗切斯特拐弯抹角地试探她的心思，而她则极力维护自己做人的尊严，最终导致她没能接受罗切斯特的爱情。</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．《简·爱》用自传体的叙事语气，使小说洋溢着浓郁真挚的情感。娓娓道来的内心独白、色彩斑斓的景物描写和引人入胜的悬念设计无疑是其至今仍受到广大读者欢迎的重要原因。</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．《简·爱》这一故事主要发生在洛伍德学校、桑菲尔德庄园、圣约翰家三个地方，其中桑菲尔德庄园最重要。简·爱最擅长的技能是绘画。</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bfc53"/>
          <p:cNvSpPr/>
          <p:nvPr/>
        </p:nvSpPr>
        <p:spPr>
          <a:xfrm>
            <a:off x="4582682" y="694759"/>
            <a:ext cx="1224026" cy="427543"/>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6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B   </a:t>
            </a:r>
            <a:endParaRPr lang="zh-CN" altLang="en-US" sz="26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Tree>
    <p:extLst>
      <p:ext uri="{BB962C8B-B14F-4D97-AF65-F5344CB8AC3E}">
        <p14:creationId xmlns:p14="http://schemas.microsoft.com/office/powerpoint/2010/main" val="2109165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22006" y="539245"/>
            <a:ext cx="11430000" cy="5765361"/>
          </a:xfrm>
          <a:prstGeom prst="rect">
            <a:avLst/>
          </a:prstGeom>
        </p:spPr>
        <p:txBody>
          <a:bodyPr>
            <a:spAutoFit/>
          </a:bodyPr>
          <a:lstStyle/>
          <a:p>
            <a:pPr>
              <a:lnSpc>
                <a:spcPct val="130000"/>
              </a:lnSpc>
              <a:spcAft>
                <a:spcPts val="0"/>
              </a:spcAft>
            </a:pPr>
            <a:r>
              <a:rPr lang="zh-CN" altLang="zh-CN" sz="26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600" b="1" dirty="0">
                <a:latin typeface="Calibri" panose="020F0502020204030204" pitchFamily="34" charset="0"/>
                <a:ea typeface="Times New Roman" panose="02020603050405020304" pitchFamily="18" charset="0"/>
                <a:cs typeface="Times New Roman" panose="02020603050405020304" pitchFamily="18" charset="0"/>
              </a:rPr>
              <a:t>(</a:t>
            </a:r>
            <a:r>
              <a:rPr lang="zh-CN" altLang="zh-CN" sz="2600" b="1" dirty="0">
                <a:latin typeface="Arial" panose="020B0604020202020204" pitchFamily="34" charset="0"/>
                <a:ea typeface="黑体" panose="02010609060101010101" pitchFamily="49" charset="-122"/>
                <a:cs typeface="Times New Roman" panose="02020603050405020304" pitchFamily="18" charset="0"/>
              </a:rPr>
              <a:t>二</a:t>
            </a:r>
            <a:r>
              <a:rPr lang="en-US" altLang="zh-CN" sz="26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600" b="1" dirty="0">
                <a:latin typeface="Arial" panose="020B0604020202020204" pitchFamily="34" charset="0"/>
                <a:ea typeface="黑体" panose="02010609060101010101" pitchFamily="49" charset="-122"/>
                <a:cs typeface="Times New Roman" panose="02020603050405020304" pitchFamily="18" charset="0"/>
              </a:rPr>
              <a:t>小语段</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蚌埠三模</a:t>
            </a:r>
            <a:r>
              <a:rPr lang="en-US" altLang="zh-CN" sz="26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请运用积累的知识，完成</a:t>
            </a: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(1)~(4)</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题。</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【甲】你以为我贫穷、低微、不美、</a:t>
            </a:r>
            <a:r>
              <a:rPr lang="en-US" altLang="zh-CN" sz="2600" b="1" dirty="0" err="1">
                <a:latin typeface="Times New Roman" panose="02020603050405020304" pitchFamily="18" charset="0"/>
                <a:ea typeface="宋体" panose="02010600030101010101" pitchFamily="2" charset="-122"/>
                <a:cs typeface="Times New Roman" panose="02020603050405020304" pitchFamily="18" charset="0"/>
              </a:rPr>
              <a:t>mi</a:t>
            </a:r>
            <a:r>
              <a:rPr lang="en-US" altLang="zh-CN" sz="2600" b="1" dirty="0" err="1">
                <a:latin typeface="宋体" panose="02010600030101010101" pitchFamily="2" charset="-122"/>
                <a:ea typeface="宋体" panose="02010600030101010101" pitchFamily="2" charset="-122"/>
                <a:cs typeface="Times New Roman" panose="02020603050405020304" pitchFamily="18" charset="0"/>
              </a:rPr>
              <a:t>ǎ</a:t>
            </a:r>
            <a:r>
              <a:rPr lang="en-US" altLang="zh-CN" sz="2600" b="1" dirty="0" err="1">
                <a:latin typeface="Times New Roman" panose="02020603050405020304" pitchFamily="18" charset="0"/>
                <a:ea typeface="宋体" panose="02010600030101010101" pitchFamily="2" charset="-122"/>
                <a:cs typeface="Times New Roman" panose="02020603050405020304" pitchFamily="18" charset="0"/>
              </a:rPr>
              <a:t>o</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小，我就没有灵魂，没有心吗？你想错了，我和你有一样的灵魂，一样充实的心。要是上帝曾赋</a:t>
            </a:r>
            <a:r>
              <a:rPr lang="en-US" altLang="zh-CN" sz="2600" b="1" dirty="0" err="1">
                <a:latin typeface="Times New Roman" panose="02020603050405020304" pitchFamily="18" charset="0"/>
                <a:ea typeface="宋体" panose="02010600030101010101" pitchFamily="2" charset="-122"/>
                <a:cs typeface="Times New Roman" panose="02020603050405020304" pitchFamily="18" charset="0"/>
              </a:rPr>
              <a:t>y</a:t>
            </a:r>
            <a:r>
              <a:rPr lang="en-US" altLang="zh-CN" sz="2600" b="1" dirty="0" err="1">
                <a:latin typeface="宋体" panose="02010600030101010101" pitchFamily="2" charset="-122"/>
                <a:ea typeface="宋体" panose="02010600030101010101" pitchFamily="2" charset="-122"/>
                <a:cs typeface="Times New Roman" panose="02020603050405020304" pitchFamily="18" charset="0"/>
              </a:rPr>
              <a:t>ǔ</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我一点美貌、大量财富的话，我也会让你难以离开我，就像我现在难以离开你一样。</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【乙】</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，如果我这辈子做过什么好事</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起过什么善念</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做过什么真诚无邪的祈</a:t>
            </a:r>
            <a:r>
              <a:rPr lang="zh-CN" altLang="zh-CN" sz="26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祷</a:t>
            </a:r>
            <a:r>
              <a:rPr lang="zh-CN" altLang="zh-CN" sz="26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有过什么正当的愿望</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那我现在已经得到酬报了。对我来说，做你的妻子，就是我在世上所能得到的最大幸福。</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【丙】</a:t>
            </a:r>
            <a:r>
              <a:rPr lang="en-US" altLang="zh-CN" sz="26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书扔了过来，打在我的身上，我</a:t>
            </a:r>
            <a:r>
              <a:rPr lang="zh-CN" altLang="zh-CN" sz="26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跌</a:t>
            </a:r>
            <a:r>
              <a:rPr lang="zh-CN" altLang="zh-CN" sz="26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倒在地，头撞在门上，磕破了，磕破的地方淌出了血，疼得厉害。这时，我的恐惧已经超过了极限，另外的心理紧接着占了上风。</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721982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223.jpeg">
            <a:extLst>
              <a:ext uri="{FF2B5EF4-FFF2-40B4-BE49-F238E27FC236}">
                <a16:creationId xmlns:a16="http://schemas.microsoft.com/office/drawing/2014/main" id="{3D407BAB-5189-5F32-EF60-68B2E1478642}"/>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40287" y="849165"/>
            <a:ext cx="1910545" cy="433588"/>
          </a:xfrm>
          <a:prstGeom prst="rect">
            <a:avLst/>
          </a:prstGeom>
        </p:spPr>
      </p:pic>
      <p:sp>
        <p:nvSpPr>
          <p:cNvPr id="2" name="矩形 1"/>
          <p:cNvSpPr>
            <a:spLocks noChangeAspect="1"/>
          </p:cNvSpPr>
          <p:nvPr/>
        </p:nvSpPr>
        <p:spPr>
          <a:xfrm>
            <a:off x="340287" y="702113"/>
            <a:ext cx="11430000" cy="1161280"/>
          </a:xfrm>
          <a:prstGeom prst="rect">
            <a:avLst/>
          </a:prstGeom>
        </p:spPr>
        <p:txBody>
          <a:bodyPr>
            <a:spAutoFit/>
          </a:bodyPr>
          <a:lstStyle/>
          <a:p>
            <a:pPr>
              <a:lnSpc>
                <a:spcPct val="130000"/>
              </a:lnSpc>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夏洛蒂·勃朗特</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rPr>
              <a:t>19</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世纪英国著名女作家，与妹妹艾米莉·勃朗特、安妮·勃朗特在英国文学史上有“勃朗特三姐妹”之称。</a:t>
            </a:r>
            <a:endParaRPr lang="zh-CN" altLang="en-US" sz="2800" dirty="0"/>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25245" y="744581"/>
            <a:ext cx="11430000" cy="2332946"/>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根据拼音写出相应的汉字，给加点的字注音。</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mi</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ǎ</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o</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赋</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y</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ǔ</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祈</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祷</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pc="-2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跌</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倒</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A_27587"/>
          <p:cNvSpPr/>
          <p:nvPr/>
        </p:nvSpPr>
        <p:spPr>
          <a:xfrm>
            <a:off x="5411994" y="2503392"/>
            <a:ext cx="1171639"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2800" b="1" dirty="0" err="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diē</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endParaRPr lang="zh-CN" altLang="en-US"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5" name="A_db13a"/>
          <p:cNvSpPr/>
          <p:nvPr/>
        </p:nvSpPr>
        <p:spPr>
          <a:xfrm>
            <a:off x="1232648" y="2505309"/>
            <a:ext cx="1251013"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dǎo </a:t>
            </a:r>
            <a:endParaRPr lang="zh-CN" altLang="en-US"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4" name="A_dd66f"/>
          <p:cNvSpPr/>
          <p:nvPr/>
        </p:nvSpPr>
        <p:spPr>
          <a:xfrm>
            <a:off x="5862083" y="1950573"/>
            <a:ext cx="1044638"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予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3" name="A_b47fc"/>
          <p:cNvSpPr/>
          <p:nvPr/>
        </p:nvSpPr>
        <p:spPr>
          <a:xfrm>
            <a:off x="1286623" y="1950573"/>
            <a:ext cx="1044638"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渺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Tree>
    <p:extLst>
      <p:ext uri="{BB962C8B-B14F-4D97-AF65-F5344CB8AC3E}">
        <p14:creationId xmlns:p14="http://schemas.microsoft.com/office/powerpoint/2010/main" val="3721248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P spid="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57980" y="818038"/>
            <a:ext cx="11430000" cy="2893100"/>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请将下面的句子换一种表达，使语气更加强烈。</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做你的妻子，就是我在世上所能得到的最大幸福</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endParaRPr>
          </a:p>
          <a:p>
            <a:pPr>
              <a:lnSpc>
                <a:spcPct val="130000"/>
              </a:lnSpc>
            </a:pPr>
            <a:r>
              <a:rPr lang="en-US" altLang="zh-CN" sz="2800" u="sng" dirty="0" smtClean="0">
                <a:latin typeface="Calibri" panose="020F0502020204030204" pitchFamily="34" charset="0"/>
                <a:ea typeface="宋体" panose="02010600030101010101" pitchFamily="2" charset="-122"/>
                <a:cs typeface="Times New Roman" panose="02020603050405020304" pitchFamily="18" charset="0"/>
              </a:rPr>
              <a:t>												</a:t>
            </a:r>
            <a:r>
              <a:rPr lang="en-US" altLang="zh-CN" sz="2800" u="sng" dirty="0">
                <a:latin typeface="Calibri" panose="020F0502020204030204" pitchFamily="34" charset="0"/>
                <a:ea typeface="宋体" panose="02010600030101010101" pitchFamily="2" charset="-122"/>
                <a:cs typeface="Times New Roman" panose="02020603050405020304" pitchFamily="18" charset="0"/>
              </a:rPr>
              <a:t>												</a:t>
            </a:r>
            <a:endParaRPr lang="zh-CN" altLang="zh-CN" sz="2800" u="sng"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2800" u="sng" dirty="0">
                <a:latin typeface="Calibri" panose="020F0502020204030204" pitchFamily="34" charset="0"/>
                <a:ea typeface="宋体" panose="02010600030101010101" pitchFamily="2" charset="-122"/>
                <a:cs typeface="Times New Roman" panose="02020603050405020304" pitchFamily="18" charset="0"/>
              </a:rPr>
              <a:t>												</a:t>
            </a:r>
            <a:endParaRPr lang="zh-CN" altLang="zh-CN" sz="2800" u="sng"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761999" y="1905481"/>
            <a:ext cx="11095703" cy="1772793"/>
          </a:xfrm>
          <a:prstGeom prst="rect">
            <a:avLst/>
          </a:prstGeom>
        </p:spPr>
        <p:txBody>
          <a:bodyPr wrap="square">
            <a:spAutoFit/>
          </a:bodyPr>
          <a:lstStyle/>
          <a:p>
            <a:pPr>
              <a:lnSpc>
                <a:spcPct val="130000"/>
              </a:lnSpc>
              <a:spcAft>
                <a:spcPts val="0"/>
              </a:spcAft>
            </a:pP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一：做你的妻子，难道不是我在世上所能得到的最大幸福吗？</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示例二：做你的妻子，就是我在世上所能得到的最大幸福呀！</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三：做你的妻子，不能不说是我在世上所能得到的最大幸福。</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50687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844273"/>
            <a:ext cx="11430000" cy="1720536"/>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小说常用生动的故事情节来塑造人物。选段【乙】中的“</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是</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填人名</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；按照故事情节的先后顺序，选段的排序应为</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填序号</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A_2b5e0"/>
          <p:cNvSpPr/>
          <p:nvPr/>
        </p:nvSpPr>
        <p:spPr>
          <a:xfrm>
            <a:off x="3585528" y="1979927"/>
            <a:ext cx="1222438"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乙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5" name="A_817cb"/>
          <p:cNvSpPr/>
          <p:nvPr/>
        </p:nvSpPr>
        <p:spPr>
          <a:xfrm>
            <a:off x="2156778" y="1979927"/>
            <a:ext cx="1222438"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甲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4" name="A_4d665"/>
          <p:cNvSpPr/>
          <p:nvPr/>
        </p:nvSpPr>
        <p:spPr>
          <a:xfrm>
            <a:off x="728028" y="1979927"/>
            <a:ext cx="1222438"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丙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3" name="A_80c12"/>
          <p:cNvSpPr/>
          <p:nvPr/>
        </p:nvSpPr>
        <p:spPr>
          <a:xfrm>
            <a:off x="728028" y="1425191"/>
            <a:ext cx="229400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罗切斯特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Tree>
    <p:extLst>
      <p:ext uri="{BB962C8B-B14F-4D97-AF65-F5344CB8AC3E}">
        <p14:creationId xmlns:p14="http://schemas.microsoft.com/office/powerpoint/2010/main" val="3202883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P spid="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818466"/>
            <a:ext cx="11430000" cy="4013406"/>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小语同学在读完《简·爱》后，写了一段感言，请从【甲】【乙】两个选段中</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任</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，仿照所给的句子，续写一句话。</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在盖茨海德府，简</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爱怒斥了凶残蛮横的表哥，她的反抗令人敬佩；在洛伍德学校，简</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爱深夜去看望病重的海伦，她的善举令人感动；</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Calibri" panose="020F0502020204030204" pitchFamily="34" charset="0"/>
                <a:ea typeface="楷体" panose="02010609060101010101" pitchFamily="49" charset="-122"/>
                <a:cs typeface="Calibri" panose="020F0502020204030204" pitchFamily="34" charset="0"/>
              </a:rPr>
              <a:t> </a:t>
            </a:r>
            <a:endParaRPr lang="en-US" altLang="zh-CN" sz="2800" b="1" dirty="0" smtClean="0">
              <a:latin typeface="Calibri" panose="020F0502020204030204" pitchFamily="34" charset="0"/>
              <a:ea typeface="楷体" panose="02010609060101010101" pitchFamily="49" charset="-122"/>
              <a:cs typeface="Calibri" panose="020F0502020204030204" pitchFamily="34" charset="0"/>
            </a:endParaRPr>
          </a:p>
          <a:p>
            <a:pPr>
              <a:lnSpc>
                <a:spcPct val="130000"/>
              </a:lnSpc>
            </a:pPr>
            <a:r>
              <a:rPr lang="en-US" altLang="zh-CN" sz="2800" u="sng" dirty="0">
                <a:latin typeface="Calibri" panose="020F0502020204030204" pitchFamily="34" charset="0"/>
                <a:ea typeface="宋体" panose="02010600030101010101" pitchFamily="2" charset="-122"/>
                <a:cs typeface="Times New Roman" panose="02020603050405020304" pitchFamily="18" charset="0"/>
              </a:rPr>
              <a:t>												</a:t>
            </a:r>
            <a:endParaRPr lang="zh-CN" altLang="zh-CN" sz="2800" u="sng"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2800" u="sng" dirty="0">
                <a:latin typeface="Calibri" panose="020F0502020204030204" pitchFamily="34" charset="0"/>
                <a:ea typeface="宋体" panose="02010600030101010101" pitchFamily="2" charset="-122"/>
                <a:cs typeface="Times New Roman" panose="02020603050405020304" pitchFamily="18" charset="0"/>
              </a:rPr>
              <a:t>												</a:t>
            </a:r>
            <a:endParaRPr lang="zh-CN" altLang="zh-CN" sz="2800" u="sng"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498987" y="3544638"/>
            <a:ext cx="11811000" cy="1160382"/>
          </a:xfrm>
          <a:prstGeom prst="rect">
            <a:avLst/>
          </a:prstGeom>
        </p:spPr>
        <p:txBody>
          <a:bodyPr wrap="square">
            <a:spAutoFit/>
          </a:bodyPr>
          <a:lstStyle/>
          <a:p>
            <a:pPr>
              <a:lnSpc>
                <a:spcPct val="130000"/>
              </a:lnSpc>
              <a:spcAft>
                <a:spcPts val="0"/>
              </a:spcAft>
            </a:pP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一：在桑菲尔德庄园</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简</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爱果断选择了离开</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她的勇敢令人赞叹</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二：在芬丁庄园</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简</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爱悉心陪伴失明的丈夫</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她的专一令人崇敬</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03238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36755" y="687014"/>
            <a:ext cx="11430000" cy="5332807"/>
          </a:xfrm>
          <a:prstGeom prst="rect">
            <a:avLst/>
          </a:prstGeom>
        </p:spPr>
        <p:txBody>
          <a:bodyPr>
            <a:spAutoFit/>
          </a:bodyPr>
          <a:lstStyle/>
          <a:p>
            <a:pPr>
              <a:lnSpc>
                <a:spcPct val="130000"/>
              </a:lnSpc>
              <a:spcAft>
                <a:spcPts val="0"/>
              </a:spcAf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合肥经开区二模改编</a:t>
            </a:r>
            <a:r>
              <a:rPr lang="en-US" altLang="zh-CN" sz="2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b="1" dirty="0">
                <a:latin typeface="Times New Roman" panose="02020603050405020304" pitchFamily="18" charset="0"/>
                <a:ea typeface="宋体" panose="02010600030101010101" pitchFamily="2" charset="-122"/>
                <a:cs typeface="Times New Roman" panose="02020603050405020304" pitchFamily="18" charset="0"/>
              </a:rPr>
              <a:t>请运用积累的知识，完成</a:t>
            </a:r>
            <a:r>
              <a:rPr lang="en-US" altLang="zh-CN" sz="2200" b="1" dirty="0">
                <a:latin typeface="Times New Roman" panose="02020603050405020304" pitchFamily="18" charset="0"/>
                <a:ea typeface="宋体" panose="02010600030101010101" pitchFamily="2" charset="-122"/>
                <a:cs typeface="Times New Roman" panose="02020603050405020304" pitchFamily="18" charset="0"/>
              </a:rPr>
              <a:t>(1)~(4)</a:t>
            </a:r>
            <a:r>
              <a:rPr lang="zh-CN" altLang="zh-CN" sz="2200" b="1" dirty="0">
                <a:latin typeface="Times New Roman" panose="02020603050405020304" pitchFamily="18" charset="0"/>
                <a:ea typeface="宋体" panose="02010600030101010101" pitchFamily="2" charset="-122"/>
                <a:cs typeface="Times New Roman" panose="02020603050405020304" pitchFamily="18" charset="0"/>
              </a:rPr>
              <a:t>题。</a:t>
            </a:r>
            <a:endParaRPr lang="zh-CN" altLang="zh-CN" sz="2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【甲】</a:t>
            </a:r>
            <a:r>
              <a:rPr lang="zh-CN" altLang="zh-CN" sz="2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我非走不可！</a:t>
            </a:r>
            <a:r>
              <a:rPr lang="zh-CN" altLang="zh-CN" sz="2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我反</a:t>
            </a:r>
            <a:r>
              <a:rPr lang="en-US" altLang="zh-CN" sz="2200" b="1" dirty="0" err="1">
                <a:latin typeface="Times New Roman" panose="02020603050405020304" pitchFamily="18" charset="0"/>
                <a:ea typeface="宋体" panose="02010600030101010101" pitchFamily="2" charset="-122"/>
                <a:cs typeface="Times New Roman" panose="02020603050405020304" pitchFamily="18" charset="0"/>
              </a:rPr>
              <a:t>b</a:t>
            </a:r>
            <a:r>
              <a:rPr lang="en-US" altLang="zh-CN" sz="2200" b="1" dirty="0" err="1">
                <a:latin typeface="宋体" panose="02010600030101010101" pitchFamily="2" charset="-122"/>
                <a:ea typeface="宋体" panose="02010600030101010101" pitchFamily="2" charset="-122"/>
                <a:cs typeface="Times New Roman" panose="02020603050405020304" pitchFamily="18" charset="0"/>
              </a:rPr>
              <a:t>ó</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着，很冲动地说，</a:t>
            </a:r>
            <a:r>
              <a:rPr lang="zh-CN" altLang="zh-CN" sz="2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你难道认为，我会眼睁睁地看着别人成为你的新娘吗？你以为我是一架没有感情的机器吗？难道就因为我贫穷、平凡、弱小，长得不好看，就没有灵</a:t>
            </a:r>
            <a:r>
              <a:rPr lang="zh-CN" altLang="zh-CN" sz="2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魂</a:t>
            </a:r>
            <a:r>
              <a:rPr lang="zh-CN" altLang="zh-CN" sz="2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，没有心肠了？你想错了！我的心灵跟你一样丰富，我和你一样有血有肉！要是上帝赐予我一点姿色和财富，我会让你离不开我，就像我离不开你一样！我们彼此在用灵魂对话。在上帝面前，我们是平等的！</a:t>
            </a:r>
            <a:r>
              <a:rPr lang="zh-CN" altLang="zh-CN" sz="2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【乙】那一夜我梦见了盖茨海德的红房子。月光照进我的卧室，我依稀看到一个白色的人影正盯着我看，并对我的灵魂说：</a:t>
            </a:r>
            <a:r>
              <a:rPr lang="zh-CN" altLang="zh-CN" sz="2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孩子，快逃离诱惑吧。</a:t>
            </a:r>
            <a:r>
              <a:rPr lang="zh-CN" altLang="zh-CN" sz="2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我会的。</a:t>
            </a:r>
            <a:r>
              <a:rPr lang="zh-CN" altLang="zh-CN" sz="2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我答道。醒来时还是夜间，我赶紧收拾了我不多的衣服，并把仅有的二十先令装进口袋。我</a:t>
            </a:r>
            <a:r>
              <a:rPr lang="zh-CN" altLang="zh-CN" sz="2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蹑</a:t>
            </a:r>
            <a:r>
              <a:rPr lang="zh-CN" altLang="zh-CN" sz="2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手蹑脚地下楼，经过他卧室门口时，我听到他一边</a:t>
            </a:r>
            <a:r>
              <a:rPr lang="en-US" altLang="zh-CN" sz="2200" b="1" dirty="0" err="1">
                <a:latin typeface="Times New Roman" panose="02020603050405020304" pitchFamily="18" charset="0"/>
                <a:ea typeface="宋体" panose="02010600030101010101" pitchFamily="2" charset="-122"/>
                <a:cs typeface="Times New Roman" panose="02020603050405020304" pitchFamily="18" charset="0"/>
              </a:rPr>
              <a:t>p</a:t>
            </a:r>
            <a:r>
              <a:rPr lang="en-US" altLang="zh-CN" sz="2200" b="1" dirty="0" err="1">
                <a:latin typeface="宋体" panose="02010600030101010101" pitchFamily="2" charset="-122"/>
                <a:ea typeface="宋体" panose="02010600030101010101" pitchFamily="2" charset="-122"/>
                <a:cs typeface="Times New Roman" panose="02020603050405020304" pitchFamily="18" charset="0"/>
              </a:rPr>
              <a:t>á</a:t>
            </a:r>
            <a:r>
              <a:rPr lang="en-US" altLang="zh-CN" sz="2200" b="1" dirty="0" err="1">
                <a:latin typeface="Times New Roman" panose="02020603050405020304" pitchFamily="18" charset="0"/>
                <a:ea typeface="宋体" panose="02010600030101010101" pitchFamily="2" charset="-122"/>
                <a:cs typeface="Times New Roman" panose="02020603050405020304" pitchFamily="18" charset="0"/>
              </a:rPr>
              <a:t>i</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徊，一边在不断地叹息。要是我愿意，我只要进去说：</a:t>
            </a:r>
            <a:r>
              <a:rPr lang="zh-CN" altLang="zh-CN" sz="2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我爱你，要永远和你生活在一起。</a:t>
            </a:r>
            <a:r>
              <a:rPr lang="zh-CN" altLang="zh-CN" sz="2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我立即就可以找到幸福的天堂。我把手伸向门拉手，但我阻止了自己，痛苦地向前走去。</a:t>
            </a:r>
            <a:endParaRPr lang="zh-CN" altLang="zh-CN" sz="2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6352837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spect="1"/>
          </p:cNvSpPr>
          <p:nvPr/>
        </p:nvSpPr>
        <p:spPr>
          <a:xfrm>
            <a:off x="292510" y="2735328"/>
            <a:ext cx="11430000" cy="1160382"/>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以上两段文字均</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出自</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smtClean="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，【乙】语段的“他”</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是</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人名</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9" name="A_9a8e3"/>
          <p:cNvSpPr/>
          <p:nvPr/>
        </p:nvSpPr>
        <p:spPr>
          <a:xfrm>
            <a:off x="639538" y="3386584"/>
            <a:ext cx="4437126"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圣约翰</a:t>
            </a:r>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a:t>
            </a:r>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圣约翰</a:t>
            </a:r>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a:t>
            </a:r>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里弗斯</a:t>
            </a:r>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a:t>
            </a:r>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2" name="矩形 1"/>
          <p:cNvSpPr>
            <a:spLocks noChangeAspect="1"/>
          </p:cNvSpPr>
          <p:nvPr/>
        </p:nvSpPr>
        <p:spPr>
          <a:xfrm>
            <a:off x="410497" y="759187"/>
            <a:ext cx="11430000" cy="1772793"/>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给加点的字注音，根据拼音写出相应的汉字。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反</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ó</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灵</a:t>
            </a:r>
            <a:r>
              <a:rPr lang="zh-CN" altLang="zh-CN" sz="2800" b="1" spc="-2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魂</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蹑</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手蹑脚</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err="1" smtClean="0">
                <a:latin typeface="Times New Roman" panose="02020603050405020304" pitchFamily="18" charset="0"/>
                <a:ea typeface="宋体" panose="02010600030101010101" pitchFamily="2" charset="-122"/>
                <a:cs typeface="Times New Roman" panose="02020603050405020304" pitchFamily="18" charset="0"/>
              </a:rPr>
              <a:t>p</a:t>
            </a:r>
            <a:r>
              <a:rPr lang="en-US" altLang="zh-CN" sz="2800" b="1" dirty="0" err="1" smtClean="0">
                <a:latin typeface="宋体" panose="02010600030101010101" pitchFamily="2" charset="-122"/>
                <a:ea typeface="宋体" panose="02010600030101010101" pitchFamily="2" charset="-122"/>
                <a:cs typeface="Times New Roman" panose="02020603050405020304" pitchFamily="18" charset="0"/>
              </a:rPr>
              <a:t>á</a:t>
            </a:r>
            <a:r>
              <a:rPr lang="en-US" altLang="zh-CN" sz="2800" b="1" dirty="0" err="1" smtClean="0">
                <a:latin typeface="Times New Roman" panose="02020603050405020304" pitchFamily="18" charset="0"/>
                <a:ea typeface="宋体" panose="02010600030101010101" pitchFamily="2" charset="-122"/>
                <a:cs typeface="Times New Roman" panose="02020603050405020304" pitchFamily="18" charset="0"/>
              </a:rPr>
              <a:t>i</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徊</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8" name="A_0c868"/>
          <p:cNvSpPr/>
          <p:nvPr/>
        </p:nvSpPr>
        <p:spPr>
          <a:xfrm>
            <a:off x="4700363" y="2831848"/>
            <a:ext cx="1698688"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简</a:t>
            </a:r>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a:t>
            </a:r>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爱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6" name="A_de79d"/>
          <p:cNvSpPr/>
          <p:nvPr/>
        </p:nvSpPr>
        <p:spPr>
          <a:xfrm>
            <a:off x="3827340" y="1965179"/>
            <a:ext cx="1044638"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徘 </a:t>
            </a:r>
            <a:endParaRPr lang="zh-CN" altLang="en-US"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5" name="A_150ff"/>
          <p:cNvSpPr/>
          <p:nvPr/>
        </p:nvSpPr>
        <p:spPr>
          <a:xfrm>
            <a:off x="860712" y="1965179"/>
            <a:ext cx="1171639"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niè </a:t>
            </a:r>
            <a:endParaRPr lang="zh-CN" altLang="en-US"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4" name="A_1b038"/>
          <p:cNvSpPr/>
          <p:nvPr/>
        </p:nvSpPr>
        <p:spPr>
          <a:xfrm>
            <a:off x="3961100" y="1410443"/>
            <a:ext cx="127165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hún </a:t>
            </a:r>
            <a:endParaRPr lang="zh-CN" altLang="en-US"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3" name="A_1ab53"/>
          <p:cNvSpPr/>
          <p:nvPr/>
        </p:nvSpPr>
        <p:spPr>
          <a:xfrm>
            <a:off x="1254412" y="1410443"/>
            <a:ext cx="104463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驳 </a:t>
            </a:r>
            <a:endParaRPr lang="zh-CN" altLang="en-US"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Tree>
    <p:extLst>
      <p:ext uri="{BB962C8B-B14F-4D97-AF65-F5344CB8AC3E}">
        <p14:creationId xmlns:p14="http://schemas.microsoft.com/office/powerpoint/2010/main" val="2445630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6" grpId="0" animBg="1"/>
      <p:bldP spid="5" grpId="0" animBg="1"/>
      <p:bldP spid="4" grpId="0" animBg="1"/>
      <p:bldP spid="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51503" y="969571"/>
            <a:ext cx="10431061" cy="1212640"/>
          </a:xfrm>
          <a:prstGeom prst="rect">
            <a:avLst/>
          </a:prstGeom>
        </p:spPr>
        <p:txBody>
          <a:bodyPr wrap="none">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概括两个语段中“我”的性格特点</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189271" y="1434354"/>
            <a:ext cx="11430000" cy="600229"/>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自尊自爱、追求平等、勇敢反抗、独立自主、理智坚强。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351503" y="2182211"/>
            <a:ext cx="11430000" cy="4013406"/>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结合原著，说说【甲】【乙】两个语段中“我”要走的原因分别是什么</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p>
          <a:p>
            <a:pPr>
              <a:lnSpc>
                <a:spcPct val="130000"/>
              </a:lnSpc>
              <a:spcAft>
                <a:spcPts val="0"/>
              </a:spcAft>
            </a:pP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351503" y="3133229"/>
            <a:ext cx="10149349" cy="2332946"/>
          </a:xfrm>
          <a:prstGeom prst="rect">
            <a:avLst/>
          </a:prstGeom>
        </p:spPr>
        <p:txBody>
          <a:bodyPr wrap="square">
            <a:spAutoFit/>
          </a:bodyPr>
          <a:lstStyle/>
          <a:p>
            <a:pPr>
              <a:lnSpc>
                <a:spcPct val="130000"/>
              </a:lnSpc>
            </a:pP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【甲】：简</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爱发现罗切斯特已有妻子</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伯莎</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梅森</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，不愿成为情妇，为尊严离开。</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【乙】</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：圣约翰以</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责任</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名义求婚，简</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爱拒绝无爱的婚姻，选择追寻罗切斯特。</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1807160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fade">
                                      <p:cBhvr>
                                        <p:cTn id="15"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22007" y="670696"/>
            <a:ext cx="11430000" cy="5815118"/>
          </a:xfrm>
          <a:prstGeom prst="rect">
            <a:avLst/>
          </a:prstGeom>
        </p:spPr>
        <p:txBody>
          <a:bodyPr>
            <a:spAutoFit/>
          </a:bodyPr>
          <a:lstStyle/>
          <a:p>
            <a:pPr>
              <a:lnSpc>
                <a:spcPct val="130000"/>
              </a:lnSpc>
              <a:spcAft>
                <a:spcPts val="0"/>
              </a:spcAft>
            </a:pP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400" b="1" dirty="0">
                <a:latin typeface="Arial" panose="020B0604020202020204" pitchFamily="34" charset="0"/>
                <a:ea typeface="黑体" panose="02010609060101010101" pitchFamily="49" charset="-122"/>
                <a:cs typeface="Times New Roman" panose="02020603050405020304" pitchFamily="18" charset="0"/>
              </a:rPr>
              <a:t>三</a:t>
            </a:r>
            <a:r>
              <a:rPr lang="en-US" altLang="zh-CN" sz="24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400" b="1" dirty="0">
                <a:latin typeface="Arial" panose="020B0604020202020204" pitchFamily="34" charset="0"/>
                <a:ea typeface="黑体" panose="02010609060101010101" pitchFamily="49" charset="-122"/>
                <a:cs typeface="Times New Roman" panose="02020603050405020304" pitchFamily="18" charset="0"/>
              </a:rPr>
              <a:t>创新题</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4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4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徐州改编</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在辩论赛中小语是正方辩手，辩题是“走出人生的困境要有坚定的信念”。请结合简·爱的经历帮助小语来论证这一辩题</a:t>
            </a:r>
            <a:r>
              <a:rPr lang="zh-CN" altLang="zh-CN" sz="24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smtClean="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400" b="1" u="sng" dirty="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smtClean="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400" b="1" u="sng" dirty="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smtClean="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400" b="1" u="sng" dirty="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p>
          <a:p>
            <a:pPr>
              <a:lnSpc>
                <a:spcPct val="130000"/>
              </a:lnSpc>
              <a:spcAft>
                <a:spcPts val="0"/>
              </a:spcAft>
            </a:pP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p>
          <a:p>
            <a:pPr>
              <a:lnSpc>
                <a:spcPct val="130000"/>
              </a:lnSpc>
              <a:spcAft>
                <a:spcPts val="0"/>
              </a:spcAft>
            </a:pP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p>
          <a:p>
            <a:pPr>
              <a:lnSpc>
                <a:spcPct val="130000"/>
              </a:lnSpc>
              <a:spcAft>
                <a:spcPts val="0"/>
              </a:spcAft>
            </a:pP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454743" y="2044869"/>
            <a:ext cx="10798277" cy="3933384"/>
          </a:xfrm>
          <a:prstGeom prst="rect">
            <a:avLst/>
          </a:prstGeom>
        </p:spPr>
        <p:txBody>
          <a:bodyPr wrap="square">
            <a:spAutoFit/>
          </a:bodyPr>
          <a:lstStyle/>
          <a:p>
            <a:pPr indent="354013">
              <a:lnSpc>
                <a:spcPct val="130000"/>
              </a:lnSpc>
              <a:spcAft>
                <a:spcPts val="0"/>
              </a:spcAft>
            </a:pP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a:t>
            </a:r>
            <a:r>
              <a:rPr lang="zh-CN" altLang="zh-CN" sz="24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：简</a:t>
            </a:r>
            <a:r>
              <a:rPr lang="zh-CN" altLang="zh-CN" sz="24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爱的信念是追求平等、自由和尊严。她自幼父母双亡，寄养于舅母家，备受虐待，后被送进孤儿院。在孤儿院恶劣的环境中，她依然努力学习，不向命运低头。成年后，她应聘到桑菲尔德庄园当家庭教师，与罗切斯特相爱。然而，当她发现罗切斯特已有妻子时，她毅然决然地离开了他，因为她不能违背自己的原则和信念。后来，简</a:t>
            </a:r>
            <a:r>
              <a:rPr lang="zh-CN" altLang="zh-CN" sz="24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爱继承了叔叔的遗产，变得富有，但她并没有因此而改变自己的信念。她回到双目失明的罗切斯特身边，与他过上了平等、自由的生活。简</a:t>
            </a:r>
            <a:r>
              <a:rPr lang="zh-CN" altLang="zh-CN" sz="24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爱在困境中始终坚守自己的信念，不向命运屈服，最终实现了自己的人生价值，走出了人生的困境。</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47507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25245" y="714941"/>
            <a:ext cx="11430000" cy="289310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下面是夏洛蒂·勃朗特创作的小说《简·爱》中简·爱的话，请你说说这两句话分别是对谁说的，从中可以看出简·爱怎样的性格特点。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我瞧不起你对爱情的看法，我瞧不起你奉献的这种虚假感情。</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425245" y="2336979"/>
            <a:ext cx="11430000" cy="652486"/>
          </a:xfrm>
          <a:prstGeom prst="rect">
            <a:avLst/>
          </a:prstGeom>
        </p:spPr>
        <p:txBody>
          <a:bodyPr>
            <a:spAutoFit/>
          </a:bodyPr>
          <a:lstStyle/>
          <a:p>
            <a:pPr>
              <a:lnSpc>
                <a:spcPct val="130000"/>
              </a:lnSpc>
              <a:spcAft>
                <a:spcPts val="0"/>
              </a:spcAft>
            </a:pP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是对圣约翰说的。可见简</a:t>
            </a:r>
            <a:r>
              <a:rPr lang="zh-CN" altLang="zh-CN" sz="28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爱感情丰富、独立自尊、勇敢执着。</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425245" y="3072948"/>
            <a:ext cx="11430000" cy="3453253"/>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我毫不在乎，先生。现在我确实对你有所帮助了，所以比起当初你能自豪地独立自主，除了施予与保护人，把什么都不放在眼里时，要更爱你了。</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425245" y="4623759"/>
            <a:ext cx="11078497" cy="1212640"/>
          </a:xfrm>
          <a:prstGeom prst="rect">
            <a:avLst/>
          </a:prstGeom>
        </p:spPr>
        <p:txBody>
          <a:bodyPr wrap="square">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是</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对罗切斯特说的。可见简</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爱勇敢、独立、平等，追求纯洁爱情和精神上自由、平等的个性。</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51617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41609"/>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全班共同阅读《简·爱》后，你所在的小组拟开展“爱与幸福”的专题探究活动。某同学围绕这一专题，选择自己喜欢的精彩片段，分别做了如下摘抄和情节概括，请你完成下面任务。</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内容摘抄：</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你以为，因为我贫穷、低微、相貌平平、矮小，我就没有灵魂，也没有心吗？</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你想错了！我的灵魂跟你一样，我的心也跟你的完全一样。如果上帝赋予我财富和美貌，我会让你难以离开我，就像我现在难以离开你一样。但我们的精神是平等的，就像我们的灵魂穿过坟墓，站在上帝面前，彼此平等</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本来就是如此。</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精彩情节：</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里德太太在洛伍德寄宿学校的校长面前污蔑简</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爱品质恶劣、欺骗成性，校长离开后，简</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爱愤怒地反击，使里德太太惶恐不安。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60360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224.jpeg">
            <a:extLst>
              <a:ext uri="{FF2B5EF4-FFF2-40B4-BE49-F238E27FC236}">
                <a16:creationId xmlns:a16="http://schemas.microsoft.com/office/drawing/2014/main" id="{D8FDF97F-E5B4-481F-94FF-CEBCF38A17C8}"/>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26217" y="764760"/>
            <a:ext cx="2009019" cy="455936"/>
          </a:xfrm>
          <a:prstGeom prst="rect">
            <a:avLst/>
          </a:prstGeom>
        </p:spPr>
      </p:pic>
      <p:sp>
        <p:nvSpPr>
          <p:cNvPr id="3" name="矩形 2"/>
          <p:cNvSpPr>
            <a:spLocks noChangeAspect="1"/>
          </p:cNvSpPr>
          <p:nvPr/>
        </p:nvSpPr>
        <p:spPr>
          <a:xfrm>
            <a:off x="326217" y="635165"/>
            <a:ext cx="11430000" cy="2893100"/>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作者</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创作《简·爱》时，英国已是世界上的头号工业大国，但英国妇女的地位并没有改变，女性的唯一选择是当个好妻子、好母亲。以作家为职业的女性会被认为是违背了正当女性气质，会受到男性的激烈攻击，夏洛蒂借由《简·爱》表达了渴望女性地位的提升以及争取自由和平等地位的愿望。</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7055793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39264"/>
            <a:ext cx="11430000" cy="2893100"/>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什么才是真正的爱情？请你根据上述摘抄，结合阅读原著的体验，简要概括简·爱的爱情观</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u="sng"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endParaRPr lang="zh-CN" altLang="zh-CN" sz="2800" u="sng"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130645"/>
            <a:ext cx="11430000" cy="116038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：追求精神上平等自由、人格独立、纯粹、完整、专一的爱情。</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87094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34297" y="5994238"/>
            <a:ext cx="11430000" cy="1727524"/>
          </a:xfrm>
          <a:prstGeom prst="rect">
            <a:avLst/>
          </a:prstGeom>
        </p:spPr>
        <p:txBody>
          <a:bodyPr>
            <a:spAutoFit/>
          </a:bodyPr>
          <a:lstStyle/>
          <a:p>
            <a:pPr>
              <a:lnSpc>
                <a:spcPct val="130000"/>
              </a:lnSpc>
            </a:pP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u="sng"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endParaRPr lang="zh-CN" altLang="zh-CN" sz="2800" u="sng"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34297" y="1005805"/>
            <a:ext cx="11430000" cy="2281587"/>
          </a:xfrm>
          <a:prstGeom prst="rect">
            <a:avLst/>
          </a:prstGeom>
        </p:spPr>
        <p:txBody>
          <a:bodyPr>
            <a:spAutoFit/>
          </a:bodyPr>
          <a:lstStyle/>
          <a:p>
            <a:pPr>
              <a:lnSpc>
                <a:spcPct val="130000"/>
              </a:lnSpc>
            </a:pPr>
            <a:r>
              <a:rPr lang="zh-CN" altLang="zh-CN" sz="2800" b="1" dirty="0">
                <a:ea typeface="Times New Roman" panose="02020603050405020304" pitchFamily="18" charset="0"/>
              </a:rPr>
              <a:t> </a:t>
            </a:r>
            <a:r>
              <a:rPr lang="en-US" altLang="zh-CN" sz="2800" b="1" dirty="0">
                <a:ea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简·爱勇敢追求爱情，最终选择罗切斯特，从而获得幸福。这跟她具有独立的人格和反抗精神有关。请你根据上述情节并结合原著内容，将下面剧本补写完整，以供小组排演。要求：</a:t>
            </a:r>
            <a:r>
              <a:rPr lang="zh-CN" altLang="zh-CN" sz="2800" b="1" dirty="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处设计人物神态；</a:t>
            </a:r>
            <a:r>
              <a:rPr lang="zh-CN" altLang="zh-CN" sz="2800" b="1" dirty="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处设计人物台词；</a:t>
            </a:r>
            <a:r>
              <a:rPr lang="zh-CN" altLang="zh-CN" sz="2800" b="1" dirty="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处设计人物动作。</a:t>
            </a:r>
            <a:endParaRPr lang="zh-CN" altLang="en-US" sz="2800" dirty="0"/>
          </a:p>
        </p:txBody>
      </p:sp>
    </p:spTree>
    <p:extLst>
      <p:ext uri="{BB962C8B-B14F-4D97-AF65-F5344CB8AC3E}">
        <p14:creationId xmlns:p14="http://schemas.microsoft.com/office/powerpoint/2010/main" val="270748003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2859767028"/>
              </p:ext>
            </p:extLst>
          </p:nvPr>
        </p:nvGraphicFramePr>
        <p:xfrm>
          <a:off x="275304" y="779352"/>
          <a:ext cx="11430000" cy="5149850"/>
        </p:xfrm>
        <a:graphic>
          <a:graphicData uri="http://schemas.openxmlformats.org/drawingml/2006/table">
            <a:tbl>
              <a:tblPr firstRow="1" firstCol="1" bandRow="1"/>
              <a:tblGrid>
                <a:gridCol w="11430000">
                  <a:extLst>
                    <a:ext uri="{9D8B030D-6E8A-4147-A177-3AD203B41FA5}">
                      <a16:colId xmlns:a16="http://schemas.microsoft.com/office/drawing/2014/main" val="1247544300"/>
                    </a:ext>
                  </a:extLst>
                </a:gridCol>
              </a:tblGrid>
              <a:tr h="3100705">
                <a:tc>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简</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Arial" panose="020B0604020202020204" pitchFamily="34" charset="0"/>
                          <a:ea typeface="黑体" panose="02010609060101010101" pitchFamily="49" charset="-122"/>
                          <a:cs typeface="Times New Roman" panose="02020603050405020304" pitchFamily="18" charset="0"/>
                        </a:rPr>
                        <a:t>爱的反击</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地点　</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盖茨海德府的客厅</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人物　</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简</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爱，里德舅妈</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场景　</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简</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爱坐在一条矮凳上，仔细打量里德舅妈；里德太太坐在扶手椅上，正在做针线活。</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简·爱　</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里德，你是世上我最不喜欢的人，这本写说谎者的书，你尽可以送给你的女儿乔治亚娜，因为说谎的是她，不是我。</a:t>
                      </a:r>
                      <a:r>
                        <a:rPr lang="en-US" sz="2800" b="1" dirty="0">
                          <a:effectLst/>
                          <a:latin typeface="Calibri" panose="020F0502020204030204" pitchFamily="34" charset="0"/>
                          <a:ea typeface="楷体" panose="02010609060101010101" pitchFamily="49" charset="-122"/>
                          <a:cs typeface="Calibri" panose="020F0502020204030204" pitchFamily="34" charset="0"/>
                        </a:rPr>
                        <a:t> </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舅妈　</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冷冰冰地凝视</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简·爱　</a:t>
                      </a: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sz="2800" b="1" u="sng"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altLang="zh-CN" sz="2800" b="1" u="sng" dirty="0" smtClean="0">
                          <a:effectLst/>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dirty="0" smtClean="0">
                        <a:effectLst/>
                        <a:latin typeface="Times New Roman" panose="02020603050405020304" pitchFamily="18" charset="0"/>
                        <a:ea typeface="宋体" panose="02010600030101010101" pitchFamily="2" charset="-122"/>
                        <a:cs typeface="Times New Roman" panose="02020603050405020304" pitchFamily="18" charset="0"/>
                      </a:endParaRPr>
                    </a:p>
                    <a:p>
                      <a:pPr fontAlgn="ctr">
                        <a:spcAft>
                          <a:spcPts val="0"/>
                        </a:spcAft>
                      </a:pPr>
                      <a:r>
                        <a:rPr lang="zh-CN" sz="2800" b="1" dirty="0" smtClean="0">
                          <a:effectLst/>
                          <a:latin typeface="Times New Roman" panose="02020603050405020304" pitchFamily="18" charset="0"/>
                          <a:ea typeface="宋体" panose="02010600030101010101" pitchFamily="2" charset="-122"/>
                          <a:cs typeface="Times New Roman" panose="02020603050405020304" pitchFamily="18" charset="0"/>
                        </a:rPr>
                        <a:t>舅妈</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你怎么敢说这话，简</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爱？</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sz="2800" b="1" dirty="0">
                          <a:effectLst/>
                          <a:latin typeface="Calibri" panose="020F0502020204030204" pitchFamily="34" charset="0"/>
                          <a:ea typeface="楷体" panose="02010609060101010101" pitchFamily="49" charset="-122"/>
                          <a:cs typeface="Calibri" panose="020F0502020204030204" pitchFamily="34" charset="0"/>
                        </a:rPr>
                        <a:t> </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48289138"/>
                  </a:ext>
                </a:extLst>
              </a:tr>
            </a:tbl>
          </a:graphicData>
        </a:graphic>
      </p:graphicFrame>
      <p:sp>
        <p:nvSpPr>
          <p:cNvPr id="3" name="矩形 2"/>
          <p:cNvSpPr>
            <a:spLocks noChangeAspect="1"/>
          </p:cNvSpPr>
          <p:nvPr/>
        </p:nvSpPr>
        <p:spPr>
          <a:xfrm>
            <a:off x="2185635" y="2753150"/>
            <a:ext cx="3039615" cy="601127"/>
          </a:xfrm>
          <a:prstGeom prst="rect">
            <a:avLst/>
          </a:prstGeom>
        </p:spPr>
        <p:txBody>
          <a:bodyPr wrap="none">
            <a:spAutoFit/>
          </a:bodyPr>
          <a:lstStyle/>
          <a:p>
            <a:pPr>
              <a:lnSpc>
                <a:spcPct val="130000"/>
              </a:lnSpc>
            </a:pP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痛恨地</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或厌恶地</a:t>
            </a:r>
            <a:r>
              <a:rPr lang="en-US" altLang="zh-CN" sz="2800" b="1"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800" dirty="0"/>
          </a:p>
        </p:txBody>
      </p:sp>
      <p:sp>
        <p:nvSpPr>
          <p:cNvPr id="4" name="矩形 3"/>
          <p:cNvSpPr>
            <a:spLocks noChangeAspect="1"/>
          </p:cNvSpPr>
          <p:nvPr/>
        </p:nvSpPr>
        <p:spPr>
          <a:xfrm>
            <a:off x="1441358" y="4426930"/>
            <a:ext cx="9811661" cy="1212640"/>
          </a:xfrm>
          <a:prstGeom prst="rect">
            <a:avLst/>
          </a:prstGeom>
        </p:spPr>
        <p:txBody>
          <a:bodyPr wrap="square">
            <a:spAutoFit/>
          </a:bodyPr>
          <a:lstStyle/>
          <a:p>
            <a:pPr>
              <a:lnSpc>
                <a:spcPct val="130000"/>
              </a:lnSpc>
            </a:pP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今生今世</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我再也不会叫你舅妈了。</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或你不是我亲戚，你的冷酷到了卑鄙的地步</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800" dirty="0"/>
          </a:p>
        </p:txBody>
      </p:sp>
      <p:sp>
        <p:nvSpPr>
          <p:cNvPr id="5" name="矩形 4"/>
          <p:cNvSpPr>
            <a:spLocks noChangeAspect="1"/>
          </p:cNvSpPr>
          <p:nvPr/>
        </p:nvSpPr>
        <p:spPr>
          <a:xfrm>
            <a:off x="6183581" y="5353754"/>
            <a:ext cx="4612160" cy="601127"/>
          </a:xfrm>
          <a:prstGeom prst="rect">
            <a:avLst/>
          </a:prstGeom>
        </p:spPr>
        <p:txBody>
          <a:bodyPr wrap="none">
            <a:spAutoFit/>
          </a:bodyPr>
          <a:lstStyle/>
          <a:p>
            <a:pPr>
              <a:lnSpc>
                <a:spcPct val="130000"/>
              </a:lnSpc>
            </a:pP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举起双手，身子前后摇晃</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着</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6" name="矩形 5"/>
          <p:cNvSpPr>
            <a:spLocks noChangeAspect="1"/>
          </p:cNvSpPr>
          <p:nvPr/>
        </p:nvSpPr>
        <p:spPr>
          <a:xfrm>
            <a:off x="1206315" y="4987084"/>
            <a:ext cx="11430000" cy="652486"/>
          </a:xfrm>
          <a:prstGeom prst="rect">
            <a:avLst/>
          </a:prstGeom>
        </p:spPr>
        <p:txBody>
          <a:bodyPr>
            <a:spAutoFit/>
          </a:bodyPr>
          <a:lstStyle/>
          <a:p>
            <a:pPr>
              <a:lnSpc>
                <a:spcPct val="130000"/>
              </a:lnSpc>
            </a:pP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1786597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sp>
        <p:nvSpPr>
          <p:cNvPr id="4" name="文本框 3"/>
          <p:cNvSpPr txBox="1"/>
          <p:nvPr/>
        </p:nvSpPr>
        <p:spPr>
          <a:xfrm>
            <a:off x="4823857" y="4986548"/>
            <a:ext cx="2544286" cy="800219"/>
          </a:xfrm>
          <a:prstGeom prst="rect">
            <a:avLst/>
          </a:prstGeom>
          <a:noFill/>
        </p:spPr>
        <p:txBody>
          <a:bodyPr wrap="none" rtlCol="0">
            <a:spAutoFit/>
          </a:bodyPr>
          <a:lstStyle/>
          <a:p>
            <a:r>
              <a:rPr lang="zh-CN" altLang="en-US" sz="4600" b="1" dirty="0">
                <a:latin typeface="黑体" panose="02010609060101010101" pitchFamily="49" charset="-122"/>
                <a:ea typeface="黑体" panose="02010609060101010101" pitchFamily="49" charset="-122"/>
              </a:rPr>
              <a:t>谢谢观看</a:t>
            </a:r>
          </a:p>
        </p:txBody>
      </p:sp>
      <p:grpSp>
        <p:nvGrpSpPr>
          <p:cNvPr id="10" name="组合 9">
            <a:extLst>
              <a:ext uri="{FF2B5EF4-FFF2-40B4-BE49-F238E27FC236}">
                <a16:creationId xmlns:a16="http://schemas.microsoft.com/office/drawing/2014/main" id="{EE6A1E39-1EA5-5284-C6EE-B62D86C74E4B}"/>
              </a:ext>
            </a:extLst>
          </p:cNvPr>
          <p:cNvGrpSpPr/>
          <p:nvPr/>
        </p:nvGrpSpPr>
        <p:grpSpPr>
          <a:xfrm>
            <a:off x="2632550" y="1071233"/>
            <a:ext cx="6926901" cy="3805567"/>
            <a:chOff x="2632550" y="1071233"/>
            <a:chExt cx="6926901" cy="3805567"/>
          </a:xfrm>
        </p:grpSpPr>
        <p:pic>
          <p:nvPicPr>
            <p:cNvPr id="8" name="图片 7">
              <a:extLst>
                <a:ext uri="{FF2B5EF4-FFF2-40B4-BE49-F238E27FC236}">
                  <a16:creationId xmlns:a16="http://schemas.microsoft.com/office/drawing/2014/main" id="{C6A328CF-DA0E-2E99-236E-0D48E2D0FD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2550" y="1071233"/>
              <a:ext cx="6926901" cy="3805567"/>
            </a:xfrm>
            <a:prstGeom prst="rect">
              <a:avLst/>
            </a:prstGeom>
          </p:spPr>
        </p:pic>
        <p:pic>
          <p:nvPicPr>
            <p:cNvPr id="9" name="图片 8">
              <a:extLst>
                <a:ext uri="{FF2B5EF4-FFF2-40B4-BE49-F238E27FC236}">
                  <a16:creationId xmlns:a16="http://schemas.microsoft.com/office/drawing/2014/main" id="{7A62B922-15B6-752B-E298-371A9F1302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0114" y="2403231"/>
              <a:ext cx="991772" cy="291201"/>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323.jpeg"/>
          <p:cNvPicPr/>
          <p:nvPr/>
        </p:nvPicPr>
        <p:blipFill>
          <a:blip r:embed="rId2"/>
          <a:stretch>
            <a:fillRect/>
          </a:stretch>
        </p:blipFill>
        <p:spPr>
          <a:xfrm>
            <a:off x="381000" y="745986"/>
            <a:ext cx="2009019" cy="455936"/>
          </a:xfrm>
          <a:prstGeom prst="rect">
            <a:avLst/>
          </a:prstGeom>
        </p:spPr>
      </p:pic>
      <p:sp>
        <p:nvSpPr>
          <p:cNvPr id="4" name="矩形 3"/>
          <p:cNvSpPr>
            <a:spLocks noChangeAspect="1"/>
          </p:cNvSpPr>
          <p:nvPr/>
        </p:nvSpPr>
        <p:spPr>
          <a:xfrm>
            <a:off x="381000" y="641069"/>
            <a:ext cx="11430000" cy="4013406"/>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小说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主要描写了简·爱与罗切斯特的爱情。简·爱的爱情观使她的个性更加鲜明，她认为爱情应该建立在精神平等的基础上，而不应取决于社会地位、财富和外貌，只有男女双方彼此真正相爱，才能得到真正的幸福。在追求个人幸福时，简·爱表现出异乎寻常的纯真、朴实和一往无前的勇气。她并没有因为自己的仆人地位而放弃对幸福的追求，她的爱情是纯洁高尚的，她对罗切斯特的财富不屑一顾，她之所以钟情于他，就是因为他能平等待人，把她视作朋友，与她坦诚相见。</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908039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324.jpeg"/>
          <p:cNvPicPr/>
          <p:nvPr/>
        </p:nvPicPr>
        <p:blipFill>
          <a:blip r:embed="rId2"/>
          <a:stretch>
            <a:fillRect/>
          </a:stretch>
        </p:blipFill>
        <p:spPr>
          <a:xfrm>
            <a:off x="369760" y="756238"/>
            <a:ext cx="2009018" cy="455936"/>
          </a:xfrm>
          <a:prstGeom prst="rect">
            <a:avLst/>
          </a:prstGeom>
        </p:spPr>
      </p:pic>
      <p:sp>
        <p:nvSpPr>
          <p:cNvPr id="4" name="矩形 3"/>
          <p:cNvSpPr>
            <a:spLocks noChangeAspect="1"/>
          </p:cNvSpPr>
          <p:nvPr/>
        </p:nvSpPr>
        <p:spPr>
          <a:xfrm>
            <a:off x="369760" y="741724"/>
            <a:ext cx="11430000" cy="3961149"/>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《简·爱》</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是一部具有浓厚浪漫主义色彩并带有自传色彩的现实主义长篇小说。这本小说中的主人公简·爱的人生追求有两个基本旋律：一是富有激情、幻想、反抗和坚持不懈的精神；二是对人间自由幸福的渴望和对更高精神境界的追求。这本小说通过叙述一个孤女坎坷不平的人生经历，成功地塑造了一个不安于现状、不甘受辱、敢于抗争的女性形象，反映了一个平凡心灵的坦诚倾诉、真切呼号和激烈责难，一个小写的人要成为一个大写的人的渴望。</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648400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325.jpeg"/>
          <p:cNvPicPr/>
          <p:nvPr/>
        </p:nvPicPr>
        <p:blipFill>
          <a:blip r:embed="rId2"/>
          <a:stretch>
            <a:fillRect/>
          </a:stretch>
        </p:blipFill>
        <p:spPr>
          <a:xfrm>
            <a:off x="326217" y="725714"/>
            <a:ext cx="2087937" cy="473846"/>
          </a:xfrm>
          <a:prstGeom prst="rect">
            <a:avLst/>
          </a:prstGeom>
        </p:spPr>
      </p:pic>
      <p:sp>
        <p:nvSpPr>
          <p:cNvPr id="4" name="矩形 3"/>
          <p:cNvSpPr>
            <a:spLocks noChangeAspect="1"/>
          </p:cNvSpPr>
          <p:nvPr/>
        </p:nvSpPr>
        <p:spPr>
          <a:xfrm>
            <a:off x="326217" y="1199560"/>
            <a:ext cx="11430000" cy="340099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．这部小说以第一人称叙述，有强烈的主观色彩，亲切感人。作者以第一人称来叙述故事，介绍人物，评价事件。这种方法便于直接表达人物的内心活动，也拉近了同读者的距离，易于取得亲切感人的艺术效果。</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．构思精巧，情节起伏，悬念迭起。无论是深夜的笑声、突发的火灾，还是罗切斯特的求婚、两个人的婚礼都描绘得跌宕起伏，悬念的巧妙设计和气氛的渲染，都增加了作品的艺术感染力</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390038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93914" y="776002"/>
            <a:ext cx="11430000" cy="340099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．大量心理描写和景物描写的运用。那娓娓道来的内心独白对简·爱的形象塑造起到了良好的辅助作用；色彩斑斓的景物描写，细致生动，用词精确，变换的比喻、拟人、排比技巧发挥得淋漓尽致。</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．富有激情和诗意的语言。小说的男主人公罗切斯特和女主人公简·爱都用诗歌般抒情的话语来表达各自的激情。特别是简·爱富含感情、追求平等的自白，成为脍炙人口的佳句。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459330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326.jpeg"/>
          <p:cNvPicPr/>
          <p:nvPr/>
        </p:nvPicPr>
        <p:blipFill>
          <a:blip r:embed="rId2"/>
          <a:stretch>
            <a:fillRect/>
          </a:stretch>
        </p:blipFill>
        <p:spPr>
          <a:xfrm>
            <a:off x="381000" y="826603"/>
            <a:ext cx="2184204" cy="495693"/>
          </a:xfrm>
          <a:prstGeom prst="rect">
            <a:avLst/>
          </a:prstGeom>
        </p:spPr>
      </p:pic>
      <p:sp>
        <p:nvSpPr>
          <p:cNvPr id="4" name="矩形 3"/>
          <p:cNvSpPr>
            <a:spLocks noChangeAspect="1"/>
          </p:cNvSpPr>
          <p:nvPr/>
        </p:nvSpPr>
        <p:spPr>
          <a:xfrm>
            <a:off x="381000" y="1511926"/>
            <a:ext cx="11430000" cy="396114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了解小说的创作背景。</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说是社会生活的反映，了解小说的创作背景，有助于理解它的思想内容和深刻内涵。比如，在《简·爱》作者夏洛蒂·勃朗特所处的时代，英国女性还是男权社会的附庸。小说对简·爱这一人物的塑造，突破了欧洲传统小说中上层社会女性在男人羽翼下娇柔脆弱、无病呻吟的形象，颠覆了当时社会生活中女性婚姻以追求财富地位为目的的价值观念，成为</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19</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世纪初尚处于萌芽状态的欧美女权运动的先声。</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53180432"/>
      </p:ext>
    </p:extLst>
  </p:cSld>
  <p:clrMapOvr>
    <a:masterClrMapping/>
  </p:clrMapOvr>
  <p:timing>
    <p:tnLst>
      <p:par>
        <p:cTn id="1" dur="indefinite" restart="never" nodeType="tmRoot"/>
      </p:par>
    </p:tnLst>
  </p:timing>
</p:sld>
</file>

<file path=ppt/theme/theme1.xml><?xml version="1.0" encoding="utf-8"?>
<a:theme xmlns:a="http://schemas.openxmlformats.org/drawingml/2006/main" name="决胜中考">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空模板 - 副本.potx" id="{82953B41-08B9-4C15-8B3E-5E7D9E49677B}" vid="{779351ED-1412-45F7-972B-21F02B95F6F1}"/>
    </a:ext>
  </a:extLst>
</a:theme>
</file>

<file path=docProps/app.xml><?xml version="1.0" encoding="utf-8"?>
<Properties xmlns="http://schemas.openxmlformats.org/officeDocument/2006/extended-properties" xmlns:vt="http://schemas.openxmlformats.org/officeDocument/2006/docPropsVTypes">
  <Template>空模板 - 副本 (3)</Template>
  <TotalTime>98</TotalTime>
  <Words>5903</Words>
  <Application>Microsoft Office PowerPoint</Application>
  <PresentationFormat>宽屏</PresentationFormat>
  <Paragraphs>229</Paragraphs>
  <Slides>43</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43</vt:i4>
      </vt:variant>
    </vt:vector>
  </HeadingPairs>
  <TitlesOfParts>
    <vt:vector size="52" baseType="lpstr">
      <vt:lpstr>等线</vt:lpstr>
      <vt:lpstr>黑体</vt:lpstr>
      <vt:lpstr>楷体</vt:lpstr>
      <vt:lpstr>宋体</vt:lpstr>
      <vt:lpstr>微软雅黑</vt:lpstr>
      <vt:lpstr>Arial</vt:lpstr>
      <vt:lpstr>Calibri</vt:lpstr>
      <vt:lpstr>Times New Roman</vt:lpstr>
      <vt:lpstr>决胜中考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Windows 用户</cp:lastModifiedBy>
  <cp:revision>10</cp:revision>
  <dcterms:created xsi:type="dcterms:W3CDTF">2025-11-13T13:24:04Z</dcterms:created>
  <dcterms:modified xsi:type="dcterms:W3CDTF">2025-11-14T04:51:01Z</dcterms:modified>
</cp:coreProperties>
</file>