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9" r:id="rId5"/>
    <p:sldId id="880" r:id="rId6"/>
    <p:sldId id="896" r:id="rId7"/>
    <p:sldId id="897" r:id="rId8"/>
    <p:sldId id="881" r:id="rId9"/>
    <p:sldId id="887" r:id="rId10"/>
    <p:sldId id="888" r:id="rId11"/>
    <p:sldId id="898" r:id="rId12"/>
    <p:sldId id="889" r:id="rId13"/>
    <p:sldId id="899" r:id="rId14"/>
    <p:sldId id="900" r:id="rId15"/>
    <p:sldId id="901" r:id="rId16"/>
    <p:sldId id="902" r:id="rId17"/>
    <p:sldId id="903" r:id="rId18"/>
    <p:sldId id="904" r:id="rId19"/>
    <p:sldId id="905" r:id="rId20"/>
    <p:sldId id="906" r:id="rId21"/>
    <p:sldId id="907" r:id="rId22"/>
    <p:sldId id="909" r:id="rId23"/>
    <p:sldId id="908" r:id="rId24"/>
    <p:sldId id="910" r:id="rId25"/>
    <p:sldId id="911" r:id="rId26"/>
    <p:sldId id="912" r:id="rId27"/>
    <p:sldId id="913" r:id="rId28"/>
    <p:sldId id="914" r:id="rId29"/>
    <p:sldId id="915" r:id="rId30"/>
    <p:sldId id="916" r:id="rId31"/>
    <p:sldId id="917" r:id="rId32"/>
    <p:sldId id="918" r:id="rId33"/>
    <p:sldId id="919" r:id="rId34"/>
    <p:sldId id="920" r:id="rId35"/>
    <p:sldId id="873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8364" autoAdjust="0"/>
    <p:restoredTop sz="94660"/>
  </p:normalViewPr>
  <p:slideViewPr>
    <p:cSldViewPr snapToGrid="0" showGuides="1">
      <p:cViewPr varScale="1">
        <p:scale>
          <a:sx n="41" d="100"/>
          <a:sy n="41" d="100"/>
        </p:scale>
        <p:origin x="60" y="13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九、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艾青诗选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如何读诗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9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37506" y="791719"/>
            <a:ext cx="2009018" cy="4559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346524" y="723985"/>
            <a:ext cx="279916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如何读现代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7506" y="1247655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注意诗歌的表现形式。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一般是分行书写的，有些押韵，有些不押韵。分行造成了诗句的独立和诗意的空白，强化了节奏，增强了表现力。押韵使诗歌具有音韵美，诗句在形式上和谐呼应，抑扬顿挫，便于诵读和记忆。如艾青的诗不拘泥于形式，很少注意诗句的韵脚、字数和行数的整齐划一，但又常常运用有规律的排比、复沓，读起来气韵通畅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品味诗歌的语言。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诗歌的语言与日常语言相比，更为精练优美，更有利于情感的抒发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18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44826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把握诗歌的意象。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意象是诗中寄寓了诗人主观情感的事物。诗人总会选择富有表现力的意象，传达出独特的情感。如艾青的《火把》，借索求火把，表达了驱逐黑暗、争取胜利的美好愿望。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体味诗歌的情感。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如艾青《大堰河——我的保姆》，诗中的情感至真至醇，酣畅淋漓。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体会诗歌的理性美。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诗歌在情感美的背后，往往蕴藏着理性美。如弗罗斯特《未选择的路》，表面上写林中之路，实际上是在写人生之路；选择不同的路，喻指选择不同的人生道路。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95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9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14928" y="798627"/>
            <a:ext cx="2009018" cy="455936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71520527"/>
              </p:ext>
            </p:extLst>
          </p:nvPr>
        </p:nvGraphicFramePr>
        <p:xfrm>
          <a:off x="414867" y="1254563"/>
          <a:ext cx="11430000" cy="5238750"/>
        </p:xfrm>
        <a:graphic>
          <a:graphicData uri="http://schemas.openxmlformats.org/drawingml/2006/table">
            <a:tbl>
              <a:tblPr firstRow="1" firstCol="1" bandRow="1"/>
              <a:tblGrid>
                <a:gridCol w="1185729">
                  <a:extLst>
                    <a:ext uri="{9D8B030D-6E8A-4147-A177-3AD203B41FA5}">
                      <a16:colId xmlns:a16="http://schemas.microsoft.com/office/drawing/2014/main" val="2785481889"/>
                    </a:ext>
                  </a:extLst>
                </a:gridCol>
                <a:gridCol w="6064560">
                  <a:extLst>
                    <a:ext uri="{9D8B030D-6E8A-4147-A177-3AD203B41FA5}">
                      <a16:colId xmlns:a16="http://schemas.microsoft.com/office/drawing/2014/main" val="906261421"/>
                    </a:ext>
                  </a:extLst>
                </a:gridCol>
                <a:gridCol w="4179711">
                  <a:extLst>
                    <a:ext uri="{9D8B030D-6E8A-4147-A177-3AD203B41FA5}">
                      <a16:colId xmlns:a16="http://schemas.microsoft.com/office/drawing/2014/main" val="3756432725"/>
                    </a:ext>
                  </a:extLst>
                </a:gridCol>
              </a:tblGrid>
              <a:tr h="211455">
                <a:tc grid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初期的创作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1938</a:t>
                      </a: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年以前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忧郁与悲哀的笼罩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000950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诗歌名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背景探寻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赏析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699436"/>
                  </a:ext>
                </a:extLst>
              </a:tr>
              <a:tr h="26879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《大堰河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我的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保姆》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艾青：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1910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年出生于浙江金华一个地主家庭，五岁以前被寄养在同村的一个贫苦农家。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岁考入西湖艺术学院绘画系，第二年去法国留学，两年以后回国。因为参加“中国左翼美术家联盟”活动，被捕入狱。在监狱中，艾青失去了绘画的条件，于是开始“借诗思考、回忆、控诉、抗议”，</a:t>
                      </a:r>
                      <a:r>
                        <a:rPr lang="en-US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1933</a:t>
                      </a: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年在看守所写下了长诗《大堰河——我的保姆》，抒发了对抚养他的保姆——大堰河深深的挚爱和无尽的怀念。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诗里反复铺陈“她含着笑”“不停歇地劳动”，一方面突显了大堰河勤劳、宽厚、乐观的品格；另一方面也写出了她为自己的家付出的艰辛，也渗透着诗人对她悲苦命运的深切同情。诗人用具体可视的“紫色”来表达自己对大堰河的灵魂的感受，使抽象的主观感受变得具体可感，拓展了诗意。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366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121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03442758"/>
              </p:ext>
            </p:extLst>
          </p:nvPr>
        </p:nvGraphicFramePr>
        <p:xfrm>
          <a:off x="362712" y="931037"/>
          <a:ext cx="11430000" cy="4354830"/>
        </p:xfrm>
        <a:graphic>
          <a:graphicData uri="http://schemas.openxmlformats.org/drawingml/2006/table">
            <a:tbl>
              <a:tblPr firstRow="1" firstCol="1" bandRow="1"/>
              <a:tblGrid>
                <a:gridCol w="1492956">
                  <a:extLst>
                    <a:ext uri="{9D8B030D-6E8A-4147-A177-3AD203B41FA5}">
                      <a16:colId xmlns:a16="http://schemas.microsoft.com/office/drawing/2014/main" val="3055759263"/>
                    </a:ext>
                  </a:extLst>
                </a:gridCol>
                <a:gridCol w="6505373">
                  <a:extLst>
                    <a:ext uri="{9D8B030D-6E8A-4147-A177-3AD203B41FA5}">
                      <a16:colId xmlns:a16="http://schemas.microsoft.com/office/drawing/2014/main" val="4002712762"/>
                    </a:ext>
                  </a:extLst>
                </a:gridCol>
                <a:gridCol w="3431671">
                  <a:extLst>
                    <a:ext uri="{9D8B030D-6E8A-4147-A177-3AD203B41FA5}">
                      <a16:colId xmlns:a16="http://schemas.microsoft.com/office/drawing/2014/main" val="1782314361"/>
                    </a:ext>
                  </a:extLst>
                </a:gridCol>
              </a:tblGrid>
              <a:tr h="211455">
                <a:tc grid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初期的创作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1938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年以前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忧郁与悲哀的笼罩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670366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诗歌名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背景探寻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赏析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672554"/>
                  </a:ext>
                </a:extLst>
              </a:tr>
              <a:tr h="14497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《雪落在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中国的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土地上》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年代，艾青离开浙江老家前往当时被称作抗战中心的大都市——武汉，没有看到全民积极组织抗战的景象，反而到处都是无家可归的难民和流浪者，于是于深夜在武昌一间阴冷的屋内写完了这首脍炙人口的诗篇。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全诗通过描写大雪纷扬下的“农夫、少妇、母亲”的形象，表现中华民族的苦痛与灾难，表达了诗人深厚的爱国热情，表现了诗人深沉的忧患意识与赤子之心。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944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26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21214395"/>
              </p:ext>
            </p:extLst>
          </p:nvPr>
        </p:nvGraphicFramePr>
        <p:xfrm>
          <a:off x="326136" y="1004189"/>
          <a:ext cx="11430000" cy="3074670"/>
        </p:xfrm>
        <a:graphic>
          <a:graphicData uri="http://schemas.openxmlformats.org/drawingml/2006/table">
            <a:tbl>
              <a:tblPr firstRow="1" firstCol="1" bandRow="1"/>
              <a:tblGrid>
                <a:gridCol w="1481667">
                  <a:extLst>
                    <a:ext uri="{9D8B030D-6E8A-4147-A177-3AD203B41FA5}">
                      <a16:colId xmlns:a16="http://schemas.microsoft.com/office/drawing/2014/main" val="1348389097"/>
                    </a:ext>
                  </a:extLst>
                </a:gridCol>
                <a:gridCol w="6516662">
                  <a:extLst>
                    <a:ext uri="{9D8B030D-6E8A-4147-A177-3AD203B41FA5}">
                      <a16:colId xmlns:a16="http://schemas.microsoft.com/office/drawing/2014/main" val="2227571501"/>
                    </a:ext>
                  </a:extLst>
                </a:gridCol>
                <a:gridCol w="3431671">
                  <a:extLst>
                    <a:ext uri="{9D8B030D-6E8A-4147-A177-3AD203B41FA5}">
                      <a16:colId xmlns:a16="http://schemas.microsoft.com/office/drawing/2014/main" val="1403219669"/>
                    </a:ext>
                  </a:extLst>
                </a:gridCol>
              </a:tblGrid>
              <a:tr h="211455">
                <a:tc grid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中期的创作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1938~1978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希望与理想的追求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3202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诗歌名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背景探寻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赏析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221649"/>
                  </a:ext>
                </a:extLst>
              </a:tr>
              <a:tr h="83058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《我爱这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土地》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本诗作于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1938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月，当时正值国难当头，饱经沧桑的祖国正在遭受日寇铁蹄的践踏。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全诗选取了“土地、河流、风、黎明”四个鲜明的意象，表达了爱土地、爱祖国的主题。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579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00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5362727"/>
              </p:ext>
            </p:extLst>
          </p:nvPr>
        </p:nvGraphicFramePr>
        <p:xfrm>
          <a:off x="414867" y="871432"/>
          <a:ext cx="11430000" cy="5208270"/>
        </p:xfrm>
        <a:graphic>
          <a:graphicData uri="http://schemas.openxmlformats.org/drawingml/2006/table">
            <a:tbl>
              <a:tblPr firstRow="1" firstCol="1" bandRow="1"/>
              <a:tblGrid>
                <a:gridCol w="1185729">
                  <a:extLst>
                    <a:ext uri="{9D8B030D-6E8A-4147-A177-3AD203B41FA5}">
                      <a16:colId xmlns:a16="http://schemas.microsoft.com/office/drawing/2014/main" val="3098676036"/>
                    </a:ext>
                  </a:extLst>
                </a:gridCol>
                <a:gridCol w="4461538">
                  <a:extLst>
                    <a:ext uri="{9D8B030D-6E8A-4147-A177-3AD203B41FA5}">
                      <a16:colId xmlns:a16="http://schemas.microsoft.com/office/drawing/2014/main" val="625503918"/>
                    </a:ext>
                  </a:extLst>
                </a:gridCol>
                <a:gridCol w="5782733">
                  <a:extLst>
                    <a:ext uri="{9D8B030D-6E8A-4147-A177-3AD203B41FA5}">
                      <a16:colId xmlns:a16="http://schemas.microsoft.com/office/drawing/2014/main" val="4762266"/>
                    </a:ext>
                  </a:extLst>
                </a:gridCol>
              </a:tblGrid>
              <a:tr h="211455">
                <a:tc grid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中期的创作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1938~1978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希望与理想的追求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4768689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诗歌名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背景探寻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赏析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345442"/>
                  </a:ext>
                </a:extLst>
              </a:tr>
              <a:tr h="248158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《黎明的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通知》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本诗作于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1942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诗人从重庆来到延安以后，在这一片新的天地里，诗人清晰地感受到，长期以来，处于阶级压迫和民族危机之中的中华民族，在经历了风雨如晦的斗争岁月之后，人们所祈盼的黎明就要到来了。诗人以自己特有的敏感，向人们传达了这一信息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诗歌以“黎明”的口吻，呼唤“诗人啊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你起来吧”，让所有热爱生活的人们、所有的“城市和村庄”做好准备，迎接“白日的先驱，光明的使者”的到来。黎明的到来，将给所有被压迫被剥削的劳苦大众以安慰，将黎明到来的意义，生动而深刻地揭示出来。“黎明”象征着革命的胜利，全国的解放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5346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85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76470911"/>
              </p:ext>
            </p:extLst>
          </p:nvPr>
        </p:nvGraphicFramePr>
        <p:xfrm>
          <a:off x="381000" y="873760"/>
          <a:ext cx="11430000" cy="5237480"/>
        </p:xfrm>
        <a:graphic>
          <a:graphicData uri="http://schemas.openxmlformats.org/drawingml/2006/table">
            <a:tbl>
              <a:tblPr firstRow="1" firstCol="1" bandRow="1"/>
              <a:tblGrid>
                <a:gridCol w="1571978">
                  <a:extLst>
                    <a:ext uri="{9D8B030D-6E8A-4147-A177-3AD203B41FA5}">
                      <a16:colId xmlns:a16="http://schemas.microsoft.com/office/drawing/2014/main" val="3674217515"/>
                    </a:ext>
                  </a:extLst>
                </a:gridCol>
                <a:gridCol w="6426351">
                  <a:extLst>
                    <a:ext uri="{9D8B030D-6E8A-4147-A177-3AD203B41FA5}">
                      <a16:colId xmlns:a16="http://schemas.microsoft.com/office/drawing/2014/main" val="2272177004"/>
                    </a:ext>
                  </a:extLst>
                </a:gridCol>
                <a:gridCol w="3431671">
                  <a:extLst>
                    <a:ext uri="{9D8B030D-6E8A-4147-A177-3AD203B41FA5}">
                      <a16:colId xmlns:a16="http://schemas.microsoft.com/office/drawing/2014/main" val="3763292666"/>
                    </a:ext>
                  </a:extLst>
                </a:gridCol>
              </a:tblGrid>
              <a:tr h="211455">
                <a:tc grid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晚期的创作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1978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年以后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赞美与歌颂的情怀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448539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诗歌名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背景探寻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赏析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069618"/>
                  </a:ext>
                </a:extLst>
              </a:tr>
              <a:tr h="83058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《鱼化石》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1978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年，艾青重返诗坛，久被压抑的情感澎湃高涨，他在“鱼化石”上找到了流溢之口。“鱼化石”的形象和诗人心中的思绪撞击，使诗人产生了灵感。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诗人是在倾泻自己对生命本质的深入思考——离开了运动，就没有生命。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738556"/>
                  </a:ext>
                </a:extLst>
              </a:tr>
              <a:tr h="10369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《光的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赞歌》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这首诗是艾青二十年来在“光”的指引下对历史、人生和社会思考的结晶，传达出他在新时期重获生存和创作权力后要倾力创作的心声，寄托了其对光明的歌颂与追求。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赞美“光”这一神奇的物质，赞美“光”带来的社会文明，以及“像光一样坚强”的社会正义，字里行间饱含着睿智的哲思。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920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527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189089" y="646705"/>
            <a:ext cx="6175088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【专题探究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艾青诗歌中的意象探究】</a:t>
            </a:r>
            <a:r>
              <a:rPr lang="en-US" altLang="zh-CN" sz="28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4803547"/>
              </p:ext>
            </p:extLst>
          </p:nvPr>
        </p:nvGraphicFramePr>
        <p:xfrm>
          <a:off x="381000" y="1300480"/>
          <a:ext cx="11430000" cy="4384040"/>
        </p:xfrm>
        <a:graphic>
          <a:graphicData uri="http://schemas.openxmlformats.org/drawingml/2006/table">
            <a:tbl>
              <a:tblPr firstRow="1" firstCol="1" bandRow="1"/>
              <a:tblGrid>
                <a:gridCol w="1594556">
                  <a:extLst>
                    <a:ext uri="{9D8B030D-6E8A-4147-A177-3AD203B41FA5}">
                      <a16:colId xmlns:a16="http://schemas.microsoft.com/office/drawing/2014/main" val="2919937740"/>
                    </a:ext>
                  </a:extLst>
                </a:gridCol>
                <a:gridCol w="9835444">
                  <a:extLst>
                    <a:ext uri="{9D8B030D-6E8A-4147-A177-3AD203B41FA5}">
                      <a16:colId xmlns:a16="http://schemas.microsoft.com/office/drawing/2014/main" val="856292204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意象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思想文化内涵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9510682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土地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不仅凝聚着诗人对祖国、对大地母亲最深沉的爱，还凝聚着诗人对生于土地、耕作于土地、死于土地的劳动者最深沉的爱，以及对他们命运的关注与探索。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905506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太阳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表现了诗人灵魂的另一面：对于光明、理想、美好生活热烈不懈地追求。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345858"/>
                  </a:ext>
                </a:extLst>
              </a:tr>
              <a:tr h="83058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手推车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是中华民族历史命运深重灾难的侧面体现。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蕴含着对保守呆板落后的生活方式的悲哀。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既是诗人对苦难制造者的一个平静又悲怆的抗议，也是对改变手推车的生活方式、振奋民族精神的哲理性启示。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8713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75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98717112"/>
              </p:ext>
            </p:extLst>
          </p:nvPr>
        </p:nvGraphicFramePr>
        <p:xfrm>
          <a:off x="392289" y="1049867"/>
          <a:ext cx="1143000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1391356">
                  <a:extLst>
                    <a:ext uri="{9D8B030D-6E8A-4147-A177-3AD203B41FA5}">
                      <a16:colId xmlns:a16="http://schemas.microsoft.com/office/drawing/2014/main" val="1096101539"/>
                    </a:ext>
                  </a:extLst>
                </a:gridCol>
                <a:gridCol w="10038644">
                  <a:extLst>
                    <a:ext uri="{9D8B030D-6E8A-4147-A177-3AD203B41FA5}">
                      <a16:colId xmlns:a16="http://schemas.microsoft.com/office/drawing/2014/main" val="639520108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意象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思想文化内涵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073676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礁石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诗人通过赞美礁石，表达了对坚韧顽强的生命的由衷赞美。像礁石这种存在，既可以象征人，也可以象征正处在种种困扰和挤压中的祖国。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158147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火把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借索求火把，表达了驱逐黑暗、坚持斗争、争取胜利的美好愿望，诗人也因此被称为“太阳与火把”的歌手。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604258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鱼化石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写鱼化石裹身岩层，重见天日，却没有了活力，揭示了生命的本质：离开了运动，就没有生命。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0615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35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14867" y="1027047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基础题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艾青，原名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，浙江金华人，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年参加革命，加入了“中国左翼美术家联盟”，后来被捕入狱，在狱中写下了他的早期诗歌代表作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。主要诗集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艾青《雪落在中国的土地上》一诗结尾“中国，我的在没有灯光的晚上，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所写的无力的诗句，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能给你些许的温暖吗？”“没有灯光的晚上”指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“温暖”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；诗句表现了诗人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的情怀。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8b7ab"/>
          <p:cNvSpPr/>
          <p:nvPr/>
        </p:nvSpPr>
        <p:spPr>
          <a:xfrm>
            <a:off x="7369070" y="5538875"/>
            <a:ext cx="51515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向苦难的祖国奉献赤子之心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9" name="A_08979"/>
          <p:cNvSpPr/>
          <p:nvPr/>
        </p:nvSpPr>
        <p:spPr>
          <a:xfrm>
            <a:off x="1216625" y="5561454"/>
            <a:ext cx="343439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希望、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勇气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和力量</a:t>
            </a:r>
            <a:endParaRPr lang="zh-CN" altLang="en-US" sz="2800" dirty="0"/>
          </a:p>
        </p:txBody>
      </p:sp>
      <p:sp>
        <p:nvSpPr>
          <p:cNvPr id="8" name="A_90264"/>
          <p:cNvSpPr/>
          <p:nvPr/>
        </p:nvSpPr>
        <p:spPr>
          <a:xfrm>
            <a:off x="1833457" y="5006719"/>
            <a:ext cx="5865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暗喻旧中国还处在黎明前的黑暗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A_8d97a"/>
          <p:cNvSpPr/>
          <p:nvPr/>
        </p:nvSpPr>
        <p:spPr>
          <a:xfrm>
            <a:off x="404707" y="3342511"/>
            <a:ext cx="30083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《艾青诗选》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6" name="A_c0b75"/>
          <p:cNvSpPr/>
          <p:nvPr/>
        </p:nvSpPr>
        <p:spPr>
          <a:xfrm>
            <a:off x="4333770" y="2787775"/>
            <a:ext cx="47911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《大堰河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我的保姆》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eb1cf"/>
          <p:cNvSpPr/>
          <p:nvPr/>
        </p:nvSpPr>
        <p:spPr>
          <a:xfrm>
            <a:off x="7369070" y="1678303"/>
            <a:ext cx="19368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现当代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pic>
        <p:nvPicPr>
          <p:cNvPr id="2" name="image29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26217" y="697894"/>
            <a:ext cx="2009018" cy="455936"/>
          </a:xfrm>
          <a:prstGeom prst="rect">
            <a:avLst/>
          </a:prstGeom>
        </p:spPr>
      </p:pic>
      <p:sp>
        <p:nvSpPr>
          <p:cNvPr id="4" name="A_a8d9a"/>
          <p:cNvSpPr/>
          <p:nvPr/>
        </p:nvSpPr>
        <p:spPr>
          <a:xfrm>
            <a:off x="3082820" y="1678303"/>
            <a:ext cx="193681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蒋正涵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7484533" y="5954150"/>
            <a:ext cx="41206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79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28151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812064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九、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艾青诗选</a:t>
            </a:r>
            <a:r>
              <a:rPr lang="en-US" altLang="zh-CN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4200" b="1" spc="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如何读诗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53771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7445" y="87218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年代艾青诗歌的主要意象是“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”和“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”。他借助前者这一意象，表达了对下层人民命运的悲悯和对国家命运的忧伤，借助后者意象表达了对驱逐黑暗、坚持斗争、争取胜利的美好愿望。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2ad2"/>
          <p:cNvSpPr/>
          <p:nvPr/>
        </p:nvSpPr>
        <p:spPr>
          <a:xfrm>
            <a:off x="9620498" y="968709"/>
            <a:ext cx="1579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3" name="A_fe977"/>
          <p:cNvSpPr/>
          <p:nvPr/>
        </p:nvSpPr>
        <p:spPr>
          <a:xfrm>
            <a:off x="7120185" y="968709"/>
            <a:ext cx="1579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土地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82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下面关于《艾青诗选》的表述，不正确的一项是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．艾青的诗歌“诗中有画”，如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年代的作品《雪落在中国的土地上》，描绘了一幅红装素裹、娇艳美丽的雪景图。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．《大堰河——我的保姆》是艾青的成名作，也是他第一次用“艾青”这个笔名发表的长诗。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年代，艾青诗风发生了很大的变化，我们读这一时期的《鱼化石》《镜子》这类诗歌时，要注意体会蕴藏在诗歌中的理性美。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．艾青的诗歌风格鲜明。解放前，他以深沉、激越、奔放的笔触诅咒黑暗，讴歌光明；解放后，又一如既往地歌颂人民，礼赞光明，思考人生。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697e"/>
          <p:cNvSpPr/>
          <p:nvPr/>
        </p:nvSpPr>
        <p:spPr>
          <a:xfrm>
            <a:off x="8525828" y="768215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32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08924" y="577665"/>
            <a:ext cx="11430000" cy="1084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小语段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(1)~(4)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en-US" sz="26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664678" y="1662577"/>
            <a:ext cx="7713784" cy="477361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《雪落在中国的土地上》节选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饥</a:t>
            </a:r>
            <a:r>
              <a:rPr lang="en-US" altLang="zh-CN" sz="2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6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的大地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朝向阴暗的天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伸出乞援的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颤</a:t>
            </a:r>
            <a:r>
              <a:rPr lang="zh-CN" altLang="zh-CN" sz="2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抖着的两臂。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中国的苦痛与灾难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像这雪夜一样广阔而又漫长呀！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雪落在中国的土地上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寒冷在封锁着中国呀</a:t>
            </a:r>
            <a:r>
              <a:rPr lang="en-US" altLang="zh-CN" sz="2600" b="1" dirty="0">
                <a:latin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66485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570893" y="702917"/>
            <a:ext cx="7854461" cy="576619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《北方》节选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从塞外吹来的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沙漠风，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已卷去北方的生命的绿色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我爱这悲哀的国土，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古老的国土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——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这国土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养育了为我所爱的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世界上最艰苦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与最古老的种族。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36976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617785" y="763703"/>
            <a:ext cx="8018583" cy="569386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《复活的土地》节选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而从那边的丛林里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也传出了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忠心于季节的百鸟之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的歌唱。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播种者呵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是应该播种的时候了，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为了我们肯辛勤地劳作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大地将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孕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育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金色的颗粒。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0431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4867" y="90447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饥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颤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抖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孕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育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下面对诗句朗读节奏的划分，不正确的一项是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．雪落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在中国的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土地上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．寒冷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在封锁着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中国呀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这悲哀的国土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肯辛勤地劳作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319c"/>
          <p:cNvSpPr/>
          <p:nvPr/>
        </p:nvSpPr>
        <p:spPr>
          <a:xfrm>
            <a:off x="8083445" y="2665199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dirty="0"/>
          </a:p>
        </p:txBody>
      </p:sp>
      <p:sp>
        <p:nvSpPr>
          <p:cNvPr id="6" name="A_d48d8"/>
          <p:cNvSpPr/>
          <p:nvPr/>
        </p:nvSpPr>
        <p:spPr>
          <a:xfrm>
            <a:off x="3838813" y="2110462"/>
            <a:ext cx="12510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A_7e594"/>
          <p:cNvSpPr/>
          <p:nvPr/>
        </p:nvSpPr>
        <p:spPr>
          <a:xfrm>
            <a:off x="1466678" y="2133041"/>
            <a:ext cx="1044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亢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1a2f0"/>
          <p:cNvSpPr/>
          <p:nvPr/>
        </p:nvSpPr>
        <p:spPr>
          <a:xfrm>
            <a:off x="3661013" y="1564875"/>
            <a:ext cx="14288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16fb3"/>
          <p:cNvSpPr/>
          <p:nvPr/>
        </p:nvSpPr>
        <p:spPr>
          <a:xfrm>
            <a:off x="1197223" y="1578304"/>
            <a:ext cx="1044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馑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1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9711" y="75771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以上三首诗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的作者是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，他的成名作是《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“土地”是艾青诗歌中主要意象之一，请结合《艾青诗选》全书，概括这一意象的特点。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b="1" u="sng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69089" y="727984"/>
            <a:ext cx="1005403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艾青</a:t>
            </a:r>
            <a:r>
              <a:rPr lang="en-US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55133" y="1283955"/>
            <a:ext cx="3427541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大堰河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我的保姆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9711" y="2956274"/>
            <a:ext cx="11430000" cy="22815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土地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这个意象，凝聚着诗人对祖国以及对大地母亲深沉的爱，对祖国命运深沉的忧患意识。艾青还通过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土地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意象传达了对劳动人民的热爱以及对他们命运的关切与探索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或：土地象征着贫穷落后、多灾多难的祖国，凝聚着诗人对祖国、对人民最深沉的爱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意思对即可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8002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85130"/>
            <a:ext cx="11430000" cy="57653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奔走在太阳的路上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我不再垂着头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把手插在裤袋里了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嘴也不再吹那寂寞的口哨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不看天边的流云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zh-CN" sz="26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彷</a:t>
            </a:r>
            <a:r>
              <a:rPr lang="zh-CN" altLang="zh-CN" sz="2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徨在人行道。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6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节选自《向太阳》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一个浪，一个浪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无休止地扑过来，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每一个浪都在它脚下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被打成碎沫、散开</a:t>
            </a:r>
            <a:r>
              <a:rPr lang="en-US" altLang="zh-CN" sz="26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它的脸上和身上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像刀砍过的一样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但它依然站在那里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含着微笑，看着海洋</a:t>
            </a:r>
            <a:r>
              <a:rPr lang="en-US" altLang="zh-CN" sz="26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6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《礁石》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——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啊，你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篷发垢面的少妇，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是不是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你的家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那幸福与温暖的巢穴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已被暴</a:t>
            </a:r>
            <a:r>
              <a:rPr lang="en-US" altLang="zh-CN" sz="2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6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的敌人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烧毁了么？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6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节选自《雪落在中国的土地上》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76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9748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彷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暴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诗句中有错别字的一个词语是“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”，正确写法是“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(3)20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年代，艾青诗歌中的主要意象是“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。通过这些意象，诗人表达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		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美好愿望。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29523"/>
          <p:cNvSpPr/>
          <p:nvPr/>
        </p:nvSpPr>
        <p:spPr>
          <a:xfrm>
            <a:off x="438855" y="3583473"/>
            <a:ext cx="11291711" cy="12983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								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驱逐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黑暗、坚持斗争、争取胜利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9" name="A_a1231"/>
          <p:cNvSpPr/>
          <p:nvPr/>
        </p:nvSpPr>
        <p:spPr>
          <a:xfrm>
            <a:off x="1085215" y="3749948"/>
            <a:ext cx="1579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8" name="A_ba0c1"/>
          <p:cNvSpPr/>
          <p:nvPr/>
        </p:nvSpPr>
        <p:spPr>
          <a:xfrm>
            <a:off x="7927340" y="3195212"/>
            <a:ext cx="157962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土地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14c3a"/>
          <p:cNvSpPr/>
          <p:nvPr/>
        </p:nvSpPr>
        <p:spPr>
          <a:xfrm>
            <a:off x="1296529" y="2628063"/>
            <a:ext cx="19368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蓬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垢面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eecdd"/>
          <p:cNvSpPr/>
          <p:nvPr/>
        </p:nvSpPr>
        <p:spPr>
          <a:xfrm>
            <a:off x="6291334" y="2085739"/>
            <a:ext cx="2294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篷发垢面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4" name="A_587b0"/>
          <p:cNvSpPr/>
          <p:nvPr/>
        </p:nvSpPr>
        <p:spPr>
          <a:xfrm>
            <a:off x="3898089" y="1542293"/>
            <a:ext cx="1044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戾</a:t>
            </a:r>
            <a:r>
              <a:rPr lang="zh-CN" altLang="zh-CN" sz="28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7d7d7"/>
          <p:cNvSpPr/>
          <p:nvPr/>
        </p:nvSpPr>
        <p:spPr>
          <a:xfrm>
            <a:off x="1188403" y="1531004"/>
            <a:ext cx="14510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ɡ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7258756" y="4210379"/>
            <a:ext cx="45522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28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5" grpId="0" animBg="1"/>
      <p:bldP spid="4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01978" y="70397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小明在朗读“但它依然站在那里”这句诗时，不确定“依然”和“站”这两个词，哪一个应该重读。请你说说自己的建议并简述理由。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800" b="1" u="sng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2289" y="1782229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示例：应重读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依然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依然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仍然、依旧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的意思，写出礁石长期受到迫害却像往常一样坚强不屈、乐观自信的精神。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8618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23.jpeg">
            <a:extLst>
              <a:ext uri="{FF2B5EF4-FFF2-40B4-BE49-F238E27FC236}">
                <a16:creationId xmlns:a16="http://schemas.microsoft.com/office/drawing/2014/main" id="{3D407BAB-5189-5F32-EF60-68B2E1478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287" y="849165"/>
            <a:ext cx="1910545" cy="43358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40731" y="692190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40731" y="69219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艾青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，原名蒋正涵，号海澄，浙江金华人，现当代文学家、诗人。被称为“太阳与火把”的歌手。其诗朴实而富有韵味，《大堰河——我的保姆》是他的成名作，发表时第一次使用了“艾青”这一笔名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90688" y="774316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创新题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在阅读《艾青诗选》时，小芒发现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年代，艾青的诗歌创作达到了一个高峰，这一时期的诗歌总是充满“土地的忧郁”。那么你觉得这种忧郁是一种颓废消极的表现吗？请结合下面两首诗加以分析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49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303584" y="695141"/>
            <a:ext cx="6053667" cy="5641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中国的苦痛与灾难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像这雪夜一样广阔而又漫长呀！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雪落在中国的土地上，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寒冷在封锁着中国呀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我的在没有灯光的晚上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所写的无力的诗句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能给你些许的温暖吗？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《雪落在中国的土地上》节选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2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22005" y="1008064"/>
            <a:ext cx="5094111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我爱这悲哀的国土，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它的广大而瘦瘠的土地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带给我们以淳朴的言语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与宽阔的姿态，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我相信这言语与姿态，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坚强地生活在大地上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永远不会灭亡；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22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207564" y="1415536"/>
            <a:ext cx="6121400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我爱这悲哀的国土，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古老的国土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这国土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养育了为我所爱的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世界上最艰苦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与最古老的种族。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《北方》节选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28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93889" y="886297"/>
            <a:ext cx="11430000" cy="28417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不是。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《雪落在中国的土地上》写雪在中国的土地上落着，表现中华民族的苦痛与灾难，展现了旧中国的图景；《北方》集中表达了艾青对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土地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的感情，这种感情是复杂的，既有面对苦难土地的忧郁，也有对土地上人民顽强抗争的礼赞；两首诗</a:t>
            </a:r>
            <a:r>
              <a:rPr lang="en-US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28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都表现出了诗人深厚的爱国热情和深沉的忧患意识。</a:t>
            </a:r>
            <a:endParaRPr lang="zh-CN" altLang="en-US" sz="2800" dirty="0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64444" y="1478844"/>
            <a:ext cx="11255023" cy="225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64444" y="2071391"/>
            <a:ext cx="11255023" cy="225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81377" y="2641360"/>
            <a:ext cx="11255023" cy="225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81377" y="3151701"/>
            <a:ext cx="11255023" cy="225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81377" y="3716748"/>
            <a:ext cx="11255023" cy="225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50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4.jpeg">
            <a:extLst>
              <a:ext uri="{FF2B5EF4-FFF2-40B4-BE49-F238E27FC236}">
                <a16:creationId xmlns:a16="http://schemas.microsoft.com/office/drawing/2014/main" id="{D8FDF97F-E5B4-481F-94FF-CEBCF38A1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217" y="764760"/>
            <a:ext cx="2009019" cy="45593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26217" y="631392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 1979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年艾青自己编定《艾青诗选》，交人民文学出版社出版。这部诗选收录了诗人自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末期的主要作品，基本反映了诗人的创作历程和风格特征。前期创作开始于抗日战争，中国人民为保卫祖国进行了不屈不挠的斗争。诗人在国土沦丧、民族危亡的关头，满怀对祖国的热爱和对侵略者的仇恨，写下了慷慨激昂的诗歌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1978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年诗人重返诗坛，开始了其后期创作。经过了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年的沉寂，诗人“归来”，情感澎湃高涨，开始了他诗歌创作的另一个高峰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55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9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0084" y="836873"/>
            <a:ext cx="2009018" cy="4559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57324" y="756594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《艾青诗选》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收集了艾青从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末的作品。艾青早期的诗歌以革命的现实主义手法，深沉忧郁地唱出了祖国的土地和人民所遭受的困难和不幸。新中国成立后，艾青的诗一如既往地歌颂人民，礼赞光明，思考人生。《艾青诗选》是一部集历史性、思想性和艺术性于一体的诗集。本书真实反映历史，高度浓缩作者思想，蕴含着强烈深沉的情感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80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35844" y="698564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艾青诗歌的中心意象是土地和太阳。“土地”这个意象，凝聚着诗人对祖国以及对大地母亲深沉的爱，对祖国命运深沉的忧患意识。爱国主义是艾青作品中永远唱不尽的主题，把这种感情表达得最为淋漓尽致的是他的《我爱这土地》。“为什么我的眼里常含泪水？因为我对这土地爱得深沉</a:t>
            </a:r>
            <a:r>
              <a:rPr lang="en-US" altLang="zh-CN" sz="2800" b="1" dirty="0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这两句诗真实而朴素，却是来自诗人内心深处，来自民族生命深处，具有不朽的艺术生命力。在他的成名作《大堰河——我的保姆》中，“大堰河”就是人民的化身，是中国农民的化身，不仅流露出艾青对劳动人民的同情和热爱，同时还有对他们命运的关切与探索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76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7133" y="841590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太阳”的意象表现了诗人灵魂的另一面：对于光明、理想、美好生活的热烈追求。在诗人眼中，“太阳”这一永恒主题，是中国光明前途，也是中国必胜信念的象征，它蕴涵着诗人对光明、理想和美好生活的向往和追求。其中，写得最好的光明颂有《向太阳》和《黎明的通知》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4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9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281060" y="730893"/>
            <a:ext cx="2009018" cy="4559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81060" y="61096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风格上看，新中国成立前，艾青以深沉、激越、奔放的笔触诅咒黑暗，讴歌光明；新中国成立后，他一如既往地歌颂人民，礼赞光明，思考人生。他的“归来”之歌，内容更为广泛，思想更为浑厚，情感更为深沉，手法更为多样，艺术更为圆熟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思想内容上看，艾青的诗咏叹民族命运，呈现出忧郁、感伤逐渐转向悲壮、高昂的诗风。写实与象征互渗，想象和感受独到，渴求光明、真理的情思线索，并有大幅度延伸，更为深沉、凝重、睿智，注重在具体物象中把握超越物象的意蕴，走向象征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84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9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26217" y="769141"/>
            <a:ext cx="2009018" cy="4559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26156" y="66096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于准确地捕捉感觉，并在主客观的融合中提炼形神兼备的生动意象，使之成为感情与理智的复合体，具有多层次的联想意义和广阔的象征空间。他的多数诗不强行押韵，也不追求字、行、节的整齐划一，但也有少数诗外形无拘无束却注重营造内在的节奏与旋律。善用比喻，短句活泼多姿，长句气势浩荡，朴素而又隽永，纯净而又深刻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00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模板 - 副本.potx" id="{82953B41-08B9-4C15-8B3E-5E7D9E49677B}" vid="{779351ED-1412-45F7-972B-21F02B95F6F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空模板 - 副本 (3)</Template>
  <TotalTime>28</TotalTime>
  <Words>3525</Words>
  <Application>Microsoft Office PowerPoint</Application>
  <PresentationFormat>宽屏</PresentationFormat>
  <Paragraphs>209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等线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Windows 用户</cp:lastModifiedBy>
  <cp:revision>8</cp:revision>
  <dcterms:created xsi:type="dcterms:W3CDTF">2025-11-13T13:24:04Z</dcterms:created>
  <dcterms:modified xsi:type="dcterms:W3CDTF">2025-11-14T02:33:42Z</dcterms:modified>
</cp:coreProperties>
</file>