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9" r:id="rId5"/>
    <p:sldId id="880" r:id="rId6"/>
    <p:sldId id="881" r:id="rId7"/>
    <p:sldId id="882" r:id="rId8"/>
    <p:sldId id="884" r:id="rId9"/>
    <p:sldId id="885" r:id="rId10"/>
    <p:sldId id="886" r:id="rId11"/>
    <p:sldId id="883" r:id="rId12"/>
    <p:sldId id="887" r:id="rId13"/>
    <p:sldId id="888" r:id="rId14"/>
    <p:sldId id="889" r:id="rId15"/>
    <p:sldId id="890" r:id="rId16"/>
    <p:sldId id="891" r:id="rId17"/>
    <p:sldId id="892" r:id="rId18"/>
    <p:sldId id="893" r:id="rId19"/>
    <p:sldId id="894" r:id="rId20"/>
    <p:sldId id="895" r:id="rId21"/>
    <p:sldId id="897" r:id="rId22"/>
    <p:sldId id="898" r:id="rId23"/>
    <p:sldId id="899" r:id="rId24"/>
    <p:sldId id="900" r:id="rId25"/>
    <p:sldId id="901" r:id="rId26"/>
    <p:sldId id="902" r:id="rId27"/>
    <p:sldId id="896" r:id="rId28"/>
    <p:sldId id="903" r:id="rId29"/>
    <p:sldId id="904" r:id="rId30"/>
    <p:sldId id="905" r:id="rId31"/>
    <p:sldId id="906" r:id="rId32"/>
    <p:sldId id="907" r:id="rId33"/>
    <p:sldId id="873"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4449" autoAdjust="0"/>
    <p:restoredTop sz="94660"/>
  </p:normalViewPr>
  <p:slideViewPr>
    <p:cSldViewPr snapToGrid="0" showGuides="1">
      <p:cViewPr varScale="1">
        <p:scale>
          <a:sx n="53" d="100"/>
          <a:sy n="53" d="100"/>
        </p:scale>
        <p:origin x="90" y="11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a16="http://schemas.microsoft.com/office/drawing/2014/main"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dirty="0" smtClean="0">
                <a:solidFill>
                  <a:schemeClr val="tx1"/>
                </a:solidFill>
                <a:latin typeface="微软雅黑" panose="020B0503020204020204" pitchFamily="34" charset="-122"/>
                <a:ea typeface="微软雅黑" panose="020B0503020204020204" pitchFamily="34" charset="-122"/>
              </a:rPr>
              <a:t>十一、</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儒林外史</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　讽刺作品的阅读</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a16="http://schemas.microsoft.com/office/drawing/2014/main"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a16="http://schemas.microsoft.com/office/drawing/2014/main"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a16="http://schemas.microsoft.com/office/drawing/2014/main" id="{C4753B8F-2613-28AC-A1B6-B13CEBDF28F3}"/>
              </a:ext>
            </a:extLst>
          </p:cNvPr>
          <p:cNvPicPr>
            <a:picLocks noChangeAspect="1"/>
          </p:cNvPicPr>
          <p:nvPr/>
        </p:nvPicPr>
        <p:blipFill>
          <a:blip r:embed="rId4">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a16="http://schemas.microsoft.com/office/drawing/2014/main"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56508393"/>
              </p:ext>
            </p:extLst>
          </p:nvPr>
        </p:nvGraphicFramePr>
        <p:xfrm>
          <a:off x="337457" y="969735"/>
          <a:ext cx="11430000" cy="5179060"/>
        </p:xfrm>
        <a:graphic>
          <a:graphicData uri="http://schemas.openxmlformats.org/drawingml/2006/table">
            <a:tbl>
              <a:tblPr firstRow="1" firstCol="1" bandRow="1"/>
              <a:tblGrid>
                <a:gridCol w="1128486">
                  <a:extLst>
                    <a:ext uri="{9D8B030D-6E8A-4147-A177-3AD203B41FA5}">
                      <a16:colId xmlns:a16="http://schemas.microsoft.com/office/drawing/2014/main" val="3236724907"/>
                    </a:ext>
                  </a:extLst>
                </a:gridCol>
                <a:gridCol w="1364343">
                  <a:extLst>
                    <a:ext uri="{9D8B030D-6E8A-4147-A177-3AD203B41FA5}">
                      <a16:colId xmlns:a16="http://schemas.microsoft.com/office/drawing/2014/main" val="3652601187"/>
                    </a:ext>
                  </a:extLst>
                </a:gridCol>
                <a:gridCol w="6691085">
                  <a:extLst>
                    <a:ext uri="{9D8B030D-6E8A-4147-A177-3AD203B41FA5}">
                      <a16:colId xmlns:a16="http://schemas.microsoft.com/office/drawing/2014/main" val="198279577"/>
                    </a:ext>
                  </a:extLst>
                </a:gridCol>
                <a:gridCol w="2246086">
                  <a:extLst>
                    <a:ext uri="{9D8B030D-6E8A-4147-A177-3AD203B41FA5}">
                      <a16:colId xmlns:a16="http://schemas.microsoft.com/office/drawing/2014/main" val="3744161709"/>
                    </a:ext>
                  </a:extLst>
                </a:gridCol>
              </a:tblGrid>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类型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8605135"/>
                  </a:ext>
                </a:extLst>
              </a:tr>
              <a:tr h="3926205">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正面</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典型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杜少卿</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第三十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一</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三</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十三回</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好酒好菜招待客人，给门客抓药治病，精心伺候。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在自身没钱的情况下，仍然当了自己新做的衣服让杨裁缝给死去的母亲买棺材。</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在知县得意时拒不拜见，知县丢官没有房子可住时，腾出房子让知县搬来住。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让管家卖地，大方资助他人。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⑤</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拉着妻子的手游山饮酒，赞美沈琼枝的反抗行为。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⑥</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淡泊功名，讲究“文行出处”。朝廷征辟，他装病拒绝应征出仕。</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尊重妇女，反对歧视和摧残，为人单纯、淡泊名利、慷慨大方，有点儿离经叛道，思想中有民主成分</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4800856"/>
                  </a:ext>
                </a:extLst>
              </a:tr>
            </a:tbl>
          </a:graphicData>
        </a:graphic>
      </p:graphicFrame>
    </p:spTree>
    <p:extLst>
      <p:ext uri="{BB962C8B-B14F-4D97-AF65-F5344CB8AC3E}">
        <p14:creationId xmlns:p14="http://schemas.microsoft.com/office/powerpoint/2010/main" val="13158160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264963337"/>
              </p:ext>
            </p:extLst>
          </p:nvPr>
        </p:nvGraphicFramePr>
        <p:xfrm>
          <a:off x="381000" y="935620"/>
          <a:ext cx="11430000" cy="4475131"/>
        </p:xfrm>
        <a:graphic>
          <a:graphicData uri="http://schemas.openxmlformats.org/drawingml/2006/table">
            <a:tbl>
              <a:tblPr firstRow="1" firstCol="1" bandRow="1"/>
              <a:tblGrid>
                <a:gridCol w="739597">
                  <a:extLst>
                    <a:ext uri="{9D8B030D-6E8A-4147-A177-3AD203B41FA5}">
                      <a16:colId xmlns:a16="http://schemas.microsoft.com/office/drawing/2014/main" val="783415165"/>
                    </a:ext>
                  </a:extLst>
                </a:gridCol>
                <a:gridCol w="1281967">
                  <a:extLst>
                    <a:ext uri="{9D8B030D-6E8A-4147-A177-3AD203B41FA5}">
                      <a16:colId xmlns:a16="http://schemas.microsoft.com/office/drawing/2014/main" val="2339717400"/>
                    </a:ext>
                  </a:extLst>
                </a:gridCol>
                <a:gridCol w="6437078">
                  <a:extLst>
                    <a:ext uri="{9D8B030D-6E8A-4147-A177-3AD203B41FA5}">
                      <a16:colId xmlns:a16="http://schemas.microsoft.com/office/drawing/2014/main" val="746555363"/>
                    </a:ext>
                  </a:extLst>
                </a:gridCol>
                <a:gridCol w="2971358">
                  <a:extLst>
                    <a:ext uri="{9D8B030D-6E8A-4147-A177-3AD203B41FA5}">
                      <a16:colId xmlns:a16="http://schemas.microsoft.com/office/drawing/2014/main" val="3408229076"/>
                    </a:ext>
                  </a:extLst>
                </a:gridCol>
              </a:tblGrid>
              <a:tr h="325694">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类型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384" marR="11384" marT="11384" marB="1138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384" marR="11384" marT="11384" marB="1138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0789" marR="20789" marT="11384" marB="1138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0789" marR="20789" marT="11384" marB="1138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4850555"/>
                  </a:ext>
                </a:extLst>
              </a:tr>
              <a:tr h="4025643">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腐儒</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典型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384" marR="11384" marT="11384" marB="1138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周进</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第二、</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三回</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384" marR="11384" marT="11384" marB="1138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刚出场时，六十多岁，依然是个老童生。饱受秀才梅玖和举人王惠的嘲弄和冷遇。</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在贡院里受刺激过度，一头撞在号板上，苏醒后满地打滚，放声大哭。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任广东学道后，为了照顾范进，将范进取为第一。</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0789" marR="20789" marT="11384" marB="1138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生活穷困潦倒却皓首穷经，迷信经典，沉迷于制艺难以自拔，坚信科举是自己唯一的救命稻草，成功后也照顾了范进等人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0789" marR="20789" marT="11384" marB="1138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26622"/>
                  </a:ext>
                </a:extLst>
              </a:tr>
            </a:tbl>
          </a:graphicData>
        </a:graphic>
      </p:graphicFrame>
    </p:spTree>
    <p:extLst>
      <p:ext uri="{BB962C8B-B14F-4D97-AF65-F5344CB8AC3E}">
        <p14:creationId xmlns:p14="http://schemas.microsoft.com/office/powerpoint/2010/main" val="30514743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683135102"/>
              </p:ext>
            </p:extLst>
          </p:nvPr>
        </p:nvGraphicFramePr>
        <p:xfrm>
          <a:off x="381000" y="1075921"/>
          <a:ext cx="11430000" cy="4406439"/>
        </p:xfrm>
        <a:graphic>
          <a:graphicData uri="http://schemas.openxmlformats.org/drawingml/2006/table">
            <a:tbl>
              <a:tblPr firstRow="1" firstCol="1" bandRow="1"/>
              <a:tblGrid>
                <a:gridCol w="914400">
                  <a:extLst>
                    <a:ext uri="{9D8B030D-6E8A-4147-A177-3AD203B41FA5}">
                      <a16:colId xmlns:a16="http://schemas.microsoft.com/office/drawing/2014/main" val="2875573087"/>
                    </a:ext>
                  </a:extLst>
                </a:gridCol>
                <a:gridCol w="1107161">
                  <a:extLst>
                    <a:ext uri="{9D8B030D-6E8A-4147-A177-3AD203B41FA5}">
                      <a16:colId xmlns:a16="http://schemas.microsoft.com/office/drawing/2014/main" val="3952536174"/>
                    </a:ext>
                  </a:extLst>
                </a:gridCol>
                <a:gridCol w="6437079">
                  <a:extLst>
                    <a:ext uri="{9D8B030D-6E8A-4147-A177-3AD203B41FA5}">
                      <a16:colId xmlns:a16="http://schemas.microsoft.com/office/drawing/2014/main" val="3740946438"/>
                    </a:ext>
                  </a:extLst>
                </a:gridCol>
                <a:gridCol w="2971360">
                  <a:extLst>
                    <a:ext uri="{9D8B030D-6E8A-4147-A177-3AD203B41FA5}">
                      <a16:colId xmlns:a16="http://schemas.microsoft.com/office/drawing/2014/main" val="3184020772"/>
                    </a:ext>
                  </a:extLst>
                </a:gridCol>
              </a:tblGrid>
              <a:tr h="399551">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类型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966" marR="13966" marT="13966" marB="13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966" marR="13966" marT="13966" marB="13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5503" marR="25503" marT="13966" marB="13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5503" marR="25503" marT="13966" marB="13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5455430"/>
                  </a:ext>
                </a:extLst>
              </a:tr>
              <a:tr h="3951787">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腐儒</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典型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3966" marR="13966" marT="13966" marB="13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范进</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第三、</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四回</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966" marR="13966" marT="13966" marB="13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名利熏心，热衷做官。到了晚年，仍以“童生”资格去考秀才。当他骤闻中了举人，激动得无法控制，竟然疯了。</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穷困并未使他那腐儒的呆气和酸气减退。即使在等待卖鸡买米时，依然是“一步一踱”“东张西望”，并不着急。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见了地主豪绅，就竭力拉拢巴结。见了张乡绅，满口是“久仰老先生”。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5503" marR="25503" marT="13966" marB="13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表面上呆头笨脑，穷困愚陋，逆来顺受，酸气十足；内心却十分渴望功名，追求利禄，圆滑世故，卑怯懦弱</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5503" marR="25503" marT="13966" marB="13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8653119"/>
                  </a:ext>
                </a:extLst>
              </a:tr>
            </a:tbl>
          </a:graphicData>
        </a:graphic>
      </p:graphicFrame>
      <p:sp>
        <p:nvSpPr>
          <p:cNvPr id="5" name="Rectangle 2"/>
          <p:cNvSpPr>
            <a:spLocks noChangeArrowheads="1"/>
          </p:cNvSpPr>
          <p:nvPr/>
        </p:nvSpPr>
        <p:spPr bwMode="auto">
          <a:xfrm>
            <a:off x="3421063" y="18256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8561094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980247542"/>
              </p:ext>
            </p:extLst>
          </p:nvPr>
        </p:nvGraphicFramePr>
        <p:xfrm>
          <a:off x="400050" y="1127760"/>
          <a:ext cx="11430000" cy="3045460"/>
        </p:xfrm>
        <a:graphic>
          <a:graphicData uri="http://schemas.openxmlformats.org/drawingml/2006/table">
            <a:tbl>
              <a:tblPr firstRow="1" firstCol="1" bandRow="1"/>
              <a:tblGrid>
                <a:gridCol w="1123950">
                  <a:extLst>
                    <a:ext uri="{9D8B030D-6E8A-4147-A177-3AD203B41FA5}">
                      <a16:colId xmlns:a16="http://schemas.microsoft.com/office/drawing/2014/main" val="2736248154"/>
                    </a:ext>
                  </a:extLst>
                </a:gridCol>
                <a:gridCol w="1543050">
                  <a:extLst>
                    <a:ext uri="{9D8B030D-6E8A-4147-A177-3AD203B41FA5}">
                      <a16:colId xmlns:a16="http://schemas.microsoft.com/office/drawing/2014/main" val="238078499"/>
                    </a:ext>
                  </a:extLst>
                </a:gridCol>
                <a:gridCol w="6381750">
                  <a:extLst>
                    <a:ext uri="{9D8B030D-6E8A-4147-A177-3AD203B41FA5}">
                      <a16:colId xmlns:a16="http://schemas.microsoft.com/office/drawing/2014/main" val="2957910121"/>
                    </a:ext>
                  </a:extLst>
                </a:gridCol>
                <a:gridCol w="2381250">
                  <a:extLst>
                    <a:ext uri="{9D8B030D-6E8A-4147-A177-3AD203B41FA5}">
                      <a16:colId xmlns:a16="http://schemas.microsoft.com/office/drawing/2014/main" val="3814320178"/>
                    </a:ext>
                  </a:extLst>
                </a:gridCol>
              </a:tblGrid>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类型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3779108"/>
                  </a:ext>
                </a:extLst>
              </a:tr>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贪官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污吏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典型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汤奉</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第四回</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为了表示自己为政清廉，对朝廷各项法令严加执行。</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朝廷有禁杀耕牛的禁令，汤奉不问因由，竟然将做牛肉生意的老师父活活枷死，闹得群众义愤填膺，鸣锣罢市。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一年下来居然也搜刮了八千两银子。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贪财、作威作福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7439067"/>
                  </a:ext>
                </a:extLst>
              </a:tr>
            </a:tbl>
          </a:graphicData>
        </a:graphic>
      </p:graphicFrame>
    </p:spTree>
    <p:extLst>
      <p:ext uri="{BB962C8B-B14F-4D97-AF65-F5344CB8AC3E}">
        <p14:creationId xmlns:p14="http://schemas.microsoft.com/office/powerpoint/2010/main" val="38772955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058063249"/>
              </p:ext>
            </p:extLst>
          </p:nvPr>
        </p:nvGraphicFramePr>
        <p:xfrm>
          <a:off x="381000" y="1116330"/>
          <a:ext cx="11430000" cy="4325620"/>
        </p:xfrm>
        <a:graphic>
          <a:graphicData uri="http://schemas.openxmlformats.org/drawingml/2006/table">
            <a:tbl>
              <a:tblPr firstRow="1" firstCol="1" bandRow="1"/>
              <a:tblGrid>
                <a:gridCol w="1162050">
                  <a:extLst>
                    <a:ext uri="{9D8B030D-6E8A-4147-A177-3AD203B41FA5}">
                      <a16:colId xmlns:a16="http://schemas.microsoft.com/office/drawing/2014/main" val="672025896"/>
                    </a:ext>
                  </a:extLst>
                </a:gridCol>
                <a:gridCol w="1295400">
                  <a:extLst>
                    <a:ext uri="{9D8B030D-6E8A-4147-A177-3AD203B41FA5}">
                      <a16:colId xmlns:a16="http://schemas.microsoft.com/office/drawing/2014/main" val="3260536207"/>
                    </a:ext>
                  </a:extLst>
                </a:gridCol>
                <a:gridCol w="6553200">
                  <a:extLst>
                    <a:ext uri="{9D8B030D-6E8A-4147-A177-3AD203B41FA5}">
                      <a16:colId xmlns:a16="http://schemas.microsoft.com/office/drawing/2014/main" val="3033477735"/>
                    </a:ext>
                  </a:extLst>
                </a:gridCol>
                <a:gridCol w="2419350">
                  <a:extLst>
                    <a:ext uri="{9D8B030D-6E8A-4147-A177-3AD203B41FA5}">
                      <a16:colId xmlns:a16="http://schemas.microsoft.com/office/drawing/2014/main" val="467022392"/>
                    </a:ext>
                  </a:extLst>
                </a:gridCol>
              </a:tblGrid>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类型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9039247"/>
                  </a:ext>
                </a:extLst>
              </a:tr>
              <a:tr h="2275205">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贪官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污吏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典型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王惠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第七、</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八回</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上任的第一件事，不是询问当地的治安、黎民生计和案件冤情，而是查询地方人情，了解当地有什么特产、各种案件中有什么地方可以通融。</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定做了一把头号的库戥，将衙门中的六房书办统统传齐，问明了各项差事的余利，让大家将钱财归公。</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他本人的信条是“三年清知府，十万雪花银”。</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典型的封建官僚中的庸官，为人贪狠、蛮横，没有立场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2327269"/>
                  </a:ext>
                </a:extLst>
              </a:tr>
            </a:tbl>
          </a:graphicData>
        </a:graphic>
      </p:graphicFrame>
    </p:spTree>
    <p:extLst>
      <p:ext uri="{BB962C8B-B14F-4D97-AF65-F5344CB8AC3E}">
        <p14:creationId xmlns:p14="http://schemas.microsoft.com/office/powerpoint/2010/main" val="17810593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4022850337"/>
              </p:ext>
            </p:extLst>
          </p:nvPr>
        </p:nvGraphicFramePr>
        <p:xfrm>
          <a:off x="381000" y="1116330"/>
          <a:ext cx="11430000" cy="4325620"/>
        </p:xfrm>
        <a:graphic>
          <a:graphicData uri="http://schemas.openxmlformats.org/drawingml/2006/table">
            <a:tbl>
              <a:tblPr firstRow="1" firstCol="1" bandRow="1"/>
              <a:tblGrid>
                <a:gridCol w="1181100">
                  <a:extLst>
                    <a:ext uri="{9D8B030D-6E8A-4147-A177-3AD203B41FA5}">
                      <a16:colId xmlns:a16="http://schemas.microsoft.com/office/drawing/2014/main" val="1191353986"/>
                    </a:ext>
                  </a:extLst>
                </a:gridCol>
                <a:gridCol w="1371600">
                  <a:extLst>
                    <a:ext uri="{9D8B030D-6E8A-4147-A177-3AD203B41FA5}">
                      <a16:colId xmlns:a16="http://schemas.microsoft.com/office/drawing/2014/main" val="1185392063"/>
                    </a:ext>
                  </a:extLst>
                </a:gridCol>
                <a:gridCol w="6724650">
                  <a:extLst>
                    <a:ext uri="{9D8B030D-6E8A-4147-A177-3AD203B41FA5}">
                      <a16:colId xmlns:a16="http://schemas.microsoft.com/office/drawing/2014/main" val="724348951"/>
                    </a:ext>
                  </a:extLst>
                </a:gridCol>
                <a:gridCol w="2152650">
                  <a:extLst>
                    <a:ext uri="{9D8B030D-6E8A-4147-A177-3AD203B41FA5}">
                      <a16:colId xmlns:a16="http://schemas.microsoft.com/office/drawing/2014/main" val="2611234059"/>
                    </a:ext>
                  </a:extLst>
                </a:gridCol>
              </a:tblGrid>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类型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9390692"/>
                  </a:ext>
                </a:extLst>
              </a:tr>
              <a:tr h="33070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无德</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典型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匡超人</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第十六</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二十回</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得到马二先生</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马纯上</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的资助回家悉心照顾父亲。刻苦读书，被知县赏识。</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跟潘三一起假刻公章，帮别人考试。潘三有难后，怕自己被牵连，坚决不去狱里看望。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谎称未婚，再次成亲，知道了原配妻子已死，却用莫须有的“诰命夫人”的头衔和荣华富贵来糊弄和打发自己的哥哥去安排后事。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开始时孝顺、勤奋好学；认识潘三后堕落成虚伪、自私冷漠、忘恩负义、好吹牛的人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6567066"/>
                  </a:ext>
                </a:extLst>
              </a:tr>
            </a:tbl>
          </a:graphicData>
        </a:graphic>
      </p:graphicFrame>
    </p:spTree>
    <p:extLst>
      <p:ext uri="{BB962C8B-B14F-4D97-AF65-F5344CB8AC3E}">
        <p14:creationId xmlns:p14="http://schemas.microsoft.com/office/powerpoint/2010/main" val="29759506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040115327"/>
              </p:ext>
            </p:extLst>
          </p:nvPr>
        </p:nvGraphicFramePr>
        <p:xfrm>
          <a:off x="381000" y="902970"/>
          <a:ext cx="11430000" cy="4325620"/>
        </p:xfrm>
        <a:graphic>
          <a:graphicData uri="http://schemas.openxmlformats.org/drawingml/2006/table">
            <a:tbl>
              <a:tblPr firstRow="1" firstCol="1" bandRow="1"/>
              <a:tblGrid>
                <a:gridCol w="1085850">
                  <a:extLst>
                    <a:ext uri="{9D8B030D-6E8A-4147-A177-3AD203B41FA5}">
                      <a16:colId xmlns:a16="http://schemas.microsoft.com/office/drawing/2014/main" val="2893110249"/>
                    </a:ext>
                  </a:extLst>
                </a:gridCol>
                <a:gridCol w="1676400">
                  <a:extLst>
                    <a:ext uri="{9D8B030D-6E8A-4147-A177-3AD203B41FA5}">
                      <a16:colId xmlns:a16="http://schemas.microsoft.com/office/drawing/2014/main" val="445737515"/>
                    </a:ext>
                  </a:extLst>
                </a:gridCol>
                <a:gridCol w="6629400">
                  <a:extLst>
                    <a:ext uri="{9D8B030D-6E8A-4147-A177-3AD203B41FA5}">
                      <a16:colId xmlns:a16="http://schemas.microsoft.com/office/drawing/2014/main" val="3300955136"/>
                    </a:ext>
                  </a:extLst>
                </a:gridCol>
                <a:gridCol w="2038350">
                  <a:extLst>
                    <a:ext uri="{9D8B030D-6E8A-4147-A177-3AD203B41FA5}">
                      <a16:colId xmlns:a16="http://schemas.microsoft.com/office/drawing/2014/main" val="3245434132"/>
                    </a:ext>
                  </a:extLst>
                </a:gridCol>
              </a:tblGrid>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类型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1397162"/>
                  </a:ext>
                </a:extLst>
              </a:tr>
              <a:tr h="12433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土豪</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劣绅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典型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严监生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第五回</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自己出钱赔偿、打点，替哥哥严贡生料理了官司。</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病得饮食不进，卧床不起，奄奄一息，还念念不忘田里要收早稻。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家中米烂于粮仓，牛马成行，可平时猪肉也舍不得买一斤。</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因为灯盏里点的是两茎灯草，临终之际伸着两根指头就是不肯咽气。一直等到妻子赵氏挑去一根，严监生才点头咽了气。</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把钱财看作一切，吝啬</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1690947"/>
                  </a:ext>
                </a:extLst>
              </a:tr>
            </a:tbl>
          </a:graphicData>
        </a:graphic>
      </p:graphicFrame>
    </p:spTree>
    <p:extLst>
      <p:ext uri="{BB962C8B-B14F-4D97-AF65-F5344CB8AC3E}">
        <p14:creationId xmlns:p14="http://schemas.microsoft.com/office/powerpoint/2010/main" val="7308545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738626313"/>
              </p:ext>
            </p:extLst>
          </p:nvPr>
        </p:nvGraphicFramePr>
        <p:xfrm>
          <a:off x="381000" y="1116330"/>
          <a:ext cx="11430000" cy="4325620"/>
        </p:xfrm>
        <a:graphic>
          <a:graphicData uri="http://schemas.openxmlformats.org/drawingml/2006/table">
            <a:tbl>
              <a:tblPr firstRow="1" firstCol="1" bandRow="1"/>
              <a:tblGrid>
                <a:gridCol w="1333500">
                  <a:extLst>
                    <a:ext uri="{9D8B030D-6E8A-4147-A177-3AD203B41FA5}">
                      <a16:colId xmlns:a16="http://schemas.microsoft.com/office/drawing/2014/main" val="411693727"/>
                    </a:ext>
                  </a:extLst>
                </a:gridCol>
                <a:gridCol w="1581150">
                  <a:extLst>
                    <a:ext uri="{9D8B030D-6E8A-4147-A177-3AD203B41FA5}">
                      <a16:colId xmlns:a16="http://schemas.microsoft.com/office/drawing/2014/main" val="1786839982"/>
                    </a:ext>
                  </a:extLst>
                </a:gridCol>
                <a:gridCol w="6419850">
                  <a:extLst>
                    <a:ext uri="{9D8B030D-6E8A-4147-A177-3AD203B41FA5}">
                      <a16:colId xmlns:a16="http://schemas.microsoft.com/office/drawing/2014/main" val="3767548315"/>
                    </a:ext>
                  </a:extLst>
                </a:gridCol>
                <a:gridCol w="2095500">
                  <a:extLst>
                    <a:ext uri="{9D8B030D-6E8A-4147-A177-3AD203B41FA5}">
                      <a16:colId xmlns:a16="http://schemas.microsoft.com/office/drawing/2014/main" val="3178376848"/>
                    </a:ext>
                  </a:extLst>
                </a:gridCol>
              </a:tblGrid>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类型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466346"/>
                  </a:ext>
                </a:extLst>
              </a:tr>
              <a:tr h="1656080">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土豪</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劣绅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典型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严贡生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第四、</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六回</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抢夺别人的猪，强要别人的利钱。</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弟弟严监生死后三四天才从省里回来，直到看见衣服和银子，才系了孝巾到灵前干号了几声。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给儿子办亲事，因给吹打手的银子太少，吹打手不愿来，新娘因此不发轿。</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④</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故意让船家吃了他的云片糕，然后诬陷船家吃了自己的药，赖了船费。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⑤</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欺凌妾出身的弟媳，企图霸占房产。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虚伪贪财、六亲不认、霸道无赖、无恶不作</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2458409"/>
                  </a:ext>
                </a:extLst>
              </a:tr>
            </a:tbl>
          </a:graphicData>
        </a:graphic>
      </p:graphicFrame>
    </p:spTree>
    <p:extLst>
      <p:ext uri="{BB962C8B-B14F-4D97-AF65-F5344CB8AC3E}">
        <p14:creationId xmlns:p14="http://schemas.microsoft.com/office/powerpoint/2010/main" val="35874214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573451520"/>
              </p:ext>
            </p:extLst>
          </p:nvPr>
        </p:nvGraphicFramePr>
        <p:xfrm>
          <a:off x="381000" y="1089660"/>
          <a:ext cx="11430000" cy="3472180"/>
        </p:xfrm>
        <a:graphic>
          <a:graphicData uri="http://schemas.openxmlformats.org/drawingml/2006/table">
            <a:tbl>
              <a:tblPr firstRow="1" firstCol="1" bandRow="1"/>
              <a:tblGrid>
                <a:gridCol w="913777">
                  <a:extLst>
                    <a:ext uri="{9D8B030D-6E8A-4147-A177-3AD203B41FA5}">
                      <a16:colId xmlns:a16="http://schemas.microsoft.com/office/drawing/2014/main" val="3027701885"/>
                    </a:ext>
                  </a:extLst>
                </a:gridCol>
                <a:gridCol w="1104580">
                  <a:extLst>
                    <a:ext uri="{9D8B030D-6E8A-4147-A177-3AD203B41FA5}">
                      <a16:colId xmlns:a16="http://schemas.microsoft.com/office/drawing/2014/main" val="2904814617"/>
                    </a:ext>
                  </a:extLst>
                </a:gridCol>
                <a:gridCol w="6439272">
                  <a:extLst>
                    <a:ext uri="{9D8B030D-6E8A-4147-A177-3AD203B41FA5}">
                      <a16:colId xmlns:a16="http://schemas.microsoft.com/office/drawing/2014/main" val="649700858"/>
                    </a:ext>
                  </a:extLst>
                </a:gridCol>
                <a:gridCol w="2972371">
                  <a:extLst>
                    <a:ext uri="{9D8B030D-6E8A-4147-A177-3AD203B41FA5}">
                      <a16:colId xmlns:a16="http://schemas.microsoft.com/office/drawing/2014/main" val="3907371431"/>
                    </a:ext>
                  </a:extLst>
                </a:gridCol>
              </a:tblGrid>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类型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8954914"/>
                  </a:ext>
                </a:extLst>
              </a:tr>
              <a:tr h="2068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市井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小人</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典型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胡屠户</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第三回</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初时范进不得志，常抱怨自己瞎了眼，错选了女婿。</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而范进中举后变成了“我小老这一双眼睛，却是认得人的</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我自己觉得女儿像有些福气的，毕竟要嫁与个老爷，今日果然不错”“见女婿衣裳后襟滚皱了许多，一路低着头替他扯了几十回”。</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卑劣势利、嫌贫爱富、趋炎附势、尖酸刻薄、凶暴粗鄙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2574419"/>
                  </a:ext>
                </a:extLst>
              </a:tr>
            </a:tbl>
          </a:graphicData>
        </a:graphic>
      </p:graphicFrame>
    </p:spTree>
    <p:extLst>
      <p:ext uri="{BB962C8B-B14F-4D97-AF65-F5344CB8AC3E}">
        <p14:creationId xmlns:p14="http://schemas.microsoft.com/office/powerpoint/2010/main" val="26137455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08927" y="1267963"/>
            <a:ext cx="11430000" cy="284084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一</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基础题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《儒林外史》是我国文学史上杰出的现实主义长篇</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小说，全书共</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回。在这部书中，足以和范进媲美，被科举制拨弄得神魂颠倒的可悲可怜可笑的人是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。宋神宗下诏表彰的贤人中，唯一的女子是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cb393"/>
          <p:cNvSpPr/>
          <p:nvPr/>
        </p:nvSpPr>
        <p:spPr>
          <a:xfrm>
            <a:off x="1370330" y="3583427"/>
            <a:ext cx="1936813"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沈琼枝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5" name="A_e2a1d"/>
          <p:cNvSpPr/>
          <p:nvPr/>
        </p:nvSpPr>
        <p:spPr>
          <a:xfrm>
            <a:off x="4227830" y="3028691"/>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周进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pic>
        <p:nvPicPr>
          <p:cNvPr id="2" name="image316.jpeg"/>
          <p:cNvPicPr/>
          <p:nvPr/>
        </p:nvPicPr>
        <p:blipFill>
          <a:blip r:embed="rId2"/>
          <a:stretch>
            <a:fillRect/>
          </a:stretch>
        </p:blipFill>
        <p:spPr>
          <a:xfrm>
            <a:off x="308927" y="767397"/>
            <a:ext cx="2205673" cy="500566"/>
          </a:xfrm>
          <a:prstGeom prst="rect">
            <a:avLst/>
          </a:prstGeom>
        </p:spPr>
      </p:pic>
      <p:sp>
        <p:nvSpPr>
          <p:cNvPr id="4" name="A_5d499"/>
          <p:cNvSpPr/>
          <p:nvPr/>
        </p:nvSpPr>
        <p:spPr>
          <a:xfrm>
            <a:off x="9049067" y="1919219"/>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讽刺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73389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328151"/>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812064"/>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十一、</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儒林外史</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讽刺作品的阅读</a:t>
            </a: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537713"/>
            <a:ext cx="1730939" cy="616443"/>
          </a:xfrm>
          <a:prstGeom prst="rect">
            <a:avLst/>
          </a:prstGeom>
        </p:spPr>
      </p:pic>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61272"/>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吴敬梓在创作《儒林外史》时通过刻画奔走于科举道路上的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众多</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形象，对封建科举制度和整个封建社会的“儒林”作出了深刻批判。书中还通过描写少数淡泊名利的贤者奇人，寄托了自己</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对</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的追求。阅读此类作品要注意体会批判精神，</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欣赏</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的笔法。</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吴敬梓善用讽刺艺术塑造人物，在《儒林外史》中运用夸张、对比、细节描写等艺术手法，刻画了“喜极而疯”的</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、“伸着两根指头难以咽气”的</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以及标榜自己“从不晓得占人寸丝半粟的便宜”却拦劫别人家猪的</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A_919f5"/>
          <p:cNvSpPr/>
          <p:nvPr/>
        </p:nvSpPr>
        <p:spPr>
          <a:xfrm>
            <a:off x="6085840" y="5295680"/>
            <a:ext cx="3603689"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严贡生</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或严致中</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7" name="A_41015"/>
          <p:cNvSpPr/>
          <p:nvPr/>
        </p:nvSpPr>
        <p:spPr>
          <a:xfrm>
            <a:off x="3228340" y="4740944"/>
            <a:ext cx="360368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严监生</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或严致和</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6" name="A_d51cd"/>
          <p:cNvSpPr/>
          <p:nvPr/>
        </p:nvSpPr>
        <p:spPr>
          <a:xfrm>
            <a:off x="7871778" y="4186208"/>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范进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5" name="A_52cb6"/>
          <p:cNvSpPr/>
          <p:nvPr/>
        </p:nvSpPr>
        <p:spPr>
          <a:xfrm>
            <a:off x="728028" y="3076736"/>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讽刺幽默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4" name="A_2c518"/>
          <p:cNvSpPr/>
          <p:nvPr/>
        </p:nvSpPr>
        <p:spPr>
          <a:xfrm>
            <a:off x="728028" y="2522000"/>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人生理想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3" name="A_08e50"/>
          <p:cNvSpPr/>
          <p:nvPr/>
        </p:nvSpPr>
        <p:spPr>
          <a:xfrm>
            <a:off x="728028" y="1412528"/>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儒生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2525205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4" grpId="0" animBg="1"/>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下列有关《儒林外史》的表述，有误的一项是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．书中并没有贯穿全书的中心人物和主要情节，而是由众多故事连缀而成，例如“范学道视学报师恩”“杜少卿平居豪举”。</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．《儒林外史》“秉持公心，指摘时弊”，通过冷静传神的刻画，寥寥数语便将人物形象和世俗风貌描摹得形神兼备，入木三分。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．作者吴敬梓把王冕的故事作为全书的“楔子”，是以王冕为例，揭示功名利禄对读书人灵魂的毒害，表达对封建科举制度的批判。</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．《儒林外史》在真实的基础上加以夸张，是我国讽刺文学的代表作。小说表现的是普通士人日常生活中的生存状态与精神世界。</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b6a34"/>
          <p:cNvSpPr/>
          <p:nvPr/>
        </p:nvSpPr>
        <p:spPr>
          <a:xfrm>
            <a:off x="8168640" y="1048292"/>
            <a:ext cx="1298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C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242160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38150" y="793699"/>
            <a:ext cx="11430000" cy="452130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下列对《儒林外史》艺术特色的表述，有误的一项是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．善于把当时社会中司空见惯的形象加以提炼和概括，塑造成鲜明艺术典型。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．运用多种描写方法，让其笔下人物形象完全体现在外在言行上，一看便知。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．合理的夸张、冷静的描述有机结合，使讽刺通过情节的发展自然流露出来。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．运用讽刺手法时，能秉持公心，针对不同人物，做不同方式的讽刺。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91679"/>
          <p:cNvSpPr/>
          <p:nvPr/>
        </p:nvSpPr>
        <p:spPr>
          <a:xfrm>
            <a:off x="9297353" y="890219"/>
            <a:ext cx="1278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B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2449497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317.jpeg"/>
          <p:cNvPicPr/>
          <p:nvPr/>
        </p:nvPicPr>
        <p:blipFill>
          <a:blip r:embed="rId2"/>
          <a:stretch>
            <a:fillRect/>
          </a:stretch>
        </p:blipFill>
        <p:spPr>
          <a:xfrm>
            <a:off x="8329294" y="2479675"/>
            <a:ext cx="384101" cy="288926"/>
          </a:xfrm>
          <a:prstGeom prst="rect">
            <a:avLst/>
          </a:prstGeom>
        </p:spPr>
      </p:pic>
      <p:sp>
        <p:nvSpPr>
          <p:cNvPr id="4" name="矩形 3"/>
          <p:cNvSpPr>
            <a:spLocks noChangeAspect="1"/>
          </p:cNvSpPr>
          <p:nvPr/>
        </p:nvSpPr>
        <p:spPr>
          <a:xfrm>
            <a:off x="514350" y="610486"/>
            <a:ext cx="11430000" cy="5772927"/>
          </a:xfrm>
          <a:prstGeom prst="rect">
            <a:avLst/>
          </a:prstGeom>
        </p:spPr>
        <p:txBody>
          <a:bodyPr>
            <a:spAutoFit/>
          </a:bodyPr>
          <a:lstStyle/>
          <a:p>
            <a:pPr>
              <a:lnSpc>
                <a:spcPct val="130000"/>
              </a:lnSpc>
              <a:spcAft>
                <a:spcPts val="0"/>
              </a:spcAft>
            </a:pPr>
            <a:r>
              <a:rPr lang="zh-CN" altLang="zh-CN" sz="2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2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200" b="1" dirty="0">
                <a:latin typeface="Arial" panose="020B0604020202020204" pitchFamily="34" charset="0"/>
                <a:ea typeface="黑体" panose="02010609060101010101" pitchFamily="49" charset="-122"/>
                <a:cs typeface="Times New Roman" panose="02020603050405020304" pitchFamily="18" charset="0"/>
              </a:rPr>
              <a:t>二</a:t>
            </a:r>
            <a:r>
              <a:rPr lang="en-US" altLang="zh-CN" sz="22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200" b="1" dirty="0">
                <a:latin typeface="Arial" panose="020B0604020202020204" pitchFamily="34" charset="0"/>
                <a:ea typeface="黑体" panose="02010609060101010101" pitchFamily="49" charset="-122"/>
                <a:cs typeface="Times New Roman" panose="02020603050405020304" pitchFamily="18" charset="0"/>
              </a:rPr>
              <a:t>小语段</a:t>
            </a:r>
            <a:endParaRPr lang="zh-CN" altLang="zh-CN" sz="2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天长市一模</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2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2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彼此叙了寒</a:t>
            </a:r>
            <a:r>
              <a:rPr lang="zh-CN" altLang="zh-CN" sz="2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暄</a:t>
            </a:r>
            <a:r>
              <a:rPr lang="zh-CN" altLang="zh-CN" sz="2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。杜娘子问道：</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沈姑娘，看你如此青年，独自一个在客边，可有个同伴的？家里可还有尊人在堂？可曾许字过人家？</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沈琼枝道：</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家父历年在外坐馆，先母已经去世。我自小学了些手工针黹，因来到这南京大邦去处，借此</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口。适承杜先生相顾，相约到府，又承夫人一见如故，真是天涯知己了。</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姚奶奶道：</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沈姑娘出奇的针黹。昨日我在对门葛来官家，看见他相公娘买了一幅绣的‘观音送子’，说是买的姑娘的，真个画儿也没有那画的好！</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沈琼枝道：</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胡乱做做罢了，见笑的紧。</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须臾，姚奶奶走出房门外去。沈琼枝在杜娘子面前，双膝跪下。娘子大惊，扶了起来。沈琼枝便把盐商骗他做妾，他拐了东西逃走的话说了一遍：</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而今只怕他不能忘情，还要追踪而来，</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夫人可能救我？</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杜少卿道：</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盐商富贵</a:t>
            </a:r>
            <a:r>
              <a:rPr lang="en-US" altLang="zh-CN" sz="2200" b="1" dirty="0" err="1">
                <a:latin typeface="Times New Roman" panose="02020603050405020304" pitchFamily="18" charset="0"/>
                <a:ea typeface="宋体" panose="02010600030101010101" pitchFamily="2" charset="-122"/>
                <a:cs typeface="Times New Roman" panose="02020603050405020304" pitchFamily="18" charset="0"/>
              </a:rPr>
              <a:t>sh</a:t>
            </a:r>
            <a:r>
              <a:rPr lang="en-US" altLang="zh-CN" sz="2200" b="1" dirty="0" err="1">
                <a:latin typeface="宋体" panose="02010600030101010101" pitchFamily="2" charset="-122"/>
                <a:ea typeface="宋体" panose="02010600030101010101" pitchFamily="2" charset="-122"/>
                <a:cs typeface="Times New Roman" panose="02020603050405020304" pitchFamily="18" charset="0"/>
              </a:rPr>
              <a:t>ē</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华，多少士大夫见了就销魂夺</a:t>
            </a:r>
            <a:r>
              <a:rPr lang="en-US" altLang="zh-CN" sz="2200" b="1" dirty="0" err="1">
                <a:latin typeface="Times New Roman" panose="02020603050405020304" pitchFamily="18" charset="0"/>
                <a:ea typeface="宋体" panose="02010600030101010101" pitchFamily="2" charset="-122"/>
                <a:cs typeface="Times New Roman" panose="02020603050405020304" pitchFamily="18" charset="0"/>
              </a:rPr>
              <a:t>p</a:t>
            </a:r>
            <a:r>
              <a:rPr lang="en-US" altLang="zh-CN" sz="2200" b="1" dirty="0" err="1">
                <a:latin typeface="宋体" panose="02010600030101010101" pitchFamily="2" charset="-122"/>
                <a:ea typeface="宋体" panose="02010600030101010101" pitchFamily="2" charset="-122"/>
                <a:cs typeface="Times New Roman" panose="02020603050405020304" pitchFamily="18" charset="0"/>
              </a:rPr>
              <a:t>ò</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；你一个弱女子，视如土</a:t>
            </a:r>
            <a:r>
              <a:rPr lang="zh-CN" altLang="zh-CN" sz="2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芥</a:t>
            </a:r>
            <a:r>
              <a:rPr lang="zh-CN" altLang="zh-CN" sz="2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b="1" dirty="0">
                <a:latin typeface="Times New Roman" panose="02020603050405020304" pitchFamily="18" charset="0"/>
                <a:ea typeface="楷体" panose="02010609060101010101" pitchFamily="49" charset="-122"/>
                <a:cs typeface="Times New Roman" panose="02020603050405020304" pitchFamily="18" charset="0"/>
              </a:rPr>
              <a:t>，这就可敬的极了！但他必要追踪，你这祸事不远。却也无甚大害。</a:t>
            </a:r>
            <a:r>
              <a:rPr lang="zh-CN" altLang="zh-CN" sz="2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2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b="1" dirty="0">
                <a:latin typeface="Times New Roman" panose="02020603050405020304" pitchFamily="18" charset="0"/>
                <a:ea typeface="仿宋" panose="02010609060101010101" pitchFamily="49" charset="-122"/>
                <a:cs typeface="Times New Roman" panose="02020603050405020304" pitchFamily="18" charset="0"/>
              </a:rPr>
              <a:t>节选自《儒林外史》</a:t>
            </a:r>
            <a:r>
              <a:rPr lang="en-US" altLang="zh-CN" sz="22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731121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38150" y="793699"/>
            <a:ext cx="11430000" cy="4573560"/>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寒</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暄</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sh</a:t>
            </a:r>
            <a:r>
              <a:rPr lang="en-US" altLang="zh-CN" sz="2800" b="1" dirty="0" err="1" smtClean="0">
                <a:latin typeface="宋体" panose="02010600030101010101" pitchFamily="2" charset="-122"/>
                <a:ea typeface="宋体" panose="02010600030101010101" pitchFamily="2" charset="-122"/>
                <a:cs typeface="Times New Roman" panose="02020603050405020304" pitchFamily="18" charset="0"/>
              </a:rPr>
              <a:t>ē</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华</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销魂夺</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p</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ò</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土</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芥</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文段中“尊人”“家父”两个词的称谓分别是什么？请填写相应的字母。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尊人</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家父</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．敬称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．谦称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A_b4d6d"/>
          <p:cNvSpPr/>
          <p:nvPr/>
        </p:nvSpPr>
        <p:spPr>
          <a:xfrm>
            <a:off x="7445502" y="4218635"/>
            <a:ext cx="110178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a:t>
            </a:r>
            <a:r>
              <a:rPr lang="zh-CN" altLang="en-US"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7" name="A_327f2"/>
          <p:cNvSpPr/>
          <p:nvPr/>
        </p:nvSpPr>
        <p:spPr>
          <a:xfrm>
            <a:off x="5045202" y="4218635"/>
            <a:ext cx="18368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a:t>
            </a:r>
            <a:r>
              <a:rPr lang="zh-CN" altLang="en-US"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6" name="A_275fa"/>
          <p:cNvSpPr/>
          <p:nvPr/>
        </p:nvSpPr>
        <p:spPr>
          <a:xfrm>
            <a:off x="4903153" y="2554427"/>
            <a:ext cx="1092263"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jiè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5" name="A_c4675"/>
          <p:cNvSpPr/>
          <p:nvPr/>
        </p:nvSpPr>
        <p:spPr>
          <a:xfrm>
            <a:off x="1996440" y="2554427"/>
            <a:ext cx="1044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魄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4" name="A_01c94"/>
          <p:cNvSpPr/>
          <p:nvPr/>
        </p:nvSpPr>
        <p:spPr>
          <a:xfrm>
            <a:off x="4720590" y="1999691"/>
            <a:ext cx="1044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奢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3" name="A_8a942"/>
          <p:cNvSpPr/>
          <p:nvPr/>
        </p:nvSpPr>
        <p:spPr>
          <a:xfrm>
            <a:off x="1245553" y="1999691"/>
            <a:ext cx="144945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xuān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44843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4" grpId="0" animBg="1"/>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95300" y="816809"/>
            <a:ext cx="11430000" cy="1160382"/>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小明同学收集到三枚《儒林外史》邮票</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如下图</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，按照小说情节的先后顺序，三枚邮票应排序为</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填写字母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8a297"/>
          <p:cNvSpPr/>
          <p:nvPr/>
        </p:nvSpPr>
        <p:spPr>
          <a:xfrm>
            <a:off x="7786053" y="1468065"/>
            <a:ext cx="1101788"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a:t>
            </a:r>
            <a:r>
              <a:rPr lang="zh-CN" altLang="en-US"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4" name="A_cf04c"/>
          <p:cNvSpPr/>
          <p:nvPr/>
        </p:nvSpPr>
        <p:spPr>
          <a:xfrm>
            <a:off x="6457315" y="1468065"/>
            <a:ext cx="1122426"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a:t>
            </a:r>
            <a:r>
              <a:rPr lang="zh-CN" altLang="en-US"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3" name="A_6c869"/>
          <p:cNvSpPr/>
          <p:nvPr/>
        </p:nvSpPr>
        <p:spPr>
          <a:xfrm>
            <a:off x="5128578" y="1468065"/>
            <a:ext cx="1122426"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C</a:t>
            </a:r>
            <a:r>
              <a:rPr lang="zh-CN" altLang="en-US"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pic>
        <p:nvPicPr>
          <p:cNvPr id="6" name="image318.jpeg"/>
          <p:cNvPicPr/>
          <p:nvPr/>
        </p:nvPicPr>
        <p:blipFill>
          <a:blip r:embed="rId2"/>
          <a:stretch>
            <a:fillRect/>
          </a:stretch>
        </p:blipFill>
        <p:spPr>
          <a:xfrm>
            <a:off x="1072197" y="2165350"/>
            <a:ext cx="2413953" cy="3149440"/>
          </a:xfrm>
          <a:prstGeom prst="rect">
            <a:avLst/>
          </a:prstGeom>
        </p:spPr>
      </p:pic>
      <p:pic>
        <p:nvPicPr>
          <p:cNvPr id="7" name="image319.jpeg"/>
          <p:cNvPicPr/>
          <p:nvPr/>
        </p:nvPicPr>
        <p:blipFill>
          <a:blip r:embed="rId3"/>
          <a:stretch>
            <a:fillRect/>
          </a:stretch>
        </p:blipFill>
        <p:spPr>
          <a:xfrm>
            <a:off x="4868258" y="2181899"/>
            <a:ext cx="2413953" cy="3149440"/>
          </a:xfrm>
          <a:prstGeom prst="rect">
            <a:avLst/>
          </a:prstGeom>
        </p:spPr>
      </p:pic>
      <p:pic>
        <p:nvPicPr>
          <p:cNvPr id="8" name="image320.jpeg"/>
          <p:cNvPicPr/>
          <p:nvPr/>
        </p:nvPicPr>
        <p:blipFill>
          <a:blip r:embed="rId4"/>
          <a:stretch>
            <a:fillRect/>
          </a:stretch>
        </p:blipFill>
        <p:spPr>
          <a:xfrm>
            <a:off x="9166731" y="2181899"/>
            <a:ext cx="2413953" cy="3149440"/>
          </a:xfrm>
          <a:prstGeom prst="rect">
            <a:avLst/>
          </a:prstGeom>
        </p:spPr>
      </p:pic>
      <p:sp>
        <p:nvSpPr>
          <p:cNvPr id="9" name="矩形 8"/>
          <p:cNvSpPr>
            <a:spLocks noChangeAspect="1"/>
          </p:cNvSpPr>
          <p:nvPr/>
        </p:nvSpPr>
        <p:spPr>
          <a:xfrm>
            <a:off x="150684" y="5519498"/>
            <a:ext cx="11430000" cy="600229"/>
          </a:xfrm>
          <a:prstGeom prst="rect">
            <a:avLst/>
          </a:prstGeom>
        </p:spPr>
        <p:txBody>
          <a:bodyPr>
            <a:spAutoFit/>
          </a:bodyPr>
          <a:lstStyle/>
          <a:p>
            <a:pPr algn="ct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．杜少卿夫妇游山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．沈琼枝利涉桥卖文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．范进中举</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13456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95300" y="1077836"/>
            <a:ext cx="11430000" cy="3453253"/>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请结合《儒林外史》全书，谈谈你对沈琼枝这位女性形象的理解</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838200" y="1603532"/>
            <a:ext cx="10420350" cy="2332946"/>
          </a:xfrm>
          <a:prstGeom prst="rect">
            <a:avLst/>
          </a:prstGeom>
        </p:spPr>
        <p:txBody>
          <a:bodyPr wrap="square">
            <a:spAutoFit/>
          </a:bodyPr>
          <a:lstStyle/>
          <a:p>
            <a:pPr indent="365125">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示例：沈琼枝不屈从于盐商的骗婚，想办法逃了出来，到南京卖文卖刺绣自力更生。她没有向命运屈服，不惧怕世俗的眼光，用行动证明了封建社会里女性也可以有独立的人格和追求。</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意思对即可</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28854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56522"/>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铜陵第十五中一模</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郭孝子道：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这冒险捐躯，都是侠客的</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勾</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当。而今比不得春秋、战国时，这样事就可以成名。而今是四海一家的时候，任你荆轲、聂政，也只好叫做乱民。像长兄有这样品貌材艺，又有这般义气肝胆，</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正该出来替朝廷效力</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；将来到疆场，一刀一枪，博得个封妻</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荫</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子，也不枉了一个青史留名。不瞒长兄说，我自幼空自学了一身武艺，遭天伦之惨，奔波辛苦，数十馀年。而今老了，眼见得不中用了。长兄年力鼎盛，万不可</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cu</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ō</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跎自误。你须牢记老</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zhu</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ō</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今日之言。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萧云仙道：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晚生得蒙老先生指教，如拨云见日，感谢不尽。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115381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95300" y="904355"/>
            <a:ext cx="11430000" cy="233294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勾</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当</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荫</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cu</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跎</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老</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zhu</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上述选段选自古典名著</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，作者是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A_224ed"/>
          <p:cNvSpPr/>
          <p:nvPr/>
        </p:nvSpPr>
        <p:spPr>
          <a:xfrm>
            <a:off x="9116378" y="2665083"/>
            <a:ext cx="1936813"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吴敬梓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7" name="A_e2933"/>
          <p:cNvSpPr/>
          <p:nvPr/>
        </p:nvSpPr>
        <p:spPr>
          <a:xfrm>
            <a:off x="5187315" y="2665083"/>
            <a:ext cx="2294001"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儒林外史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6" name="A_365b3"/>
          <p:cNvSpPr/>
          <p:nvPr/>
        </p:nvSpPr>
        <p:spPr>
          <a:xfrm>
            <a:off x="5365273" y="2110347"/>
            <a:ext cx="1044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拙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5" name="A_23638"/>
          <p:cNvSpPr/>
          <p:nvPr/>
        </p:nvSpPr>
        <p:spPr>
          <a:xfrm>
            <a:off x="1139190" y="2110347"/>
            <a:ext cx="1044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蹉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4" name="A_a9b08"/>
          <p:cNvSpPr/>
          <p:nvPr/>
        </p:nvSpPr>
        <p:spPr>
          <a:xfrm>
            <a:off x="4857147" y="1470542"/>
            <a:ext cx="12510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2800" b="1" dirty="0" err="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yìn</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3" name="A_16805"/>
          <p:cNvSpPr/>
          <p:nvPr/>
        </p:nvSpPr>
        <p:spPr>
          <a:xfrm>
            <a:off x="1036002" y="1539308"/>
            <a:ext cx="12510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2800" b="1" dirty="0" err="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gòu</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1039992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4" grpId="0" animBg="1"/>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00050" y="793699"/>
            <a:ext cx="11430000" cy="4573560"/>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选段中萧云仙“替朝廷效力”，在治理青枫城时做了诸多事情，以下哪一项不属于他的作为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．修城墙</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．开水利</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．兴办学校</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．清除匪患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萧云仙在战场上奋勇杀敌，立下战功。但后来他的命运却发生了转折，是什么原因导致他最终的结局比较落魄？请结合整本书内容简要概括。</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9deaf"/>
          <p:cNvSpPr/>
          <p:nvPr/>
        </p:nvSpPr>
        <p:spPr>
          <a:xfrm>
            <a:off x="4080828" y="1444955"/>
            <a:ext cx="12986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D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5" name="矩形 4"/>
          <p:cNvSpPr>
            <a:spLocks noChangeAspect="1"/>
          </p:cNvSpPr>
          <p:nvPr/>
        </p:nvSpPr>
        <p:spPr>
          <a:xfrm>
            <a:off x="533400" y="4131060"/>
            <a:ext cx="10153650" cy="1161280"/>
          </a:xfrm>
          <a:prstGeom prst="rect">
            <a:avLst/>
          </a:prstGeom>
        </p:spPr>
        <p:txBody>
          <a:bodyPr wrap="square">
            <a:spAutoFit/>
          </a:bodyPr>
          <a:lstStyle/>
          <a:p>
            <a:pPr indent="712788">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萧云仙不懂官场潜规则，得罪了上司；后来清查修城账目，他因超支而被责令赔偿，导致家产赔光，最终落魄。</a:t>
            </a:r>
            <a:endParaRPr lang="zh-CN" altLang="en-US" sz="2800" dirty="0"/>
          </a:p>
        </p:txBody>
      </p:sp>
    </p:spTree>
    <p:extLst>
      <p:ext uri="{BB962C8B-B14F-4D97-AF65-F5344CB8AC3E}">
        <p14:creationId xmlns:p14="http://schemas.microsoft.com/office/powerpoint/2010/main" val="1117570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23.jpeg">
            <a:extLst>
              <a:ext uri="{FF2B5EF4-FFF2-40B4-BE49-F238E27FC236}">
                <a16:creationId xmlns:a16="http://schemas.microsoft.com/office/drawing/2014/main" id="{3D407BAB-5189-5F32-EF60-68B2E1478642}"/>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40287" y="849165"/>
            <a:ext cx="1910545" cy="433588"/>
          </a:xfrm>
          <a:prstGeom prst="rect">
            <a:avLst/>
          </a:prstGeom>
        </p:spPr>
      </p:pic>
      <p:sp>
        <p:nvSpPr>
          <p:cNvPr id="2" name="矩形 1"/>
          <p:cNvSpPr>
            <a:spLocks noChangeAspect="1"/>
          </p:cNvSpPr>
          <p:nvPr/>
        </p:nvSpPr>
        <p:spPr>
          <a:xfrm>
            <a:off x="340287" y="664193"/>
            <a:ext cx="11430000" cy="2840842"/>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吴敬梓</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(1701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1754)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，字敏轩，一字文木，号粒民，清代小说家，因家有“文木山房”，所以晚年自称“文木老人”，又因自家乡安徽滁州全椒县移至江苏南京秦淮河畔，故又称“秦淮寓客”。著有《文木山房诗文集》十二卷</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今存四卷</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、《文木山房诗说》七卷</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今存四十三则</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、讽刺小说《儒林外史》。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80322"/>
            <a:ext cx="11430000" cy="4573560"/>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三</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创新题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在“阅读方法研讨”活动中，李明同学分享了借助“批注”阅读中国古典名著的方法。他展示了《儒林外史》第三回中的一处批注，请同学们思考以下两个问题。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范进不看便罢，看了一遍，又念一遍，自己把两手拍了一下，笑了一声道：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噫！好了！我中了！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说着，往后一交跌倒，牙关咬紧，不省人事。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4773691"/>
            <a:ext cx="11430000" cy="1160382"/>
          </a:xfrm>
          <a:prstGeom prst="rect">
            <a:avLst/>
          </a:prstGeom>
          <a:ln>
            <a:solidFill>
              <a:schemeClr val="tx1"/>
            </a:solidFill>
          </a:ln>
        </p:spPr>
        <p:txBody>
          <a:bodyPr>
            <a:spAutoFit/>
          </a:bodyPr>
          <a:lstStyle/>
          <a:p>
            <a:pPr>
              <a:lnSpc>
                <a:spcPct val="130000"/>
              </a:lnSpc>
              <a:spcAft>
                <a:spcPts val="0"/>
              </a:spcAft>
            </a:pPr>
            <a:r>
              <a:rPr lang="en-US" altLang="zh-CN" sz="2800" b="1" dirty="0" smtClean="0">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Arial" panose="020B0604020202020204" pitchFamily="34" charset="0"/>
                <a:ea typeface="黑体" panose="02010609060101010101" pitchFamily="49" charset="-122"/>
                <a:cs typeface="Times New Roman" panose="02020603050405020304" pitchFamily="18" charset="0"/>
              </a:rPr>
              <a:t>【批注】</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范进之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不省人事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，喜也，喜由悲来；周进之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不省人事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，悲也，悲极喜生。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571769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38150" y="778709"/>
            <a:ext cx="11430000" cy="4573560"/>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同样是“不省人事”，但是一喜一悲。批注者为何认为范进是“喜由悲来”，周进是“悲极喜生”？请你结合作品相关情节回答</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u="sng" dirty="0" smtClean="0">
                <a:latin typeface="Calibri" panose="020F0502020204030204" pitchFamily="34" charset="0"/>
                <a:ea typeface="宋体" panose="02010600030101010101" pitchFamily="2" charset="-122"/>
                <a:cs typeface="Times New Roman" panose="02020603050405020304" pitchFamily="18" charset="0"/>
              </a:rPr>
              <a:t>												</a:t>
            </a:r>
          </a:p>
          <a:p>
            <a:pPr>
              <a:lnSpc>
                <a:spcPct val="130000"/>
              </a:lnSpc>
            </a:pPr>
            <a:r>
              <a:rPr lang="en-US" altLang="zh-CN" sz="2800" u="sng" dirty="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u="sng" dirty="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u="sng" dirty="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u="sng" dirty="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u="sng" dirty="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95300" y="1822816"/>
            <a:ext cx="10915650" cy="3453253"/>
          </a:xfrm>
          <a:prstGeom prst="rect">
            <a:avLst/>
          </a:prstGeom>
        </p:spPr>
        <p:txBody>
          <a:bodyPr wrap="square">
            <a:spAutoFit/>
          </a:bodyPr>
          <a:lstStyle/>
          <a:p>
            <a:pPr indent="36195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范进</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中举后狂喜至</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不省人事</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，是因为这突如其来的喜讯一下子勾起了他内心复杂的情感，有屡试不第的挫败，有忍饥挨饿的贫穷，有受尽冷眼的屈辱</a:t>
            </a:r>
            <a:r>
              <a:rPr lang="en-US" altLang="zh-CN" sz="2800" b="1" dirty="0">
                <a:solidFill>
                  <a:srgbClr val="FF0000"/>
                </a:solidFill>
                <a:uFill>
                  <a:solidFill>
                    <a:srgbClr val="000000"/>
                  </a:solidFill>
                </a:uFill>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这一切在他狂喜之时一齐涌上心头，因此说此时的范进是</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喜由悲来</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。周进参观贡院时看到号板，悲从中来，撞板至</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不省人事</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，但由此却得到了几个商人的资助，并最终获取了功名，因此说周进是</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悲极喜生</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55582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19100" y="960353"/>
            <a:ext cx="10341293" cy="2332946"/>
          </a:xfrm>
          <a:prstGeom prst="rect">
            <a:avLst/>
          </a:prstGeom>
        </p:spPr>
        <p:txBody>
          <a:bodyPr wrap="none">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作者两次写“不省人事”有何用意</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pP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598646" y="1482406"/>
            <a:ext cx="9982200" cy="1212640"/>
          </a:xfrm>
          <a:prstGeom prst="rect">
            <a:avLst/>
          </a:prstGeom>
        </p:spPr>
        <p:txBody>
          <a:bodyPr wrap="square">
            <a:spAutoFit/>
          </a:bodyPr>
          <a:lstStyle/>
          <a:p>
            <a:pPr indent="36195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刻画范进与周进热衷功名的丑态，以讽刺笔法揭露封建科举制度对读书人心灵的毒害。</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54772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a16="http://schemas.microsoft.com/office/drawing/2014/main"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a16="http://schemas.microsoft.com/office/drawing/2014/main"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a16="http://schemas.microsoft.com/office/drawing/2014/main"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24.jpeg">
            <a:extLst>
              <a:ext uri="{FF2B5EF4-FFF2-40B4-BE49-F238E27FC236}">
                <a16:creationId xmlns:a16="http://schemas.microsoft.com/office/drawing/2014/main" id="{D8FDF97F-E5B4-481F-94FF-CEBCF38A17C8}"/>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26217" y="764760"/>
            <a:ext cx="2009019" cy="455936"/>
          </a:xfrm>
          <a:prstGeom prst="rect">
            <a:avLst/>
          </a:prstGeom>
        </p:spPr>
      </p:pic>
      <p:sp>
        <p:nvSpPr>
          <p:cNvPr id="3" name="矩形 2"/>
          <p:cNvSpPr>
            <a:spLocks noChangeAspect="1"/>
          </p:cNvSpPr>
          <p:nvPr/>
        </p:nvSpPr>
        <p:spPr>
          <a:xfrm>
            <a:off x="326217" y="619617"/>
            <a:ext cx="11430000" cy="3453253"/>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清朝</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康熙帝、雍正帝、乾隆帝三代，中国已经出现了资本主义生产关系的萌芽，社会表面的繁荣掩盖不了封建社会的腐朽，统治者镇压武装起义的同时，采用大兴文字狱，考八股、开科举，提倡理学以统治思想等方法来牢笼士人。吴敬梓反对八股文、科举制，憎恶士子们热衷功名利禄的习性。他把这些观点反映在《儒林外史》里，以讽刺的手法，对丑恶的事物进行深刻揭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705579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11.jpeg"/>
          <p:cNvPicPr/>
          <p:nvPr/>
        </p:nvPicPr>
        <p:blipFill>
          <a:blip r:embed="rId2"/>
          <a:stretch>
            <a:fillRect/>
          </a:stretch>
        </p:blipFill>
        <p:spPr>
          <a:xfrm>
            <a:off x="373334" y="770118"/>
            <a:ext cx="1948952" cy="442304"/>
          </a:xfrm>
          <a:prstGeom prst="rect">
            <a:avLst/>
          </a:prstGeom>
        </p:spPr>
      </p:pic>
      <p:sp>
        <p:nvSpPr>
          <p:cNvPr id="3" name="矩形 2"/>
          <p:cNvSpPr>
            <a:spLocks noChangeAspect="1"/>
          </p:cNvSpPr>
          <p:nvPr/>
        </p:nvSpPr>
        <p:spPr>
          <a:xfrm>
            <a:off x="373334" y="659888"/>
            <a:ext cx="11430000" cy="401340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全书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共五十六回，小说并没有贯穿全书的中心人物和主要情节，而是由众多故事连缀而成，表现的是普通士人日常生活中的生存状态与精神世界。书中的大多数人物，熙熙而来，攘攘而去。或唯利是图，自甘下流；或貌似君子，内心卑污；或故弄玄虚，欺世盗名；或倚仗权势，横暴不法；或假作清高，实则鄙陋；或终老科场，迂腐可笑；他们全无读“圣贤书”的儒生应有的学识与品格，而是为功名利禄所裹挟，丑态毕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240068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12.jpeg"/>
          <p:cNvPicPr/>
          <p:nvPr/>
        </p:nvPicPr>
        <p:blipFill>
          <a:blip r:embed="rId2"/>
          <a:stretch>
            <a:fillRect/>
          </a:stretch>
        </p:blipFill>
        <p:spPr>
          <a:xfrm>
            <a:off x="373333" y="726575"/>
            <a:ext cx="2036037" cy="462067"/>
          </a:xfrm>
          <a:prstGeom prst="rect">
            <a:avLst/>
          </a:prstGeom>
        </p:spPr>
      </p:pic>
      <p:sp>
        <p:nvSpPr>
          <p:cNvPr id="3" name="矩形 2"/>
          <p:cNvSpPr>
            <a:spLocks noChangeAspect="1"/>
          </p:cNvSpPr>
          <p:nvPr/>
        </p:nvSpPr>
        <p:spPr>
          <a:xfrm>
            <a:off x="373333" y="726575"/>
            <a:ext cx="11430000" cy="401340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《儒林外史》</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以犀利的笔触对当时的社会状况和士人们的命运进行了深刻的讽刺批判。作者揭露了科举制度的弊端，以及在这个制度下士人丑恶的嘴脸，讽刺了地主豪绅的贪婪刻薄、封建官吏的昏聩无能、名士附庸风雅的虚伪卑劣，乃至整个封建礼教制度的腐朽和所谓的读书人灵魂的扭曲。作者通过描绘这幅儒林“群丑图”，展现了功名利禄对读书人灵魂的毒害，表明了自己否定功名富贵的基本立场。同时作者通过刻画少数的贤者奇人来寄托自己对理想社会的追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581273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13.jpeg"/>
          <p:cNvPicPr/>
          <p:nvPr/>
        </p:nvPicPr>
        <p:blipFill>
          <a:blip r:embed="rId2"/>
          <a:stretch>
            <a:fillRect/>
          </a:stretch>
        </p:blipFill>
        <p:spPr>
          <a:xfrm>
            <a:off x="387848" y="770119"/>
            <a:ext cx="1919923" cy="435716"/>
          </a:xfrm>
          <a:prstGeom prst="rect">
            <a:avLst/>
          </a:prstGeom>
        </p:spPr>
      </p:pic>
      <p:sp>
        <p:nvSpPr>
          <p:cNvPr id="3" name="矩形 2"/>
          <p:cNvSpPr>
            <a:spLocks noChangeAspect="1"/>
          </p:cNvSpPr>
          <p:nvPr/>
        </p:nvSpPr>
        <p:spPr>
          <a:xfrm>
            <a:off x="387848" y="1205835"/>
            <a:ext cx="11430000" cy="5443413"/>
          </a:xfrm>
          <a:prstGeom prst="rect">
            <a:avLst/>
          </a:prstGeom>
        </p:spPr>
        <p:txBody>
          <a:bodyPr>
            <a:spAutoFit/>
          </a:bodyPr>
          <a:lstStyle/>
          <a:p>
            <a:pPr>
              <a:lnSpc>
                <a:spcPct val="130000"/>
              </a:lnSpc>
              <a:spcAft>
                <a:spcPts val="0"/>
              </a:spcAft>
            </a:pP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．运用夸张进行讽刺。比如描写范进中举，写他中举后喜极而疯，在众人面前出尽洋相，讽刺了当时封建科举制度对读书人的毒害。</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．运用对比手法进行讽刺。比如写胡屠户在范进中举前后对待范进的态度变化，来讽刺他的市侩、势利。</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．通过对不和谐的人事进行委婉的讽刺，运用白描手法揭示其人物性格。比如写严贡生正在张静斋和范进面前吹嘘自己的为人时，下人进来禀报说他强占了别人的猪，人家来闹，讽刺了他的无赖、奸诈。</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．笑中带泪的悲喜二重性式的讽刺。通过讽刺其人，揭露造成这种现象的社会根源。比如写周进撞号板、范进中举发疯等都蕴含了作者的思考在里面。</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903394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14.jpeg"/>
          <p:cNvPicPr/>
          <p:nvPr/>
        </p:nvPicPr>
        <p:blipFill>
          <a:blip r:embed="rId2"/>
          <a:stretch>
            <a:fillRect/>
          </a:stretch>
        </p:blipFill>
        <p:spPr>
          <a:xfrm>
            <a:off x="344306" y="741089"/>
            <a:ext cx="1948951" cy="442304"/>
          </a:xfrm>
          <a:prstGeom prst="rect">
            <a:avLst/>
          </a:prstGeom>
        </p:spPr>
      </p:pic>
      <p:sp>
        <p:nvSpPr>
          <p:cNvPr id="3" name="矩形 2"/>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体会批判精神。</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讽刺作品中，作家塑造人物，叙述故事，锋芒所向并非个别的人，而是以之为典型，针砭时弊，揭露某种社会现象背后的荒谬本质，从而间接地表达对理想的向往。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欣赏讽刺笔法。</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讽刺作品的笔法是多种多样的。在看似子虚乌有的情节和夸张变形的描写中曲折地揭示现实矛盾，这是讽刺作品常见的一种手法。</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联系现实深入理解。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讽刺作品包含着深刻的批判精神，具有强烈的爱憎情感，阅读时，要努力联系现实，深入思考。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679972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15.jpeg"/>
          <p:cNvPicPr/>
          <p:nvPr/>
        </p:nvPicPr>
        <p:blipFill>
          <a:blip r:embed="rId2"/>
          <a:stretch>
            <a:fillRect/>
          </a:stretch>
        </p:blipFill>
        <p:spPr>
          <a:xfrm>
            <a:off x="358819" y="784632"/>
            <a:ext cx="1914859" cy="434567"/>
          </a:xfrm>
          <a:prstGeom prst="rect">
            <a:avLst/>
          </a:prstGeom>
        </p:spPr>
      </p:pic>
      <p:graphicFrame>
        <p:nvGraphicFramePr>
          <p:cNvPr id="4" name="表格 3"/>
          <p:cNvGraphicFramePr>
            <a:graphicFrameLocks noGrp="1" noChangeAspect="1"/>
          </p:cNvGraphicFramePr>
          <p:nvPr>
            <p:extLst>
              <p:ext uri="{D42A27DB-BD31-4B8C-83A1-F6EECF244321}">
                <p14:modId xmlns:p14="http://schemas.microsoft.com/office/powerpoint/2010/main" val="430882275"/>
              </p:ext>
            </p:extLst>
          </p:nvPr>
        </p:nvGraphicFramePr>
        <p:xfrm>
          <a:off x="358819" y="1418227"/>
          <a:ext cx="11430000" cy="3045460"/>
        </p:xfrm>
        <a:graphic>
          <a:graphicData uri="http://schemas.openxmlformats.org/drawingml/2006/table">
            <a:tbl>
              <a:tblPr firstRow="1" firstCol="1" bandRow="1"/>
              <a:tblGrid>
                <a:gridCol w="739596">
                  <a:extLst>
                    <a:ext uri="{9D8B030D-6E8A-4147-A177-3AD203B41FA5}">
                      <a16:colId xmlns:a16="http://schemas.microsoft.com/office/drawing/2014/main" val="906337790"/>
                    </a:ext>
                  </a:extLst>
                </a:gridCol>
                <a:gridCol w="1281966">
                  <a:extLst>
                    <a:ext uri="{9D8B030D-6E8A-4147-A177-3AD203B41FA5}">
                      <a16:colId xmlns:a16="http://schemas.microsoft.com/office/drawing/2014/main" val="1575761840"/>
                    </a:ext>
                  </a:extLst>
                </a:gridCol>
                <a:gridCol w="6437079">
                  <a:extLst>
                    <a:ext uri="{9D8B030D-6E8A-4147-A177-3AD203B41FA5}">
                      <a16:colId xmlns:a16="http://schemas.microsoft.com/office/drawing/2014/main" val="12810656"/>
                    </a:ext>
                  </a:extLst>
                </a:gridCol>
                <a:gridCol w="2971359">
                  <a:extLst>
                    <a:ext uri="{9D8B030D-6E8A-4147-A177-3AD203B41FA5}">
                      <a16:colId xmlns:a16="http://schemas.microsoft.com/office/drawing/2014/main" val="2817766751"/>
                    </a:ext>
                  </a:extLst>
                </a:gridCol>
              </a:tblGrid>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类型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7795408"/>
                  </a:ext>
                </a:extLst>
              </a:tr>
              <a:tr h="12433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正面</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典型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王冕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第一回</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王冕十岁时辍学放牛，自学画荷花。</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拒绝危素召见。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他不愿结交乡绅，于是远走山东。</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④</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后回乡奉养母亲，与吴王促膝长谈。</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⑤</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最后归隐会稽山。</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才华卓越、磊落洒脱、不慕名利</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1752064"/>
                  </a:ext>
                </a:extLst>
              </a:tr>
            </a:tbl>
          </a:graphicData>
        </a:graphic>
      </p:graphicFrame>
    </p:spTree>
    <p:extLst>
      <p:ext uri="{BB962C8B-B14F-4D97-AF65-F5344CB8AC3E}">
        <p14:creationId xmlns:p14="http://schemas.microsoft.com/office/powerpoint/2010/main" val="2014297496"/>
      </p:ext>
    </p:extLst>
  </p:cSld>
  <p:clrMapOvr>
    <a:masterClrMapping/>
  </p:clrMapOvr>
  <p:timing>
    <p:tnLst>
      <p:par>
        <p:cTn id="1" dur="indefinite" restart="never" nodeType="tmRoot"/>
      </p:par>
    </p:tn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空模板 - 副本.potx" id="{82953B41-08B9-4C15-8B3E-5E7D9E49677B}" vid="{779351ED-1412-45F7-972B-21F02B95F6F1}"/>
    </a:ext>
  </a:extLst>
</a:theme>
</file>

<file path=docProps/app.xml><?xml version="1.0" encoding="utf-8"?>
<Properties xmlns="http://schemas.openxmlformats.org/officeDocument/2006/extended-properties" xmlns:vt="http://schemas.openxmlformats.org/officeDocument/2006/docPropsVTypes">
  <Template>空模板 - 副本 (3)</Template>
  <TotalTime>32</TotalTime>
  <Words>3905</Words>
  <Application>Microsoft Office PowerPoint</Application>
  <PresentationFormat>宽屏</PresentationFormat>
  <Paragraphs>244</Paragraphs>
  <Slides>33</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33</vt:i4>
      </vt:variant>
    </vt:vector>
  </HeadingPairs>
  <TitlesOfParts>
    <vt:vector size="43" baseType="lpstr">
      <vt:lpstr>等线</vt:lpstr>
      <vt:lpstr>仿宋</vt:lpstr>
      <vt:lpstr>黑体</vt:lpstr>
      <vt:lpstr>楷体</vt:lpstr>
      <vt:lpstr>宋体</vt:lpstr>
      <vt:lpstr>微软雅黑</vt:lpstr>
      <vt:lpstr>Arial</vt:lpstr>
      <vt:lpstr>Calibri</vt:lpstr>
      <vt:lpstr>Times New Roman</vt:lpstr>
      <vt:lpstr>决胜中考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7</cp:revision>
  <dcterms:created xsi:type="dcterms:W3CDTF">2025-11-14T02:37:58Z</dcterms:created>
  <dcterms:modified xsi:type="dcterms:W3CDTF">2025-11-14T03:14:12Z</dcterms:modified>
</cp:coreProperties>
</file>