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89" r:id="rId10"/>
    <p:sldId id="890" r:id="rId11"/>
    <p:sldId id="891" r:id="rId12"/>
    <p:sldId id="886" r:id="rId13"/>
    <p:sldId id="892" r:id="rId14"/>
    <p:sldId id="893" r:id="rId15"/>
    <p:sldId id="894" r:id="rId16"/>
    <p:sldId id="895" r:id="rId17"/>
    <p:sldId id="896" r:id="rId18"/>
    <p:sldId id="897" r:id="rId19"/>
    <p:sldId id="898" r:id="rId20"/>
    <p:sldId id="899" r:id="rId21"/>
    <p:sldId id="900" r:id="rId22"/>
    <p:sldId id="901" r:id="rId23"/>
    <p:sldId id="902" r:id="rId24"/>
    <p:sldId id="903" r:id="rId25"/>
    <p:sldId id="904" r:id="rId26"/>
    <p:sldId id="905" r:id="rId27"/>
    <p:sldId id="906" r:id="rId28"/>
    <p:sldId id="907" r:id="rId29"/>
    <p:sldId id="908" r:id="rId30"/>
    <p:sldId id="909" r:id="rId31"/>
    <p:sldId id="910" r:id="rId32"/>
    <p:sldId id="911" r:id="rId33"/>
    <p:sldId id="912" r:id="rId34"/>
    <p:sldId id="913" r:id="rId35"/>
    <p:sldId id="914" r:id="rId36"/>
    <p:sldId id="915" r:id="rId37"/>
    <p:sldId id="916" r:id="rId38"/>
    <p:sldId id="917" r:id="rId39"/>
    <p:sldId id="918" r:id="rId40"/>
    <p:sldId id="919" r:id="rId41"/>
    <p:sldId id="920" r:id="rId42"/>
    <p:sldId id="921" r:id="rId43"/>
    <p:sldId id="922" r:id="rId44"/>
    <p:sldId id="923" r:id="rId45"/>
    <p:sldId id="924" r:id="rId46"/>
    <p:sldId id="925" r:id="rId47"/>
    <p:sldId id="926" r:id="rId48"/>
    <p:sldId id="927" r:id="rId49"/>
    <p:sldId id="873"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364" autoAdjust="0"/>
    <p:restoredTop sz="94660"/>
  </p:normalViewPr>
  <p:slideViewPr>
    <p:cSldViewPr snapToGrid="0" showGuides="1">
      <p:cViewPr>
        <p:scale>
          <a:sx n="50" d="100"/>
          <a:sy n="50" d="100"/>
        </p:scale>
        <p:origin x="2052" y="13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十五、</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唐诗三百首</a:t>
            </a:r>
            <a:r>
              <a:rPr lang="en-US" altLang="zh-CN" sz="2400" b="1" dirty="0" smtClean="0">
                <a:solidFill>
                  <a:schemeClr val="tx1"/>
                </a:solidFill>
                <a:latin typeface="微软雅黑" panose="020B0503020204020204" pitchFamily="34" charset="-122"/>
                <a:ea typeface="微软雅黑" panose="020B0503020204020204" pitchFamily="34" charset="-122"/>
              </a:rPr>
              <a:t>》</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51.jpeg"/>
          <p:cNvPicPr/>
          <p:nvPr/>
        </p:nvPicPr>
        <p:blipFill>
          <a:blip r:embed="rId2"/>
          <a:stretch>
            <a:fillRect/>
          </a:stretch>
        </p:blipFill>
        <p:spPr>
          <a:xfrm>
            <a:off x="367716" y="764760"/>
            <a:ext cx="2009017"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1351881426"/>
              </p:ext>
            </p:extLst>
          </p:nvPr>
        </p:nvGraphicFramePr>
        <p:xfrm>
          <a:off x="367716" y="1458440"/>
          <a:ext cx="11430000" cy="4476750"/>
        </p:xfrm>
        <a:graphic>
          <a:graphicData uri="http://schemas.openxmlformats.org/drawingml/2006/table">
            <a:tbl>
              <a:tblPr firstRow="1" firstCol="1" bandRow="1"/>
              <a:tblGrid>
                <a:gridCol w="1333068">
                  <a:extLst>
                    <a:ext uri="{9D8B030D-6E8A-4147-A177-3AD203B41FA5}">
                      <a16:colId xmlns:a16="http://schemas.microsoft.com/office/drawing/2014/main" val="825307309"/>
                    </a:ext>
                  </a:extLst>
                </a:gridCol>
                <a:gridCol w="1572768">
                  <a:extLst>
                    <a:ext uri="{9D8B030D-6E8A-4147-A177-3AD203B41FA5}">
                      <a16:colId xmlns:a16="http://schemas.microsoft.com/office/drawing/2014/main" val="3170781089"/>
                    </a:ext>
                  </a:extLst>
                </a:gridCol>
                <a:gridCol w="4389120">
                  <a:extLst>
                    <a:ext uri="{9D8B030D-6E8A-4147-A177-3AD203B41FA5}">
                      <a16:colId xmlns:a16="http://schemas.microsoft.com/office/drawing/2014/main" val="3662604277"/>
                    </a:ext>
                  </a:extLst>
                </a:gridCol>
                <a:gridCol w="4135044">
                  <a:extLst>
                    <a:ext uri="{9D8B030D-6E8A-4147-A177-3AD203B41FA5}">
                      <a16:colId xmlns:a16="http://schemas.microsoft.com/office/drawing/2014/main" val="3756376062"/>
                    </a:ext>
                  </a:extLst>
                </a:gridCol>
              </a:tblGrid>
              <a:tr h="2114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派别</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代表诗人</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代表作品</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诗歌特点</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2428037"/>
                  </a:ext>
                </a:extLst>
              </a:tr>
              <a:tr h="830580">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山水</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田园</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王维</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孟浩然</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王维：《山居秋暝》《山居秋暝》《鹿柴》</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孟浩然：《过故人庄》</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题材多青山白云、幽人隐士；风格多恬静雅淡，富于阴柔之美；形式多五言、五绝、五律。</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098839"/>
                  </a:ext>
                </a:extLst>
              </a:tr>
              <a:tr h="144970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边塞</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高适</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岑参</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王昌龄</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李益</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王之涣</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李颀</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高适：《燕歌行》《别董大》《蓟门行五首》《塞上》《塞下曲》</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岑参：《白雪歌送武判官归京》</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王昌龄：《出塞》</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李益：《从军北征》</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王之涣：《凉州词》</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李颀：《古意》</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描写战争与战场，表现保家卫国的英勇精神；或描写雄浑壮美的边塞风光，奇异的风土人情；又或描写战争的残酷，军中的黑暗，征戍的艰辛，表达民族和睦的向往与情怀。</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956200"/>
                  </a:ext>
                </a:extLst>
              </a:tr>
            </a:tbl>
          </a:graphicData>
        </a:graphic>
      </p:graphicFrame>
    </p:spTree>
    <p:extLst>
      <p:ext uri="{BB962C8B-B14F-4D97-AF65-F5344CB8AC3E}">
        <p14:creationId xmlns:p14="http://schemas.microsoft.com/office/powerpoint/2010/main" val="41660239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551972859"/>
              </p:ext>
            </p:extLst>
          </p:nvPr>
        </p:nvGraphicFramePr>
        <p:xfrm>
          <a:off x="454152" y="803021"/>
          <a:ext cx="11430000" cy="5208270"/>
        </p:xfrm>
        <a:graphic>
          <a:graphicData uri="http://schemas.openxmlformats.org/drawingml/2006/table">
            <a:tbl>
              <a:tblPr firstRow="1" firstCol="1" bandRow="1"/>
              <a:tblGrid>
                <a:gridCol w="882025">
                  <a:extLst>
                    <a:ext uri="{9D8B030D-6E8A-4147-A177-3AD203B41FA5}">
                      <a16:colId xmlns:a16="http://schemas.microsoft.com/office/drawing/2014/main" val="2765514695"/>
                    </a:ext>
                  </a:extLst>
                </a:gridCol>
                <a:gridCol w="1900799">
                  <a:extLst>
                    <a:ext uri="{9D8B030D-6E8A-4147-A177-3AD203B41FA5}">
                      <a16:colId xmlns:a16="http://schemas.microsoft.com/office/drawing/2014/main" val="3754907964"/>
                    </a:ext>
                  </a:extLst>
                </a:gridCol>
                <a:gridCol w="3255264">
                  <a:extLst>
                    <a:ext uri="{9D8B030D-6E8A-4147-A177-3AD203B41FA5}">
                      <a16:colId xmlns:a16="http://schemas.microsoft.com/office/drawing/2014/main" val="1159536586"/>
                    </a:ext>
                  </a:extLst>
                </a:gridCol>
                <a:gridCol w="5391912">
                  <a:extLst>
                    <a:ext uri="{9D8B030D-6E8A-4147-A177-3AD203B41FA5}">
                      <a16:colId xmlns:a16="http://schemas.microsoft.com/office/drawing/2014/main" val="179772904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派别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代表诗人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代表作品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诗歌特点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849917"/>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浪漫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李白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《月下独酌》《梦游天姥吟留别》《蜀道难》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以抒发个人情怀为中心，咏唱对自由人生个人价值的渴望与追求。诗词自由、奔放、顺畅、想象丰富、气势宏大。语言主张自然，反对雕琢。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936311"/>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现实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杜甫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“三吏三别”</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《新安吏》《石壕吏》《潼关吏》《新婚别》《无家别》和《垂老别》</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《兵车行》《丽人行》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诗歌艺术风格沉郁顿挫，多表现忧时伤世、悲天悯人的情怀。自中唐到宋代以来都继承了杜甫的写实风格。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9894678"/>
                  </a:ext>
                </a:extLst>
              </a:tr>
            </a:tbl>
          </a:graphicData>
        </a:graphic>
      </p:graphicFrame>
    </p:spTree>
    <p:extLst>
      <p:ext uri="{BB962C8B-B14F-4D97-AF65-F5344CB8AC3E}">
        <p14:creationId xmlns:p14="http://schemas.microsoft.com/office/powerpoint/2010/main" val="2183251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1935477784"/>
              </p:ext>
            </p:extLst>
          </p:nvPr>
        </p:nvGraphicFramePr>
        <p:xfrm>
          <a:off x="381000" y="1101725"/>
          <a:ext cx="11430000" cy="3928110"/>
        </p:xfrm>
        <a:graphic>
          <a:graphicData uri="http://schemas.openxmlformats.org/drawingml/2006/table">
            <a:tbl>
              <a:tblPr firstRow="1" firstCol="1" bandRow="1"/>
              <a:tblGrid>
                <a:gridCol w="882025">
                  <a:extLst>
                    <a:ext uri="{9D8B030D-6E8A-4147-A177-3AD203B41FA5}">
                      <a16:colId xmlns:a16="http://schemas.microsoft.com/office/drawing/2014/main" val="3434373580"/>
                    </a:ext>
                  </a:extLst>
                </a:gridCol>
                <a:gridCol w="1837983">
                  <a:extLst>
                    <a:ext uri="{9D8B030D-6E8A-4147-A177-3AD203B41FA5}">
                      <a16:colId xmlns:a16="http://schemas.microsoft.com/office/drawing/2014/main" val="1030269549"/>
                    </a:ext>
                  </a:extLst>
                </a:gridCol>
                <a:gridCol w="4744544">
                  <a:extLst>
                    <a:ext uri="{9D8B030D-6E8A-4147-A177-3AD203B41FA5}">
                      <a16:colId xmlns:a16="http://schemas.microsoft.com/office/drawing/2014/main" val="1913938624"/>
                    </a:ext>
                  </a:extLst>
                </a:gridCol>
                <a:gridCol w="3965448">
                  <a:extLst>
                    <a:ext uri="{9D8B030D-6E8A-4147-A177-3AD203B41FA5}">
                      <a16:colId xmlns:a16="http://schemas.microsoft.com/office/drawing/2014/main" val="2969544751"/>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派别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代表诗人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代表作品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诗歌特点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9656504"/>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韩孟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韩愈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孟郊</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贾岛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韩愈：《山石》《八月十五夜赠张功曹》《谒衡岳庙遂宿岳寺题门楼》《石鼓歌》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孟郊：《烈女操》《游子吟》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奇崛硬险，避熟就生，标新立异，追求诗歌的雄奇怪异之美，以散文化的章法、句法入诗，融叙述、议论为一体。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427555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元白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元稹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白居易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元稹：《遣悲怀》三首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白居易：《望月有感》《长恨歌》《琵琶行》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学习汉乐府诗的优点，提倡关注社会，“缘事而发”，言辞通俗流畅。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126"/>
                  </a:ext>
                </a:extLst>
              </a:tr>
            </a:tbl>
          </a:graphicData>
        </a:graphic>
      </p:graphicFrame>
    </p:spTree>
    <p:extLst>
      <p:ext uri="{BB962C8B-B14F-4D97-AF65-F5344CB8AC3E}">
        <p14:creationId xmlns:p14="http://schemas.microsoft.com/office/powerpoint/2010/main" val="36673512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52.jpeg"/>
          <p:cNvPicPr/>
          <p:nvPr/>
        </p:nvPicPr>
        <p:blipFill>
          <a:blip r:embed="rId2"/>
          <a:stretch>
            <a:fillRect/>
          </a:stretch>
        </p:blipFill>
        <p:spPr>
          <a:xfrm>
            <a:off x="268541" y="778827"/>
            <a:ext cx="2047889" cy="464757"/>
          </a:xfrm>
          <a:prstGeom prst="rect">
            <a:avLst/>
          </a:prstGeom>
        </p:spPr>
      </p:pic>
      <p:graphicFrame>
        <p:nvGraphicFramePr>
          <p:cNvPr id="6" name="表格 5"/>
          <p:cNvGraphicFramePr>
            <a:graphicFrameLocks noGrp="1" noChangeAspect="1"/>
          </p:cNvGraphicFramePr>
          <p:nvPr>
            <p:extLst>
              <p:ext uri="{D42A27DB-BD31-4B8C-83A1-F6EECF244321}">
                <p14:modId xmlns:p14="http://schemas.microsoft.com/office/powerpoint/2010/main" val="1380209381"/>
              </p:ext>
            </p:extLst>
          </p:nvPr>
        </p:nvGraphicFramePr>
        <p:xfrm>
          <a:off x="490728" y="1506474"/>
          <a:ext cx="11430000" cy="3898900"/>
        </p:xfrm>
        <a:graphic>
          <a:graphicData uri="http://schemas.openxmlformats.org/drawingml/2006/table">
            <a:tbl>
              <a:tblPr firstRow="1" firstCol="1" bandRow="1"/>
              <a:tblGrid>
                <a:gridCol w="491986">
                  <a:extLst>
                    <a:ext uri="{9D8B030D-6E8A-4147-A177-3AD203B41FA5}">
                      <a16:colId xmlns:a16="http://schemas.microsoft.com/office/drawing/2014/main" val="1352547180"/>
                    </a:ext>
                  </a:extLst>
                </a:gridCol>
                <a:gridCol w="1431302">
                  <a:extLst>
                    <a:ext uri="{9D8B030D-6E8A-4147-A177-3AD203B41FA5}">
                      <a16:colId xmlns:a16="http://schemas.microsoft.com/office/drawing/2014/main" val="1218852112"/>
                    </a:ext>
                  </a:extLst>
                </a:gridCol>
                <a:gridCol w="9506712">
                  <a:extLst>
                    <a:ext uri="{9D8B030D-6E8A-4147-A177-3AD203B41FA5}">
                      <a16:colId xmlns:a16="http://schemas.microsoft.com/office/drawing/2014/main" val="2205811762"/>
                    </a:ext>
                  </a:extLst>
                </a:gridCol>
              </a:tblGrid>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咏物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抒怀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借助吟咏自然或社会事物来表达思想感情。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1400979"/>
                  </a:ext>
                </a:extLst>
              </a:tr>
              <a:tr h="103695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从对象上看，咏物诗的对象是单纯的某物，着重对所咏之物的特征、功能进行刻画，或者着重对所咏之物的某一内涵、精神进行吟咏。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从题目上看，或以所咏之物为诗名，或以“咏某物”“题某物”“某物吟”等为题目。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常见意象：梅、兰、竹、菊、松柏、牡丹、草、荷花</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莲</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、红豆、丁香、蝉、鹰等。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4017016"/>
                  </a:ext>
                </a:extLst>
              </a:tr>
            </a:tbl>
          </a:graphicData>
        </a:graphic>
      </p:graphicFrame>
    </p:spTree>
    <p:extLst>
      <p:ext uri="{BB962C8B-B14F-4D97-AF65-F5344CB8AC3E}">
        <p14:creationId xmlns:p14="http://schemas.microsoft.com/office/powerpoint/2010/main" val="41039860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45404309"/>
              </p:ext>
            </p:extLst>
          </p:nvPr>
        </p:nvGraphicFramePr>
        <p:xfrm>
          <a:off x="417576" y="957834"/>
          <a:ext cx="11430000" cy="4325620"/>
        </p:xfrm>
        <a:graphic>
          <a:graphicData uri="http://schemas.openxmlformats.org/drawingml/2006/table">
            <a:tbl>
              <a:tblPr firstRow="1" firstCol="1" bandRow="1"/>
              <a:tblGrid>
                <a:gridCol w="491986">
                  <a:extLst>
                    <a:ext uri="{9D8B030D-6E8A-4147-A177-3AD203B41FA5}">
                      <a16:colId xmlns:a16="http://schemas.microsoft.com/office/drawing/2014/main" val="4021326289"/>
                    </a:ext>
                  </a:extLst>
                </a:gridCol>
                <a:gridCol w="1504454">
                  <a:extLst>
                    <a:ext uri="{9D8B030D-6E8A-4147-A177-3AD203B41FA5}">
                      <a16:colId xmlns:a16="http://schemas.microsoft.com/office/drawing/2014/main" val="4241679006"/>
                    </a:ext>
                  </a:extLst>
                </a:gridCol>
                <a:gridCol w="9433560">
                  <a:extLst>
                    <a:ext uri="{9D8B030D-6E8A-4147-A177-3AD203B41FA5}">
                      <a16:colId xmlns:a16="http://schemas.microsoft.com/office/drawing/2014/main" val="2911351004"/>
                    </a:ext>
                  </a:extLst>
                </a:gridCol>
              </a:tblGrid>
              <a:tr h="1036955">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咏物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抒怀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单纯咏物、托物言志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寓意</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、托物喻理、托物讽世。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寄寓作者的理想抱负，或实现个人理想，或报效国家。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寄寓高尚的节操，或表达怀才不遇与命运多舛的伤感，或抒发年华易逝与理想破灭的哀愁。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托物讽世，或忧国忧民，或感时伤世，或愤世嫉俗，或针砭时弊。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0619586"/>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从具体的描写方法看，主要是正面描写</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绘形绘色</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与侧面烘托。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从修辞手法看，主要是比喻、象征、拟人和对比。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从抒情方法看，主要是托物言志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象征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0279301"/>
                  </a:ext>
                </a:extLst>
              </a:tr>
            </a:tbl>
          </a:graphicData>
        </a:graphic>
      </p:graphicFrame>
    </p:spTree>
    <p:extLst>
      <p:ext uri="{BB962C8B-B14F-4D97-AF65-F5344CB8AC3E}">
        <p14:creationId xmlns:p14="http://schemas.microsoft.com/office/powerpoint/2010/main" val="1725017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noChangeAspect="1"/>
          </p:cNvGraphicFramePr>
          <p:nvPr>
            <p:extLst>
              <p:ext uri="{D42A27DB-BD31-4B8C-83A1-F6EECF244321}">
                <p14:modId xmlns:p14="http://schemas.microsoft.com/office/powerpoint/2010/main" val="4095666736"/>
              </p:ext>
            </p:extLst>
          </p:nvPr>
        </p:nvGraphicFramePr>
        <p:xfrm>
          <a:off x="472440" y="904240"/>
          <a:ext cx="11430000" cy="5237480"/>
        </p:xfrm>
        <a:graphic>
          <a:graphicData uri="http://schemas.openxmlformats.org/drawingml/2006/table">
            <a:tbl>
              <a:tblPr firstRow="1" firstCol="1" bandRow="1"/>
              <a:tblGrid>
                <a:gridCol w="491986">
                  <a:extLst>
                    <a:ext uri="{9D8B030D-6E8A-4147-A177-3AD203B41FA5}">
                      <a16:colId xmlns:a16="http://schemas.microsoft.com/office/drawing/2014/main" val="1323534300"/>
                    </a:ext>
                  </a:extLst>
                </a:gridCol>
                <a:gridCol w="1138694">
                  <a:extLst>
                    <a:ext uri="{9D8B030D-6E8A-4147-A177-3AD203B41FA5}">
                      <a16:colId xmlns:a16="http://schemas.microsoft.com/office/drawing/2014/main" val="811737298"/>
                    </a:ext>
                  </a:extLst>
                </a:gridCol>
                <a:gridCol w="9799320">
                  <a:extLst>
                    <a:ext uri="{9D8B030D-6E8A-4147-A177-3AD203B41FA5}">
                      <a16:colId xmlns:a16="http://schemas.microsoft.com/office/drawing/2014/main" val="4035403538"/>
                    </a:ext>
                  </a:extLst>
                </a:gridCol>
              </a:tblGrid>
              <a:tr h="417830">
                <a:tc rowSpan="4">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爱国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忧民</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爱国类：忧虑国家命运，抒发报国之志，渴望为国捐躯、报效国家。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忧民类：关心民生疾苦，表达对劳动人民的深切同情。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864796"/>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常见意象：山河、风雨、烽火、泪、弓。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662720"/>
                  </a:ext>
                </a:extLst>
              </a:tr>
              <a:tr h="83058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忧国忧民，心系国运。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表现为国捐躯，视死如归的崇高品格，为国杀敌效力的渴望，效忠君主，渴望建功立业。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表达对劳动人民的同情。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9598825"/>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比喻、拟人、设问、双关等修辞手法的运用。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象征、联想、想象等表现手法的运用。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融情于景、借景抒情等抒情方式的运用。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275452"/>
                  </a:ext>
                </a:extLst>
              </a:tr>
            </a:tbl>
          </a:graphicData>
        </a:graphic>
      </p:graphicFrame>
    </p:spTree>
    <p:extLst>
      <p:ext uri="{BB962C8B-B14F-4D97-AF65-F5344CB8AC3E}">
        <p14:creationId xmlns:p14="http://schemas.microsoft.com/office/powerpoint/2010/main" val="1290377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819368506"/>
              </p:ext>
            </p:extLst>
          </p:nvPr>
        </p:nvGraphicFramePr>
        <p:xfrm>
          <a:off x="435864" y="1040765"/>
          <a:ext cx="11430000" cy="4842510"/>
        </p:xfrm>
        <a:graphic>
          <a:graphicData uri="http://schemas.openxmlformats.org/drawingml/2006/table">
            <a:tbl>
              <a:tblPr firstRow="1" firstCol="1" bandRow="1"/>
              <a:tblGrid>
                <a:gridCol w="491986">
                  <a:extLst>
                    <a:ext uri="{9D8B030D-6E8A-4147-A177-3AD203B41FA5}">
                      <a16:colId xmlns:a16="http://schemas.microsoft.com/office/drawing/2014/main" val="3806116918"/>
                    </a:ext>
                  </a:extLst>
                </a:gridCol>
                <a:gridCol w="992390">
                  <a:extLst>
                    <a:ext uri="{9D8B030D-6E8A-4147-A177-3AD203B41FA5}">
                      <a16:colId xmlns:a16="http://schemas.microsoft.com/office/drawing/2014/main" val="2001058657"/>
                    </a:ext>
                  </a:extLst>
                </a:gridCol>
                <a:gridCol w="9945624">
                  <a:extLst>
                    <a:ext uri="{9D8B030D-6E8A-4147-A177-3AD203B41FA5}">
                      <a16:colId xmlns:a16="http://schemas.microsoft.com/office/drawing/2014/main" val="1466275156"/>
                    </a:ext>
                  </a:extLst>
                </a:gridCol>
              </a:tblGrid>
              <a:tr h="417830">
                <a:tc rowSpan="3">
                  <a:txBody>
                    <a:bodyPr/>
                    <a:lstStyle/>
                    <a:p>
                      <a:pPr algn="ct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羁旅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思乡</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作者因长期客居在外、滞留他乡或漂泊异地等，对所见所闻有所感，借此抒发对家乡亲人的无尽思念、人生感叹和漂泊愁苦。</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6795962"/>
                  </a:ext>
                </a:extLst>
              </a:tr>
              <a:tr h="830580">
                <a:tc vMerge="1">
                  <a:txBody>
                    <a:bodyPr/>
                    <a:lstStyle/>
                    <a:p>
                      <a:endParaRPr lang="zh-CN" altLang="en-US"/>
                    </a:p>
                  </a:txBody>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①</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诗题中多含有“客舍”“登高”“望月”“忆”“寄”“行”“思”等词语以及元宵、中秋、重阳、除夕等节日名。</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②</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常见意象：月亮、秋</a:t>
                      </a:r>
                      <a:r>
                        <a:rPr lang="en-US" sz="26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西</a:t>
                      </a:r>
                      <a:r>
                        <a:rPr lang="en-US" sz="26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风、秋霜、杜鹃、猿啼、沙鸥、孤雁、浮云、梧桐、落叶、西楼、高楼、危楼、鸿雁、寒山、烟、日暮、夕阳、酒等。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4662575"/>
                  </a:ext>
                </a:extLst>
              </a:tr>
              <a:tr h="830580">
                <a:tc vMerge="1">
                  <a:txBody>
                    <a:bodyPr/>
                    <a:lstStyle/>
                    <a:p>
                      <a:endParaRPr lang="zh-CN" altLang="en-US"/>
                    </a:p>
                  </a:txBody>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①</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天涯漂泊羁旅愁。叙写客居他乡的艰难，抒发漂泊无定的孤苦。</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②</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望尽天涯怀人愁。感念亲情之深，表达对亲人的思念。</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③</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羁旅他乡幽怨愁。或表达人生感叹，流露年华易逝的苦闷；或抒发独居他乡、怀才不遇、报国无门的孤独寂寞、幽怨愤慨之情。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0058665"/>
                  </a:ext>
                </a:extLst>
              </a:tr>
            </a:tbl>
          </a:graphicData>
        </a:graphic>
      </p:graphicFrame>
    </p:spTree>
    <p:extLst>
      <p:ext uri="{BB962C8B-B14F-4D97-AF65-F5344CB8AC3E}">
        <p14:creationId xmlns:p14="http://schemas.microsoft.com/office/powerpoint/2010/main" val="8839142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1999062478"/>
              </p:ext>
            </p:extLst>
          </p:nvPr>
        </p:nvGraphicFramePr>
        <p:xfrm>
          <a:off x="527304" y="1173607"/>
          <a:ext cx="11430000" cy="2589530"/>
        </p:xfrm>
        <a:graphic>
          <a:graphicData uri="http://schemas.openxmlformats.org/drawingml/2006/table">
            <a:tbl>
              <a:tblPr firstRow="1" firstCol="1" bandRow="1"/>
              <a:tblGrid>
                <a:gridCol w="882325">
                  <a:extLst>
                    <a:ext uri="{9D8B030D-6E8A-4147-A177-3AD203B41FA5}">
                      <a16:colId xmlns:a16="http://schemas.microsoft.com/office/drawing/2014/main" val="1076921060"/>
                    </a:ext>
                  </a:extLst>
                </a:gridCol>
                <a:gridCol w="739596">
                  <a:extLst>
                    <a:ext uri="{9D8B030D-6E8A-4147-A177-3AD203B41FA5}">
                      <a16:colId xmlns:a16="http://schemas.microsoft.com/office/drawing/2014/main" val="4281860822"/>
                    </a:ext>
                  </a:extLst>
                </a:gridCol>
                <a:gridCol w="9808079">
                  <a:extLst>
                    <a:ext uri="{9D8B030D-6E8A-4147-A177-3AD203B41FA5}">
                      <a16:colId xmlns:a16="http://schemas.microsoft.com/office/drawing/2014/main" val="3237340852"/>
                    </a:ext>
                  </a:extLst>
                </a:gridCol>
              </a:tblGrid>
              <a:tr h="1036955">
                <a:tc>
                  <a:txBody>
                    <a:bodyPr/>
                    <a:lstStyle/>
                    <a:p>
                      <a:pPr algn="ctr" fontAlgn="ctr">
                        <a:spcAft>
                          <a:spcPts val="0"/>
                        </a:spcAft>
                      </a:pPr>
                      <a:r>
                        <a:rPr lang="zh-CN" altLang="en-US" sz="2800" b="1" dirty="0" smtClean="0">
                          <a:effectLst/>
                          <a:latin typeface="Calibri" panose="020F0502020204030204" pitchFamily="34" charset="0"/>
                          <a:ea typeface="宋体" panose="02010600030101010101" pitchFamily="2" charset="-122"/>
                          <a:cs typeface="Times New Roman" panose="02020603050405020304" pitchFamily="18" charset="0"/>
                        </a:rPr>
                        <a:t>羁旅</a:t>
                      </a:r>
                    </a:p>
                    <a:p>
                      <a:pPr algn="ctr" fontAlgn="ctr">
                        <a:spcAft>
                          <a:spcPts val="0"/>
                        </a:spcAft>
                      </a:pPr>
                      <a:r>
                        <a:rPr lang="zh-CN" altLang="en-US" sz="2800" b="1" dirty="0" smtClean="0">
                          <a:effectLst/>
                          <a:latin typeface="Calibri" panose="020F0502020204030204" pitchFamily="34" charset="0"/>
                          <a:ea typeface="宋体" panose="02010600030101010101" pitchFamily="2" charset="-122"/>
                          <a:cs typeface="Times New Roman" panose="02020603050405020304" pitchFamily="18" charset="0"/>
                        </a:rPr>
                        <a:t>思乡</a:t>
                      </a:r>
                    </a:p>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借景抒情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寓情于景</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，情景交融。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以乐景衬哀情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以乐景写哀情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对面落笔。诗人在表现怀远、思归之情时，不是直接抒发思念之情，而是从对方着笔，想象对方思念自己之深，借以烘托诗人的苦恨离情。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因梦寄情，虚实结合。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075855"/>
                  </a:ext>
                </a:extLst>
              </a:tr>
            </a:tbl>
          </a:graphicData>
        </a:graphic>
      </p:graphicFrame>
    </p:spTree>
    <p:extLst>
      <p:ext uri="{BB962C8B-B14F-4D97-AF65-F5344CB8AC3E}">
        <p14:creationId xmlns:p14="http://schemas.microsoft.com/office/powerpoint/2010/main" val="1221056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027114291"/>
              </p:ext>
            </p:extLst>
          </p:nvPr>
        </p:nvGraphicFramePr>
        <p:xfrm>
          <a:off x="454152" y="799338"/>
          <a:ext cx="11430000" cy="3472180"/>
        </p:xfrm>
        <a:graphic>
          <a:graphicData uri="http://schemas.openxmlformats.org/drawingml/2006/table">
            <a:tbl>
              <a:tblPr firstRow="1" firstCol="1" bandRow="1"/>
              <a:tblGrid>
                <a:gridCol w="491986">
                  <a:extLst>
                    <a:ext uri="{9D8B030D-6E8A-4147-A177-3AD203B41FA5}">
                      <a16:colId xmlns:a16="http://schemas.microsoft.com/office/drawing/2014/main" val="2842034044"/>
                    </a:ext>
                  </a:extLst>
                </a:gridCol>
                <a:gridCol w="1413014">
                  <a:extLst>
                    <a:ext uri="{9D8B030D-6E8A-4147-A177-3AD203B41FA5}">
                      <a16:colId xmlns:a16="http://schemas.microsoft.com/office/drawing/2014/main" val="906808767"/>
                    </a:ext>
                  </a:extLst>
                </a:gridCol>
                <a:gridCol w="9525000">
                  <a:extLst>
                    <a:ext uri="{9D8B030D-6E8A-4147-A177-3AD203B41FA5}">
                      <a16:colId xmlns:a16="http://schemas.microsoft.com/office/drawing/2014/main" val="991505807"/>
                    </a:ext>
                  </a:extLst>
                </a:gridCol>
              </a:tblGrid>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赠友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送别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古人常常因事不得不与家人、心上人或亲朋好友离别，送别之际，人们往往设酒饯别，折柳相送，吟诗赠别，表达依依不舍之情。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1369757"/>
                  </a:ext>
                </a:extLst>
              </a:tr>
              <a:tr h="83058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标题中往往有“送”“别”“赠”“酬”等字样。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常见意象：四大意象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柳、酒、月、水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；空间意象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长亭、南浦、津渡、歧路、古道、阳关等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；时间意象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春、秋、冬、黄昏、月夜、清晨等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；景物意象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杨柳、柳絮、杨花、明月、夕阳、孤帆、流水、西风、草、山、寒蝉等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9491247"/>
                  </a:ext>
                </a:extLst>
              </a:tr>
            </a:tbl>
          </a:graphicData>
        </a:graphic>
      </p:graphicFrame>
    </p:spTree>
    <p:extLst>
      <p:ext uri="{BB962C8B-B14F-4D97-AF65-F5344CB8AC3E}">
        <p14:creationId xmlns:p14="http://schemas.microsoft.com/office/powerpoint/2010/main" val="12306881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98073392"/>
              </p:ext>
            </p:extLst>
          </p:nvPr>
        </p:nvGraphicFramePr>
        <p:xfrm>
          <a:off x="381000" y="915162"/>
          <a:ext cx="11430000" cy="4325620"/>
        </p:xfrm>
        <a:graphic>
          <a:graphicData uri="http://schemas.openxmlformats.org/drawingml/2006/table">
            <a:tbl>
              <a:tblPr firstRow="1" firstCol="1" bandRow="1"/>
              <a:tblGrid>
                <a:gridCol w="491986">
                  <a:extLst>
                    <a:ext uri="{9D8B030D-6E8A-4147-A177-3AD203B41FA5}">
                      <a16:colId xmlns:a16="http://schemas.microsoft.com/office/drawing/2014/main" val="1399571077"/>
                    </a:ext>
                  </a:extLst>
                </a:gridCol>
                <a:gridCol w="1193558">
                  <a:extLst>
                    <a:ext uri="{9D8B030D-6E8A-4147-A177-3AD203B41FA5}">
                      <a16:colId xmlns:a16="http://schemas.microsoft.com/office/drawing/2014/main" val="3199868394"/>
                    </a:ext>
                  </a:extLst>
                </a:gridCol>
                <a:gridCol w="9744456">
                  <a:extLst>
                    <a:ext uri="{9D8B030D-6E8A-4147-A177-3AD203B41FA5}">
                      <a16:colId xmlns:a16="http://schemas.microsoft.com/office/drawing/2014/main" val="3856900246"/>
                    </a:ext>
                  </a:extLst>
                </a:gridCol>
              </a:tblGrid>
              <a:tr h="830580">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赠友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送别</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依依惜别的不舍与伤感，离别后的思念与牵挂。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对友人的安慰与勉励。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借送别友人表明自己的心态。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抒发对人生的感慨。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2121123"/>
                  </a:ext>
                </a:extLst>
              </a:tr>
              <a:tr h="12433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寓情于景，以景衬情，情景交融。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烘托。不直接写人的离情别绪，而是通过写眼中物有伤离之意来烘托人的伤离之情。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以乐景衬哀情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以乐景写哀情或反衬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想象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也叫虚拟或虚实结合</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。送别诗常借助想象朋友离去后的境况来表达自己对朋友的留恋和关切。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2294041"/>
                  </a:ext>
                </a:extLst>
              </a:tr>
            </a:tbl>
          </a:graphicData>
        </a:graphic>
      </p:graphicFrame>
    </p:spTree>
    <p:extLst>
      <p:ext uri="{BB962C8B-B14F-4D97-AF65-F5344CB8AC3E}">
        <p14:creationId xmlns:p14="http://schemas.microsoft.com/office/powerpoint/2010/main" val="1492374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十五、</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唐诗三百首</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836359789"/>
              </p:ext>
            </p:extLst>
          </p:nvPr>
        </p:nvGraphicFramePr>
        <p:xfrm>
          <a:off x="399288" y="890778"/>
          <a:ext cx="11430000" cy="3898900"/>
        </p:xfrm>
        <a:graphic>
          <a:graphicData uri="http://schemas.openxmlformats.org/drawingml/2006/table">
            <a:tbl>
              <a:tblPr firstRow="1" firstCol="1" bandRow="1"/>
              <a:tblGrid>
                <a:gridCol w="491986">
                  <a:extLst>
                    <a:ext uri="{9D8B030D-6E8A-4147-A177-3AD203B41FA5}">
                      <a16:colId xmlns:a16="http://schemas.microsoft.com/office/drawing/2014/main" val="3298616555"/>
                    </a:ext>
                  </a:extLst>
                </a:gridCol>
                <a:gridCol w="919238">
                  <a:extLst>
                    <a:ext uri="{9D8B030D-6E8A-4147-A177-3AD203B41FA5}">
                      <a16:colId xmlns:a16="http://schemas.microsoft.com/office/drawing/2014/main" val="3099691219"/>
                    </a:ext>
                  </a:extLst>
                </a:gridCol>
                <a:gridCol w="10018776">
                  <a:extLst>
                    <a:ext uri="{9D8B030D-6E8A-4147-A177-3AD203B41FA5}">
                      <a16:colId xmlns:a16="http://schemas.microsoft.com/office/drawing/2014/main" val="2829561674"/>
                    </a:ext>
                  </a:extLst>
                </a:gridCol>
              </a:tblGrid>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咏史</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怀古</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以历史事件、历史人物、历史遗迹为题材，借咏叹史实、描写古迹来抒发诗人的兴衰之感，以寄托哀思，借古讽今。</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9120099"/>
                  </a:ext>
                </a:extLst>
              </a:tr>
              <a:tr h="103695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标题中有古迹、古人名、登古迹有怀，或在古迹、古人前冠以“咏”；或在古迹、古人后加“怀古”“咏怀”等；或以古代的人、事、地、物为题。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常见意象：前代的都城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咸阳、长安、金陵、姑苏、洛阳、汴京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；发生过重大事件的地点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骊山、赤壁、新亭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；历代帝王与名人的故居、陵墓、祠</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乌衣巷、乌江亭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；特定的历史朝代</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吴国、隋代、安史之乱后的中唐、南唐、后蜀等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5409702"/>
                  </a:ext>
                </a:extLst>
              </a:tr>
            </a:tbl>
          </a:graphicData>
        </a:graphic>
      </p:graphicFrame>
    </p:spTree>
    <p:extLst>
      <p:ext uri="{BB962C8B-B14F-4D97-AF65-F5344CB8AC3E}">
        <p14:creationId xmlns:p14="http://schemas.microsoft.com/office/powerpoint/2010/main" val="12810797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463837889"/>
              </p:ext>
            </p:extLst>
          </p:nvPr>
        </p:nvGraphicFramePr>
        <p:xfrm>
          <a:off x="381000" y="960247"/>
          <a:ext cx="11430000" cy="4296410"/>
        </p:xfrm>
        <a:graphic>
          <a:graphicData uri="http://schemas.openxmlformats.org/drawingml/2006/table">
            <a:tbl>
              <a:tblPr firstRow="1" firstCol="1" bandRow="1"/>
              <a:tblGrid>
                <a:gridCol w="882325">
                  <a:extLst>
                    <a:ext uri="{9D8B030D-6E8A-4147-A177-3AD203B41FA5}">
                      <a16:colId xmlns:a16="http://schemas.microsoft.com/office/drawing/2014/main" val="4028567362"/>
                    </a:ext>
                  </a:extLst>
                </a:gridCol>
                <a:gridCol w="739596">
                  <a:extLst>
                    <a:ext uri="{9D8B030D-6E8A-4147-A177-3AD203B41FA5}">
                      <a16:colId xmlns:a16="http://schemas.microsoft.com/office/drawing/2014/main" val="2701893752"/>
                    </a:ext>
                  </a:extLst>
                </a:gridCol>
                <a:gridCol w="9808079">
                  <a:extLst>
                    <a:ext uri="{9D8B030D-6E8A-4147-A177-3AD203B41FA5}">
                      <a16:colId xmlns:a16="http://schemas.microsoft.com/office/drawing/2014/main" val="1918633955"/>
                    </a:ext>
                  </a:extLst>
                </a:gridCol>
              </a:tblGrid>
              <a:tr h="18624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咏史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怀古</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感慨壮志难酬或怀才不遇，面对古人功业的流逝，抒发时光不再、年华易老而自己功业无成的感慨。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感慨国运衰微、盛衰无常，感叹昔盛今衰、物是人非，喟叹古今朝代兴亡变化。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抒发爱国情怀，揭露统治者昏庸腐朽、奢侈淫逸，警告统治者吸取历史教训，借古讽今，批判现实。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追慕古贤</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缅怀先贤</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的成就，表达敬仰之情；表达自己渴望像古人那样建功立业的心情或功业无望的感慨。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对历史作冷静理性的思考，发表自己的见解，总结历史规律等。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5017579"/>
                  </a:ext>
                </a:extLst>
              </a:tr>
            </a:tbl>
          </a:graphicData>
        </a:graphic>
      </p:graphicFrame>
    </p:spTree>
    <p:extLst>
      <p:ext uri="{BB962C8B-B14F-4D97-AF65-F5344CB8AC3E}">
        <p14:creationId xmlns:p14="http://schemas.microsoft.com/office/powerpoint/2010/main" val="28840525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387688420"/>
              </p:ext>
            </p:extLst>
          </p:nvPr>
        </p:nvGraphicFramePr>
        <p:xfrm>
          <a:off x="344424" y="1039495"/>
          <a:ext cx="11430000" cy="2162810"/>
        </p:xfrm>
        <a:graphic>
          <a:graphicData uri="http://schemas.openxmlformats.org/drawingml/2006/table">
            <a:tbl>
              <a:tblPr firstRow="1" firstCol="1" bandRow="1"/>
              <a:tblGrid>
                <a:gridCol w="882325">
                  <a:extLst>
                    <a:ext uri="{9D8B030D-6E8A-4147-A177-3AD203B41FA5}">
                      <a16:colId xmlns:a16="http://schemas.microsoft.com/office/drawing/2014/main" val="434451772"/>
                    </a:ext>
                  </a:extLst>
                </a:gridCol>
                <a:gridCol w="739596">
                  <a:extLst>
                    <a:ext uri="{9D8B030D-6E8A-4147-A177-3AD203B41FA5}">
                      <a16:colId xmlns:a16="http://schemas.microsoft.com/office/drawing/2014/main" val="2237188664"/>
                    </a:ext>
                  </a:extLst>
                </a:gridCol>
                <a:gridCol w="9808079">
                  <a:extLst>
                    <a:ext uri="{9D8B030D-6E8A-4147-A177-3AD203B41FA5}">
                      <a16:colId xmlns:a16="http://schemas.microsoft.com/office/drawing/2014/main" val="2771212351"/>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咏史</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怀古</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“诗”与“史”的结合：用典</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借典故寄托自己的感伤或对国事的讽喻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、双关。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“咏史”与“言志”的结合：借古讽今、借景抒情。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“古”与“今”的结合：虚实结合、对比</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描写眼前衰败、荒凉的景象，与历史上的繁华兴盛形成鲜明的对比</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、反衬。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2881138"/>
                  </a:ext>
                </a:extLst>
              </a:tr>
            </a:tbl>
          </a:graphicData>
        </a:graphic>
      </p:graphicFrame>
    </p:spTree>
    <p:extLst>
      <p:ext uri="{BB962C8B-B14F-4D97-AF65-F5344CB8AC3E}">
        <p14:creationId xmlns:p14="http://schemas.microsoft.com/office/powerpoint/2010/main" val="21843645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74514929"/>
              </p:ext>
            </p:extLst>
          </p:nvPr>
        </p:nvGraphicFramePr>
        <p:xfrm>
          <a:off x="381000" y="902970"/>
          <a:ext cx="11430000" cy="4325620"/>
        </p:xfrm>
        <a:graphic>
          <a:graphicData uri="http://schemas.openxmlformats.org/drawingml/2006/table">
            <a:tbl>
              <a:tblPr firstRow="1" firstCol="1" bandRow="1"/>
              <a:tblGrid>
                <a:gridCol w="882325">
                  <a:extLst>
                    <a:ext uri="{9D8B030D-6E8A-4147-A177-3AD203B41FA5}">
                      <a16:colId xmlns:a16="http://schemas.microsoft.com/office/drawing/2014/main" val="2161069156"/>
                    </a:ext>
                  </a:extLst>
                </a:gridCol>
                <a:gridCol w="1251275">
                  <a:extLst>
                    <a:ext uri="{9D8B030D-6E8A-4147-A177-3AD203B41FA5}">
                      <a16:colId xmlns:a16="http://schemas.microsoft.com/office/drawing/2014/main" val="1362416233"/>
                    </a:ext>
                  </a:extLst>
                </a:gridCol>
                <a:gridCol w="9296400">
                  <a:extLst>
                    <a:ext uri="{9D8B030D-6E8A-4147-A177-3AD203B41FA5}">
                      <a16:colId xmlns:a16="http://schemas.microsoft.com/office/drawing/2014/main" val="2708737237"/>
                    </a:ext>
                  </a:extLst>
                </a:gridCol>
              </a:tblGrid>
              <a:tr h="417830">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边塞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征战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Calibri" panose="020F0502020204030204" pitchFamily="34"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以边疆地区军民生活和自然风光为题材。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87126"/>
                  </a:ext>
                </a:extLst>
              </a:tr>
              <a:tr h="1036955">
                <a:tc vMerge="1">
                  <a:txBody>
                    <a:bodyPr/>
                    <a:lstStyle/>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标题中往往有“行”“军”“征”“塞”“戍”等与军旅有关的字。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常见意象：自然景物类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黄沙、大漠、雨雪、风沙、碎石等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；地理区域类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塞外、雁门、玉门关、黄河、阴山、楼兰、蓟北、边庭、边城、边关、长城、沙场、关山、阳关、凉州等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；器具类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金鼓、旌旗、弓箭、羌笛、琵琶、战马等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；乐曲类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《折杨柳》《关山月》《渭城曲》等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戍卒、将帅、征人、胡人、单于等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8161995"/>
                  </a:ext>
                </a:extLst>
              </a:tr>
            </a:tbl>
          </a:graphicData>
        </a:graphic>
      </p:graphicFrame>
    </p:spTree>
    <p:extLst>
      <p:ext uri="{BB962C8B-B14F-4D97-AF65-F5344CB8AC3E}">
        <p14:creationId xmlns:p14="http://schemas.microsoft.com/office/powerpoint/2010/main" val="12500320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879851156"/>
              </p:ext>
            </p:extLst>
          </p:nvPr>
        </p:nvGraphicFramePr>
        <p:xfrm>
          <a:off x="438150" y="1184275"/>
          <a:ext cx="11430000" cy="3016250"/>
        </p:xfrm>
        <a:graphic>
          <a:graphicData uri="http://schemas.openxmlformats.org/drawingml/2006/table">
            <a:tbl>
              <a:tblPr firstRow="1" firstCol="1" bandRow="1"/>
              <a:tblGrid>
                <a:gridCol w="882325">
                  <a:extLst>
                    <a:ext uri="{9D8B030D-6E8A-4147-A177-3AD203B41FA5}">
                      <a16:colId xmlns:a16="http://schemas.microsoft.com/office/drawing/2014/main" val="2830011262"/>
                    </a:ext>
                  </a:extLst>
                </a:gridCol>
                <a:gridCol w="739596">
                  <a:extLst>
                    <a:ext uri="{9D8B030D-6E8A-4147-A177-3AD203B41FA5}">
                      <a16:colId xmlns:a16="http://schemas.microsoft.com/office/drawing/2014/main" val="738601574"/>
                    </a:ext>
                  </a:extLst>
                </a:gridCol>
                <a:gridCol w="9808079">
                  <a:extLst>
                    <a:ext uri="{9D8B030D-6E8A-4147-A177-3AD203B41FA5}">
                      <a16:colId xmlns:a16="http://schemas.microsoft.com/office/drawing/2014/main" val="1032731767"/>
                    </a:ext>
                  </a:extLst>
                </a:gridCol>
              </a:tblGrid>
              <a:tr h="14497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边塞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征战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保家卫国、建立功名的壮志豪情。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奋勇杀敌、英勇无畏的英雄气概。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雄奇瑰丽、奇异独特的边塞风光。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征人思乡、闺妇盼归的两地情愁。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凄苦哀怨的怨战情绪，凄厉沉痛的反战思考。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⑥</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对和平安宁的边疆生活、和睦友好的民族往来的向往。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⑦</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对戍边将士的同情与赞美。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677077"/>
                  </a:ext>
                </a:extLst>
              </a:tr>
            </a:tbl>
          </a:graphicData>
        </a:graphic>
      </p:graphicFrame>
    </p:spTree>
    <p:extLst>
      <p:ext uri="{BB962C8B-B14F-4D97-AF65-F5344CB8AC3E}">
        <p14:creationId xmlns:p14="http://schemas.microsoft.com/office/powerpoint/2010/main" val="32134274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633597964"/>
              </p:ext>
            </p:extLst>
          </p:nvPr>
        </p:nvGraphicFramePr>
        <p:xfrm>
          <a:off x="304800" y="1100455"/>
          <a:ext cx="11430000" cy="1736090"/>
        </p:xfrm>
        <a:graphic>
          <a:graphicData uri="http://schemas.openxmlformats.org/drawingml/2006/table">
            <a:tbl>
              <a:tblPr firstRow="1" firstCol="1" bandRow="1"/>
              <a:tblGrid>
                <a:gridCol w="882325">
                  <a:extLst>
                    <a:ext uri="{9D8B030D-6E8A-4147-A177-3AD203B41FA5}">
                      <a16:colId xmlns:a16="http://schemas.microsoft.com/office/drawing/2014/main" val="1759695814"/>
                    </a:ext>
                  </a:extLst>
                </a:gridCol>
                <a:gridCol w="739596">
                  <a:extLst>
                    <a:ext uri="{9D8B030D-6E8A-4147-A177-3AD203B41FA5}">
                      <a16:colId xmlns:a16="http://schemas.microsoft.com/office/drawing/2014/main" val="658066861"/>
                    </a:ext>
                  </a:extLst>
                </a:gridCol>
                <a:gridCol w="9808079">
                  <a:extLst>
                    <a:ext uri="{9D8B030D-6E8A-4147-A177-3AD203B41FA5}">
                      <a16:colId xmlns:a16="http://schemas.microsoft.com/office/drawing/2014/main" val="737202751"/>
                    </a:ext>
                  </a:extLst>
                </a:gridCol>
              </a:tblGrid>
              <a:tr h="624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边塞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征战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修辞手法方面：主要有夸张、对比、互文、用典等。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人物形象塑造方面：常用侧面烘托、动作描写、细节描写等手法。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意境营造方面：常用景物烘托、虚实结合。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5461656"/>
                  </a:ext>
                </a:extLst>
              </a:tr>
            </a:tbl>
          </a:graphicData>
        </a:graphic>
      </p:graphicFrame>
    </p:spTree>
    <p:extLst>
      <p:ext uri="{BB962C8B-B14F-4D97-AF65-F5344CB8AC3E}">
        <p14:creationId xmlns:p14="http://schemas.microsoft.com/office/powerpoint/2010/main" val="29077466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570728738"/>
              </p:ext>
            </p:extLst>
          </p:nvPr>
        </p:nvGraphicFramePr>
        <p:xfrm>
          <a:off x="438150" y="1051560"/>
          <a:ext cx="11430000" cy="3045460"/>
        </p:xfrm>
        <a:graphic>
          <a:graphicData uri="http://schemas.openxmlformats.org/drawingml/2006/table">
            <a:tbl>
              <a:tblPr firstRow="1" firstCol="1" bandRow="1"/>
              <a:tblGrid>
                <a:gridCol w="491986">
                  <a:extLst>
                    <a:ext uri="{9D8B030D-6E8A-4147-A177-3AD203B41FA5}">
                      <a16:colId xmlns:a16="http://schemas.microsoft.com/office/drawing/2014/main" val="148662532"/>
                    </a:ext>
                  </a:extLst>
                </a:gridCol>
                <a:gridCol w="1698764">
                  <a:extLst>
                    <a:ext uri="{9D8B030D-6E8A-4147-A177-3AD203B41FA5}">
                      <a16:colId xmlns:a16="http://schemas.microsoft.com/office/drawing/2014/main" val="1387466338"/>
                    </a:ext>
                  </a:extLst>
                </a:gridCol>
                <a:gridCol w="9239250">
                  <a:extLst>
                    <a:ext uri="{9D8B030D-6E8A-4147-A177-3AD203B41FA5}">
                      <a16:colId xmlns:a16="http://schemas.microsoft.com/office/drawing/2014/main" val="2396625270"/>
                    </a:ext>
                  </a:extLst>
                </a:gridCol>
              </a:tblGrid>
              <a:tr h="624205">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山水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田园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题材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描写美丽清新的自然景色、闲适恬淡的田园生活。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分为山水诗与田园诗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山水诗指描写山水风景的诗。田园诗指主要以农村自然景物、田园生活为吟咏对象的诗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4886001"/>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标题中往往有“山”“野”“田”“居”等字。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常见意象：景物类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溪水、山石、松林、明月、菊花、竹等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；动物类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鸡、犬、鸟、归鸿、牛羊、蛙等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隐士、牧童、渔翁、浣女、农夫、樵夫等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1510888"/>
                  </a:ext>
                </a:extLst>
              </a:tr>
            </a:tbl>
          </a:graphicData>
        </a:graphic>
      </p:graphicFrame>
    </p:spTree>
    <p:extLst>
      <p:ext uri="{BB962C8B-B14F-4D97-AF65-F5344CB8AC3E}">
        <p14:creationId xmlns:p14="http://schemas.microsoft.com/office/powerpoint/2010/main" val="3950850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58875678"/>
              </p:ext>
            </p:extLst>
          </p:nvPr>
        </p:nvGraphicFramePr>
        <p:xfrm>
          <a:off x="419100" y="838200"/>
          <a:ext cx="11430000" cy="5179060"/>
        </p:xfrm>
        <a:graphic>
          <a:graphicData uri="http://schemas.openxmlformats.org/drawingml/2006/table">
            <a:tbl>
              <a:tblPr firstRow="1" firstCol="1" bandRow="1"/>
              <a:tblGrid>
                <a:gridCol w="491986">
                  <a:extLst>
                    <a:ext uri="{9D8B030D-6E8A-4147-A177-3AD203B41FA5}">
                      <a16:colId xmlns:a16="http://schemas.microsoft.com/office/drawing/2014/main" val="3929316505"/>
                    </a:ext>
                  </a:extLst>
                </a:gridCol>
                <a:gridCol w="1070114">
                  <a:extLst>
                    <a:ext uri="{9D8B030D-6E8A-4147-A177-3AD203B41FA5}">
                      <a16:colId xmlns:a16="http://schemas.microsoft.com/office/drawing/2014/main" val="1716722537"/>
                    </a:ext>
                  </a:extLst>
                </a:gridCol>
                <a:gridCol w="9867900">
                  <a:extLst>
                    <a:ext uri="{9D8B030D-6E8A-4147-A177-3AD203B41FA5}">
                      <a16:colId xmlns:a16="http://schemas.microsoft.com/office/drawing/2014/main" val="3193086272"/>
                    </a:ext>
                  </a:extLst>
                </a:gridCol>
              </a:tblGrid>
              <a:tr h="1036955">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山水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田园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主题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寄情山水，赞美山河，热爱自然。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表达对自由的向往及厌倦官场的超脱之情。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憎恶黑暗，寄托恬淡静雅的隐逸之乐。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以恬淡之心抒写山水清幽，表达闲适淡泊、悠然自得之情。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对现实的不满和怀才不遇的苦闷。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7098619"/>
                  </a:ext>
                </a:extLst>
              </a:tr>
              <a:tr h="103695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比喻、拟人、夸张、对比等修辞手法的运用。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写景的表现手法：</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．白描；</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．观察角度高低俯仰的变化与远近高低的顺序；</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．光、影、色彩的渲染，视觉、听觉、嗅觉、触觉的运用；</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．虚实结合</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眼前之景与想象之景</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．动静结合。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常用的抒情方法：</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．借景抒情，融情于景；</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．以乐景写哀情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反衬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0691183"/>
                  </a:ext>
                </a:extLst>
              </a:tr>
            </a:tbl>
          </a:graphicData>
        </a:graphic>
      </p:graphicFrame>
    </p:spTree>
    <p:extLst>
      <p:ext uri="{BB962C8B-B14F-4D97-AF65-F5344CB8AC3E}">
        <p14:creationId xmlns:p14="http://schemas.microsoft.com/office/powerpoint/2010/main" val="24342313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389307061"/>
              </p:ext>
            </p:extLst>
          </p:nvPr>
        </p:nvGraphicFramePr>
        <p:xfrm>
          <a:off x="361950" y="1235710"/>
          <a:ext cx="11430000" cy="5237480"/>
        </p:xfrm>
        <a:graphic>
          <a:graphicData uri="http://schemas.openxmlformats.org/drawingml/2006/table">
            <a:tbl>
              <a:tblPr firstRow="1" firstCol="1" bandRow="1"/>
              <a:tblGrid>
                <a:gridCol w="1103407">
                  <a:extLst>
                    <a:ext uri="{9D8B030D-6E8A-4147-A177-3AD203B41FA5}">
                      <a16:colId xmlns:a16="http://schemas.microsoft.com/office/drawing/2014/main" val="3199232178"/>
                    </a:ext>
                  </a:extLst>
                </a:gridCol>
                <a:gridCol w="3678143">
                  <a:extLst>
                    <a:ext uri="{9D8B030D-6E8A-4147-A177-3AD203B41FA5}">
                      <a16:colId xmlns:a16="http://schemas.microsoft.com/office/drawing/2014/main" val="1005433995"/>
                    </a:ext>
                  </a:extLst>
                </a:gridCol>
                <a:gridCol w="3505200">
                  <a:extLst>
                    <a:ext uri="{9D8B030D-6E8A-4147-A177-3AD203B41FA5}">
                      <a16:colId xmlns:a16="http://schemas.microsoft.com/office/drawing/2014/main" val="3636985854"/>
                    </a:ext>
                  </a:extLst>
                </a:gridCol>
                <a:gridCol w="3143250">
                  <a:extLst>
                    <a:ext uri="{9D8B030D-6E8A-4147-A177-3AD203B41FA5}">
                      <a16:colId xmlns:a16="http://schemas.microsoft.com/office/drawing/2014/main" val="1262912967"/>
                    </a:ext>
                  </a:extLst>
                </a:gridCol>
              </a:tblGrid>
              <a:tr h="40982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意象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解读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表达情感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9077763"/>
                  </a:ext>
                </a:extLst>
              </a:tr>
              <a:tr h="117697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菊花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菊花，幽独淡雅，孤高傲世，向来是幽人高士隐逸情怀的象征。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待到重阳日，还来就菊花。</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孟浩然《过故人庄》</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抒写诗人重阳访友，崇尚隐逸的情怀。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8177910"/>
                  </a:ext>
                </a:extLst>
              </a:tr>
              <a:tr h="117697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落花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多传达青春易逝、人生无常的深沉喟叹和哀愁。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正是江南好风景，落花时节又逢君。</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杜甫《江南逢李龟年》</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抒发诗人对繁华盛世一去不返的深沉感慨。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755640"/>
                  </a:ext>
                </a:extLst>
              </a:tr>
              <a:tr h="1944117">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杨花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子规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杜鹃</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杨花寓意漂泊不定、离散。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子规</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杜鹃</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象征离别、哀伤、思归等。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杨花落尽子规啼，闻道龙标过五溪。</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李白《闻王昌龄左迁龙标遥有此寄》</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渲染并烘托了暮春的特定时节和环境，象征着漂泊之感和离别之痛，表达了对友人的深切关怀。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6683284"/>
                  </a:ext>
                </a:extLst>
              </a:tr>
            </a:tbl>
          </a:graphicData>
        </a:graphic>
      </p:graphicFrame>
      <p:pic>
        <p:nvPicPr>
          <p:cNvPr id="4" name="image353.jpeg"/>
          <p:cNvPicPr/>
          <p:nvPr/>
        </p:nvPicPr>
        <p:blipFill>
          <a:blip r:embed="rId2"/>
          <a:stretch>
            <a:fillRect/>
          </a:stretch>
        </p:blipFill>
        <p:spPr>
          <a:xfrm>
            <a:off x="495301" y="692044"/>
            <a:ext cx="1714500" cy="467466"/>
          </a:xfrm>
          <a:prstGeom prst="rect">
            <a:avLst/>
          </a:prstGeom>
        </p:spPr>
      </p:pic>
    </p:spTree>
    <p:extLst>
      <p:ext uri="{BB962C8B-B14F-4D97-AF65-F5344CB8AC3E}">
        <p14:creationId xmlns:p14="http://schemas.microsoft.com/office/powerpoint/2010/main" val="16031918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31772046"/>
              </p:ext>
            </p:extLst>
          </p:nvPr>
        </p:nvGraphicFramePr>
        <p:xfrm>
          <a:off x="381000" y="824230"/>
          <a:ext cx="11430000" cy="5237480"/>
        </p:xfrm>
        <a:graphic>
          <a:graphicData uri="http://schemas.openxmlformats.org/drawingml/2006/table">
            <a:tbl>
              <a:tblPr firstRow="1" firstCol="1" bandRow="1"/>
              <a:tblGrid>
                <a:gridCol w="895350">
                  <a:extLst>
                    <a:ext uri="{9D8B030D-6E8A-4147-A177-3AD203B41FA5}">
                      <a16:colId xmlns:a16="http://schemas.microsoft.com/office/drawing/2014/main" val="1721375131"/>
                    </a:ext>
                  </a:extLst>
                </a:gridCol>
                <a:gridCol w="1943100">
                  <a:extLst>
                    <a:ext uri="{9D8B030D-6E8A-4147-A177-3AD203B41FA5}">
                      <a16:colId xmlns:a16="http://schemas.microsoft.com/office/drawing/2014/main" val="4178501517"/>
                    </a:ext>
                  </a:extLst>
                </a:gridCol>
                <a:gridCol w="4438650">
                  <a:extLst>
                    <a:ext uri="{9D8B030D-6E8A-4147-A177-3AD203B41FA5}">
                      <a16:colId xmlns:a16="http://schemas.microsoft.com/office/drawing/2014/main" val="54067854"/>
                    </a:ext>
                  </a:extLst>
                </a:gridCol>
                <a:gridCol w="4152900">
                  <a:extLst>
                    <a:ext uri="{9D8B030D-6E8A-4147-A177-3AD203B41FA5}">
                      <a16:colId xmlns:a16="http://schemas.microsoft.com/office/drawing/2014/main" val="317527983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意象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解读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表达情感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93716"/>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多为思乡、念亲的标志，传达离愁别恨、寂寞孤独之情。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我寄愁心与明月，随君直到夜郎西。</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李白《闻王昌龄左迁龙标遥有此寄》</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抒发了诗人对远行友人的关切、思念和同情之情。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150822"/>
                  </a:ext>
                </a:extLst>
              </a:tr>
              <a:tr h="624205">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游子思乡的寄托，传达惆怅和哀愁。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乡书何处达？归雁洛阳边。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王湾《次北固山下》</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把雁视为传递音讯的“使者”，表达了诗人的思乡之情。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1646036"/>
                  </a:ext>
                </a:extLst>
              </a:tr>
              <a:tr h="830580">
                <a:tc vMerge="1">
                  <a:txBody>
                    <a:bodyPr/>
                    <a:lstStyle/>
                    <a:p>
                      <a:endParaRPr lang="zh-CN" altLang="en-US"/>
                    </a:p>
                  </a:txBody>
                  <a:tcPr/>
                </a:tc>
                <a:tc vMerge="1">
                  <a:txBody>
                    <a:bodyPr/>
                    <a:lstStyle/>
                    <a:p>
                      <a:endParaRPr lang="zh-CN" altLang="en-US"/>
                    </a:p>
                  </a:txBody>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征蓬出汉塞，归雁入胡天。</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王维《使至塞上》</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表达诗人的飘零之感，被排挤出朝廷的孤寂、抑郁、愤激不平。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368444"/>
                  </a:ext>
                </a:extLst>
              </a:tr>
            </a:tbl>
          </a:graphicData>
        </a:graphic>
      </p:graphicFrame>
    </p:spTree>
    <p:extLst>
      <p:ext uri="{BB962C8B-B14F-4D97-AF65-F5344CB8AC3E}">
        <p14:creationId xmlns:p14="http://schemas.microsoft.com/office/powerpoint/2010/main" val="3252172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2" name="矩形 1"/>
          <p:cNvSpPr>
            <a:spLocks noChangeAspect="1"/>
          </p:cNvSpPr>
          <p:nvPr/>
        </p:nvSpPr>
        <p:spPr>
          <a:xfrm>
            <a:off x="340287" y="676433"/>
            <a:ext cx="11430000" cy="1212640"/>
          </a:xfrm>
          <a:prstGeom prst="rect">
            <a:avLst/>
          </a:prstGeom>
        </p:spPr>
        <p:txBody>
          <a:bodyPr>
            <a:spAutoFit/>
          </a:bodyPr>
          <a:lstStyle/>
          <a:p>
            <a:pPr>
              <a:lnSpc>
                <a:spcPct val="130000"/>
              </a:lnSpc>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洙，字临西，又作苓西，号蘅塘，晚号退士，无锡人。祖籍安徽休宁。著有《蘅塘漫稿》，辑有《唐诗三百首》。</a:t>
            </a:r>
            <a:endParaRPr lang="zh-CN" altLang="en-US" sz="2800" dirty="0"/>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272822568"/>
              </p:ext>
            </p:extLst>
          </p:nvPr>
        </p:nvGraphicFramePr>
        <p:xfrm>
          <a:off x="438150" y="969010"/>
          <a:ext cx="11430000" cy="4810760"/>
        </p:xfrm>
        <a:graphic>
          <a:graphicData uri="http://schemas.openxmlformats.org/drawingml/2006/table">
            <a:tbl>
              <a:tblPr firstRow="1" firstCol="1" bandRow="1"/>
              <a:tblGrid>
                <a:gridCol w="971550">
                  <a:extLst>
                    <a:ext uri="{9D8B030D-6E8A-4147-A177-3AD203B41FA5}">
                      <a16:colId xmlns:a16="http://schemas.microsoft.com/office/drawing/2014/main" val="3453766627"/>
                    </a:ext>
                  </a:extLst>
                </a:gridCol>
                <a:gridCol w="3714750">
                  <a:extLst>
                    <a:ext uri="{9D8B030D-6E8A-4147-A177-3AD203B41FA5}">
                      <a16:colId xmlns:a16="http://schemas.microsoft.com/office/drawing/2014/main" val="2538566661"/>
                    </a:ext>
                  </a:extLst>
                </a:gridCol>
                <a:gridCol w="3776184">
                  <a:extLst>
                    <a:ext uri="{9D8B030D-6E8A-4147-A177-3AD203B41FA5}">
                      <a16:colId xmlns:a16="http://schemas.microsoft.com/office/drawing/2014/main" val="1845855583"/>
                    </a:ext>
                  </a:extLst>
                </a:gridCol>
                <a:gridCol w="2967516">
                  <a:extLst>
                    <a:ext uri="{9D8B030D-6E8A-4147-A177-3AD203B41FA5}">
                      <a16:colId xmlns:a16="http://schemas.microsoft.com/office/drawing/2014/main" val="139903734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意象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解读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表达情感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6036231"/>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表现春光、爱情的美好，传达惜春之情、思亲之切。也写世事变迁，抒昔盛今衰之情。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几处早莺争暖树，谁家新燕啄春泥。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白居易《钱塘湖春行》</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写早莺争向暖树、新燕啄泥衔草之景，展现出早春的一派生机与活力。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633728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流水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多喻绵绵愁思。</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请君试问东流水，别意与之谁短长。</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李白《金陵酒肆留别》</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表达了诗人内心的无尽离愁，流露出对朋友的恋恋不舍。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194849"/>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夕阳</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多有凄凉失落、苍茫沉郁之感。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大漠孤烟直，长河落日圆。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王维《使至塞上》</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表达诗人开阔的胸襟，暗含诗人的孤寂之感。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5279980"/>
                  </a:ext>
                </a:extLst>
              </a:tr>
            </a:tbl>
          </a:graphicData>
        </a:graphic>
      </p:graphicFrame>
    </p:spTree>
    <p:extLst>
      <p:ext uri="{BB962C8B-B14F-4D97-AF65-F5344CB8AC3E}">
        <p14:creationId xmlns:p14="http://schemas.microsoft.com/office/powerpoint/2010/main" val="42535576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14687261"/>
              </p:ext>
            </p:extLst>
          </p:nvPr>
        </p:nvGraphicFramePr>
        <p:xfrm>
          <a:off x="419100" y="793750"/>
          <a:ext cx="11430000" cy="5664200"/>
        </p:xfrm>
        <a:graphic>
          <a:graphicData uri="http://schemas.openxmlformats.org/drawingml/2006/table">
            <a:tbl>
              <a:tblPr firstRow="1" firstCol="1" bandRow="1"/>
              <a:tblGrid>
                <a:gridCol w="1103407">
                  <a:extLst>
                    <a:ext uri="{9D8B030D-6E8A-4147-A177-3AD203B41FA5}">
                      <a16:colId xmlns:a16="http://schemas.microsoft.com/office/drawing/2014/main" val="941830334"/>
                    </a:ext>
                  </a:extLst>
                </a:gridCol>
                <a:gridCol w="2706593">
                  <a:extLst>
                    <a:ext uri="{9D8B030D-6E8A-4147-A177-3AD203B41FA5}">
                      <a16:colId xmlns:a16="http://schemas.microsoft.com/office/drawing/2014/main" val="1110932740"/>
                    </a:ext>
                  </a:extLst>
                </a:gridCol>
                <a:gridCol w="4152900">
                  <a:extLst>
                    <a:ext uri="{9D8B030D-6E8A-4147-A177-3AD203B41FA5}">
                      <a16:colId xmlns:a16="http://schemas.microsoft.com/office/drawing/2014/main" val="507571519"/>
                    </a:ext>
                  </a:extLst>
                </a:gridCol>
                <a:gridCol w="3467100">
                  <a:extLst>
                    <a:ext uri="{9D8B030D-6E8A-4147-A177-3AD203B41FA5}">
                      <a16:colId xmlns:a16="http://schemas.microsoft.com/office/drawing/2014/main" val="3402248698"/>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意象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解读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表达情感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3792840"/>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多表达豪情、思乡、悲愁、苦闷和郁郁不得志的情感。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金樽清酒斗十千，玉盘珍羞直万钱。</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［李白《行路难》</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其一</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表现朋友对诗人的深厚情谊，也反衬出诗人的苦闷、茫然之情。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4599853"/>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羌笛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边塞诗中传达离别、思乡之情。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中军置酒饮归客，胡琴琵琶与羌笛。</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岑参《白雪歌送武判官归京》</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渲染悲凉的氛围，表达了和友人依依不舍的惜别、惆怅之情，隐约流露出对家乡的思念之情。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8442029"/>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草木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多以草木茂盛反衬荒凉，抒发盛衰兴亡的感慨。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国破山河在，城春草木深。</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杜甫《春望》</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抒发诗人忧国伤时之感。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627529"/>
                  </a:ext>
                </a:extLst>
              </a:tr>
            </a:tbl>
          </a:graphicData>
        </a:graphic>
      </p:graphicFrame>
    </p:spTree>
    <p:extLst>
      <p:ext uri="{BB962C8B-B14F-4D97-AF65-F5344CB8AC3E}">
        <p14:creationId xmlns:p14="http://schemas.microsoft.com/office/powerpoint/2010/main" val="42504560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54.jpeg"/>
          <p:cNvPicPr/>
          <p:nvPr/>
        </p:nvPicPr>
        <p:blipFill>
          <a:blip r:embed="rId2"/>
          <a:stretch>
            <a:fillRect/>
          </a:stretch>
        </p:blipFill>
        <p:spPr>
          <a:xfrm>
            <a:off x="270827" y="748347"/>
            <a:ext cx="1958023" cy="444363"/>
          </a:xfrm>
          <a:prstGeom prst="rect">
            <a:avLst/>
          </a:prstGeom>
        </p:spPr>
      </p:pic>
      <p:graphicFrame>
        <p:nvGraphicFramePr>
          <p:cNvPr id="6" name="表格 5"/>
          <p:cNvGraphicFramePr>
            <a:graphicFrameLocks noGrp="1" noChangeAspect="1"/>
          </p:cNvGraphicFramePr>
          <p:nvPr>
            <p:extLst>
              <p:ext uri="{D42A27DB-BD31-4B8C-83A1-F6EECF244321}">
                <p14:modId xmlns:p14="http://schemas.microsoft.com/office/powerpoint/2010/main" val="3170187347"/>
              </p:ext>
            </p:extLst>
          </p:nvPr>
        </p:nvGraphicFramePr>
        <p:xfrm>
          <a:off x="457200" y="1383665"/>
          <a:ext cx="11430000" cy="4781550"/>
        </p:xfrm>
        <a:graphic>
          <a:graphicData uri="http://schemas.openxmlformats.org/drawingml/2006/table">
            <a:tbl>
              <a:tblPr firstRow="1" firstCol="1" bandRow="1"/>
              <a:tblGrid>
                <a:gridCol w="1103407">
                  <a:extLst>
                    <a:ext uri="{9D8B030D-6E8A-4147-A177-3AD203B41FA5}">
                      <a16:colId xmlns:a16="http://schemas.microsoft.com/office/drawing/2014/main" val="1006359688"/>
                    </a:ext>
                  </a:extLst>
                </a:gridCol>
                <a:gridCol w="2858993">
                  <a:extLst>
                    <a:ext uri="{9D8B030D-6E8A-4147-A177-3AD203B41FA5}">
                      <a16:colId xmlns:a16="http://schemas.microsoft.com/office/drawing/2014/main" val="4162218477"/>
                    </a:ext>
                  </a:extLst>
                </a:gridCol>
                <a:gridCol w="7467600">
                  <a:extLst>
                    <a:ext uri="{9D8B030D-6E8A-4147-A177-3AD203B41FA5}">
                      <a16:colId xmlns:a16="http://schemas.microsoft.com/office/drawing/2014/main" val="216351565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3278985"/>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后庭花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商女不知亡国恨，隔江犹唱后庭花。</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杜牧《泊秦淮》</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后庭花”是曲名，是《玉树后庭花》的简称，为南朝陈亡国之君陈叔宝所作，后世多称之为亡国之音。诗人借陈后主的荒淫亡国联想到江河日下的晚唐命运，委婉含蓄地讽刺了醉生梦死的晚唐统治者，表现了对国家命运的无比关怀和深切忧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2549946"/>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黄金台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报君黄金台上意，提携玉龙为君死。</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李贺《雁门太守行》</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“黄金台”是战国时燕昭王所筑，台上放着千金，用来招揽天下贤士。诗人引用这个典故，意在表明将士们以死报国的决心。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2356818"/>
                  </a:ext>
                </a:extLst>
              </a:tr>
            </a:tbl>
          </a:graphicData>
        </a:graphic>
      </p:graphicFrame>
      <p:sp>
        <p:nvSpPr>
          <p:cNvPr id="7" name="Rectangle 2"/>
          <p:cNvSpPr>
            <a:spLocks noChangeArrowheads="1"/>
          </p:cNvSpPr>
          <p:nvPr/>
        </p:nvSpPr>
        <p:spPr bwMode="auto">
          <a:xfrm>
            <a:off x="3300413" y="30654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404593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76761087"/>
              </p:ext>
            </p:extLst>
          </p:nvPr>
        </p:nvGraphicFramePr>
        <p:xfrm>
          <a:off x="381000" y="1090295"/>
          <a:ext cx="11430000" cy="3928110"/>
        </p:xfrm>
        <a:graphic>
          <a:graphicData uri="http://schemas.openxmlformats.org/drawingml/2006/table">
            <a:tbl>
              <a:tblPr firstRow="1" firstCol="1" bandRow="1"/>
              <a:tblGrid>
                <a:gridCol w="1103407">
                  <a:extLst>
                    <a:ext uri="{9D8B030D-6E8A-4147-A177-3AD203B41FA5}">
                      <a16:colId xmlns:a16="http://schemas.microsoft.com/office/drawing/2014/main" val="328178258"/>
                    </a:ext>
                  </a:extLst>
                </a:gridCol>
                <a:gridCol w="4268693">
                  <a:extLst>
                    <a:ext uri="{9D8B030D-6E8A-4147-A177-3AD203B41FA5}">
                      <a16:colId xmlns:a16="http://schemas.microsoft.com/office/drawing/2014/main" val="4279704389"/>
                    </a:ext>
                  </a:extLst>
                </a:gridCol>
                <a:gridCol w="6057900">
                  <a:extLst>
                    <a:ext uri="{9D8B030D-6E8A-4147-A177-3AD203B41FA5}">
                      <a16:colId xmlns:a16="http://schemas.microsoft.com/office/drawing/2014/main" val="203789051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4595593"/>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铜雀台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东风不与周郎便，铜雀春深锁二乔。</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杜牧《赤壁》</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“铜雀台”是曹操所建，供歌舞宴游之用。这里借二乔的命运暗示东吴的命运，以小见大，从反面落笔假设周瑜的失败，认为成功需要某种机遇。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0512546"/>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垂钓碧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溪、乘舟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梦日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闲来垂钓碧溪上，忽复乘舟梦日边。</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［李白《行路难》</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其一</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以“垂钓”自比姜尚，以“梦日”自比伊尹，委婉含蓄地表达了诗人期望有朝一日能得到明主赏识，让自己的才能和抱负得以施展的强烈愿望。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4198919"/>
                  </a:ext>
                </a:extLst>
              </a:tr>
            </a:tbl>
          </a:graphicData>
        </a:graphic>
      </p:graphicFrame>
    </p:spTree>
    <p:extLst>
      <p:ext uri="{BB962C8B-B14F-4D97-AF65-F5344CB8AC3E}">
        <p14:creationId xmlns:p14="http://schemas.microsoft.com/office/powerpoint/2010/main" val="14422018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41110835"/>
              </p:ext>
            </p:extLst>
          </p:nvPr>
        </p:nvGraphicFramePr>
        <p:xfrm>
          <a:off x="400050" y="1060133"/>
          <a:ext cx="11430000" cy="3928110"/>
        </p:xfrm>
        <a:graphic>
          <a:graphicData uri="http://schemas.openxmlformats.org/drawingml/2006/table">
            <a:tbl>
              <a:tblPr firstRow="1" firstCol="1" bandRow="1"/>
              <a:tblGrid>
                <a:gridCol w="1600200">
                  <a:extLst>
                    <a:ext uri="{9D8B030D-6E8A-4147-A177-3AD203B41FA5}">
                      <a16:colId xmlns:a16="http://schemas.microsoft.com/office/drawing/2014/main" val="2989621240"/>
                    </a:ext>
                  </a:extLst>
                </a:gridCol>
                <a:gridCol w="3829050">
                  <a:extLst>
                    <a:ext uri="{9D8B030D-6E8A-4147-A177-3AD203B41FA5}">
                      <a16:colId xmlns:a16="http://schemas.microsoft.com/office/drawing/2014/main" val="3373320892"/>
                    </a:ext>
                  </a:extLst>
                </a:gridCol>
                <a:gridCol w="6000750">
                  <a:extLst>
                    <a:ext uri="{9D8B030D-6E8A-4147-A177-3AD203B41FA5}">
                      <a16:colId xmlns:a16="http://schemas.microsoft.com/office/drawing/2014/main" val="334193906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372300"/>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闻笛赋、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烂柯人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怀旧空吟闻笛赋，到乡翻似烂柯人。</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刘禹锡《酬乐天扬州初逢席上见赠》</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诗人借用“闻笛赋”的典故来抒发怀念故友之情，用“烂柯人”的典故来抒发对时局多变、世事全非的感慨。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8593321"/>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蓬山、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青鸟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蓬山此去无多路，青鸟殷勤为探看。</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李商隐《无题》</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“蓬山”是神话中海上的仙山，“青鸟”是神话中西王母传信的神鸟，这里用典，含蓄地表达出分别后再难相见的苦痛。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126966"/>
                  </a:ext>
                </a:extLst>
              </a:tr>
            </a:tbl>
          </a:graphicData>
        </a:graphic>
      </p:graphicFrame>
      <p:sp>
        <p:nvSpPr>
          <p:cNvPr id="5" name="Rectangle 2"/>
          <p:cNvSpPr>
            <a:spLocks noChangeArrowheads="1"/>
          </p:cNvSpPr>
          <p:nvPr/>
        </p:nvSpPr>
        <p:spPr bwMode="auto">
          <a:xfrm>
            <a:off x="3300413" y="32718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634876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55.jpeg"/>
          <p:cNvPicPr/>
          <p:nvPr/>
        </p:nvPicPr>
        <p:blipFill>
          <a:blip r:embed="rId2"/>
          <a:stretch>
            <a:fillRect/>
          </a:stretch>
        </p:blipFill>
        <p:spPr>
          <a:xfrm>
            <a:off x="385127" y="787399"/>
            <a:ext cx="1919923" cy="523475"/>
          </a:xfrm>
          <a:prstGeom prst="rect">
            <a:avLst/>
          </a:prstGeom>
        </p:spPr>
      </p:pic>
      <p:graphicFrame>
        <p:nvGraphicFramePr>
          <p:cNvPr id="4" name="表格 3"/>
          <p:cNvGraphicFramePr>
            <a:graphicFrameLocks noGrp="1" noChangeAspect="1"/>
          </p:cNvGraphicFramePr>
          <p:nvPr>
            <p:extLst>
              <p:ext uri="{D42A27DB-BD31-4B8C-83A1-F6EECF244321}">
                <p14:modId xmlns:p14="http://schemas.microsoft.com/office/powerpoint/2010/main" val="138514605"/>
              </p:ext>
            </p:extLst>
          </p:nvPr>
        </p:nvGraphicFramePr>
        <p:xfrm>
          <a:off x="385127" y="1388460"/>
          <a:ext cx="11430000" cy="4354830"/>
        </p:xfrm>
        <a:graphic>
          <a:graphicData uri="http://schemas.openxmlformats.org/drawingml/2006/table">
            <a:tbl>
              <a:tblPr firstRow="1" firstCol="1" bandRow="1"/>
              <a:tblGrid>
                <a:gridCol w="1600200">
                  <a:extLst>
                    <a:ext uri="{9D8B030D-6E8A-4147-A177-3AD203B41FA5}">
                      <a16:colId xmlns:a16="http://schemas.microsoft.com/office/drawing/2014/main" val="2985172148"/>
                    </a:ext>
                  </a:extLst>
                </a:gridCol>
                <a:gridCol w="3550764">
                  <a:extLst>
                    <a:ext uri="{9D8B030D-6E8A-4147-A177-3AD203B41FA5}">
                      <a16:colId xmlns:a16="http://schemas.microsoft.com/office/drawing/2014/main" val="2456263856"/>
                    </a:ext>
                  </a:extLst>
                </a:gridCol>
                <a:gridCol w="6279036">
                  <a:extLst>
                    <a:ext uri="{9D8B030D-6E8A-4147-A177-3AD203B41FA5}">
                      <a16:colId xmlns:a16="http://schemas.microsoft.com/office/drawing/2014/main" val="2140885415"/>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表现手法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举例及赏析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163623"/>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象征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根据事物之间的某种联系，借助某人某物的具体形象，以表现某种抽象的概念、思想和情感。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李白《行路难》</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其一</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中“欲渡黄河冰塞川，将登太行雪满山”使用象征的手法，用“欲渡黄河”“将登太行”象征对理想的追求，用“冰塞川”“雪满山”象征人生道路的艰难、仕途的阻塞。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0071236"/>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想象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人在头脑中对已储存的表象进行加工改造，从而产生新形象的心理过程。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李商隐《夜雨寄北》中“何当共剪西窗烛，却话巴山夜雨时”，这是诗人对未来团聚情景的想象，反映了诗人对未来团聚的美好憧憬。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8564629"/>
                  </a:ext>
                </a:extLst>
              </a:tr>
            </a:tbl>
          </a:graphicData>
        </a:graphic>
      </p:graphicFrame>
    </p:spTree>
    <p:extLst>
      <p:ext uri="{BB962C8B-B14F-4D97-AF65-F5344CB8AC3E}">
        <p14:creationId xmlns:p14="http://schemas.microsoft.com/office/powerpoint/2010/main" val="28619370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5137751"/>
              </p:ext>
            </p:extLst>
          </p:nvPr>
        </p:nvGraphicFramePr>
        <p:xfrm>
          <a:off x="381000" y="1090295"/>
          <a:ext cx="11430000" cy="3928110"/>
        </p:xfrm>
        <a:graphic>
          <a:graphicData uri="http://schemas.openxmlformats.org/drawingml/2006/table">
            <a:tbl>
              <a:tblPr firstRow="1" firstCol="1" bandRow="1"/>
              <a:tblGrid>
                <a:gridCol w="1562100">
                  <a:extLst>
                    <a:ext uri="{9D8B030D-6E8A-4147-A177-3AD203B41FA5}">
                      <a16:colId xmlns:a16="http://schemas.microsoft.com/office/drawing/2014/main" val="3844100089"/>
                    </a:ext>
                  </a:extLst>
                </a:gridCol>
                <a:gridCol w="3588864">
                  <a:extLst>
                    <a:ext uri="{9D8B030D-6E8A-4147-A177-3AD203B41FA5}">
                      <a16:colId xmlns:a16="http://schemas.microsoft.com/office/drawing/2014/main" val="1785452647"/>
                    </a:ext>
                  </a:extLst>
                </a:gridCol>
                <a:gridCol w="6279036">
                  <a:extLst>
                    <a:ext uri="{9D8B030D-6E8A-4147-A177-3AD203B41FA5}">
                      <a16:colId xmlns:a16="http://schemas.microsoft.com/office/drawing/2014/main" val="2941373081"/>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表现手法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举例及赏析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3083491"/>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渲染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对环境、景物或人物行为、心理等进行细致描写，以突出形象，增强表达效果。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柳宗元《江雪》中“千山鸟飞绝，万径人踪灭”渲染出一个空无一人的荒凉世界，突出诗人内心的孤独与寂寞。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3461462"/>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反衬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用相反或有差别的事物，从反面衬托所描绘的事物。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李白《行路难》</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其一</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中“金樽清酒斗十千，玉盘珍羞直万钱”着重描绘欢乐的宴饮气氛，以乐景写哀情，反衬诗人愁苦的程度之深。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579907"/>
                  </a:ext>
                </a:extLst>
              </a:tr>
            </a:tbl>
          </a:graphicData>
        </a:graphic>
      </p:graphicFrame>
    </p:spTree>
    <p:extLst>
      <p:ext uri="{BB962C8B-B14F-4D97-AF65-F5344CB8AC3E}">
        <p14:creationId xmlns:p14="http://schemas.microsoft.com/office/powerpoint/2010/main" val="11572395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56355408"/>
              </p:ext>
            </p:extLst>
          </p:nvPr>
        </p:nvGraphicFramePr>
        <p:xfrm>
          <a:off x="419100" y="949325"/>
          <a:ext cx="11430000" cy="4781550"/>
        </p:xfrm>
        <a:graphic>
          <a:graphicData uri="http://schemas.openxmlformats.org/drawingml/2006/table">
            <a:tbl>
              <a:tblPr firstRow="1" firstCol="1" bandRow="1"/>
              <a:tblGrid>
                <a:gridCol w="1009650">
                  <a:extLst>
                    <a:ext uri="{9D8B030D-6E8A-4147-A177-3AD203B41FA5}">
                      <a16:colId xmlns:a16="http://schemas.microsoft.com/office/drawing/2014/main" val="3238756088"/>
                    </a:ext>
                  </a:extLst>
                </a:gridCol>
                <a:gridCol w="3771900">
                  <a:extLst>
                    <a:ext uri="{9D8B030D-6E8A-4147-A177-3AD203B41FA5}">
                      <a16:colId xmlns:a16="http://schemas.microsoft.com/office/drawing/2014/main" val="938752677"/>
                    </a:ext>
                  </a:extLst>
                </a:gridCol>
                <a:gridCol w="6648450">
                  <a:extLst>
                    <a:ext uri="{9D8B030D-6E8A-4147-A177-3AD203B41FA5}">
                      <a16:colId xmlns:a16="http://schemas.microsoft.com/office/drawing/2014/main" val="2991983514"/>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表现手法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举例及赏析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4809461"/>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虚实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结合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现实中的景、事与想象、回忆中的景、事互相映衬，交织在一起。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李白《黄鹤楼送孟浩然之广陵》中“孤帆远影碧空尽，惟见长江天际流”，这两句诗字面上是写景，但这景中却包含了诗人对朋友依依不舍的深情厚谊，是抒情。写景是实，抒情是虚，这实际上是借景抒情或寓情于景的写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903152"/>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动静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结合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将动态景物与静态景物结合起来，使诗句生动鲜活。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常建《题破山寺后禅院》中“万籁此都寂，但余钟磬音”采用动静结合的手法，用钟磬音的悠扬不绝衬托环境的幽静。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0487689"/>
                  </a:ext>
                </a:extLst>
              </a:tr>
            </a:tbl>
          </a:graphicData>
        </a:graphic>
      </p:graphicFrame>
    </p:spTree>
    <p:extLst>
      <p:ext uri="{BB962C8B-B14F-4D97-AF65-F5344CB8AC3E}">
        <p14:creationId xmlns:p14="http://schemas.microsoft.com/office/powerpoint/2010/main" val="16064369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619406595"/>
              </p:ext>
            </p:extLst>
          </p:nvPr>
        </p:nvGraphicFramePr>
        <p:xfrm>
          <a:off x="419100" y="1128395"/>
          <a:ext cx="11430000" cy="3928110"/>
        </p:xfrm>
        <a:graphic>
          <a:graphicData uri="http://schemas.openxmlformats.org/drawingml/2006/table">
            <a:tbl>
              <a:tblPr firstRow="1" firstCol="1" bandRow="1"/>
              <a:tblGrid>
                <a:gridCol w="952500">
                  <a:extLst>
                    <a:ext uri="{9D8B030D-6E8A-4147-A177-3AD203B41FA5}">
                      <a16:colId xmlns:a16="http://schemas.microsoft.com/office/drawing/2014/main" val="243817444"/>
                    </a:ext>
                  </a:extLst>
                </a:gridCol>
                <a:gridCol w="4198464">
                  <a:extLst>
                    <a:ext uri="{9D8B030D-6E8A-4147-A177-3AD203B41FA5}">
                      <a16:colId xmlns:a16="http://schemas.microsoft.com/office/drawing/2014/main" val="1840275698"/>
                    </a:ext>
                  </a:extLst>
                </a:gridCol>
                <a:gridCol w="6279036">
                  <a:extLst>
                    <a:ext uri="{9D8B030D-6E8A-4147-A177-3AD203B41FA5}">
                      <a16:colId xmlns:a16="http://schemas.microsoft.com/office/drawing/2014/main" val="3842692689"/>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表现手法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举例及赏析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2116155"/>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借景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抒情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借助对客观景物的描写来抒发自己的主观情感。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杜甫《春望》中“感时花溅泪，恨别鸟惊心”借花、鸟这些美好的景物来表达内心的伤痛。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894052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托物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言志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通过描摹客观事物的某一方面的特征来寄托、传达作者的某种感情、抱负或志趣。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李商隐《无题》中“春蚕到死丝方尽，蜡炬成灰泪始干”两句，通过对春蚕、蜡烛至死方休这一特点的歌颂，表达诗人对爱情的至死不渝。</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5722232"/>
                  </a:ext>
                </a:extLst>
              </a:tr>
            </a:tbl>
          </a:graphicData>
        </a:graphic>
      </p:graphicFrame>
    </p:spTree>
    <p:extLst>
      <p:ext uri="{BB962C8B-B14F-4D97-AF65-F5344CB8AC3E}">
        <p14:creationId xmlns:p14="http://schemas.microsoft.com/office/powerpoint/2010/main" val="27126848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7027" y="1102047"/>
            <a:ext cx="11430000" cy="513371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填空题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《唐诗三百首》由清代</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《唐诗三百首》包括</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位唐代诗人的作品，“脍炙人口”是《唐诗三百首》选诗准则。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《唐诗三百首》按诗歌体裁的不同分为古诗、乐府、</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《唐诗三百首》第一首诗的作者是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，在数量上</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以</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熟读唐诗三百首，</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孙洙《唐诗三百首序》</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aaf53"/>
          <p:cNvSpPr/>
          <p:nvPr/>
        </p:nvSpPr>
        <p:spPr>
          <a:xfrm>
            <a:off x="4086542" y="5636455"/>
            <a:ext cx="336556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不会作诗也会吟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9" name="A_de9bf"/>
          <p:cNvSpPr/>
          <p:nvPr/>
        </p:nvSpPr>
        <p:spPr>
          <a:xfrm>
            <a:off x="694055" y="5081719"/>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五言古诗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d5fab"/>
          <p:cNvSpPr/>
          <p:nvPr/>
        </p:nvSpPr>
        <p:spPr>
          <a:xfrm>
            <a:off x="6586855" y="4526983"/>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张九龄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2a072"/>
          <p:cNvSpPr/>
          <p:nvPr/>
        </p:nvSpPr>
        <p:spPr>
          <a:xfrm>
            <a:off x="694055" y="3972247"/>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绝句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c78e5"/>
          <p:cNvSpPr/>
          <p:nvPr/>
        </p:nvSpPr>
        <p:spPr>
          <a:xfrm>
            <a:off x="9444355" y="3417511"/>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律诗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c3574"/>
          <p:cNvSpPr/>
          <p:nvPr/>
        </p:nvSpPr>
        <p:spPr>
          <a:xfrm>
            <a:off x="4443730" y="2308039"/>
            <a:ext cx="12208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77</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pic>
        <p:nvPicPr>
          <p:cNvPr id="2" name="image356.jpeg"/>
          <p:cNvPicPr/>
          <p:nvPr/>
        </p:nvPicPr>
        <p:blipFill>
          <a:blip r:embed="rId2"/>
          <a:stretch>
            <a:fillRect/>
          </a:stretch>
        </p:blipFill>
        <p:spPr>
          <a:xfrm>
            <a:off x="347027" y="805497"/>
            <a:ext cx="1786573" cy="405453"/>
          </a:xfrm>
          <a:prstGeom prst="rect">
            <a:avLst/>
          </a:prstGeom>
        </p:spPr>
      </p:pic>
      <p:sp>
        <p:nvSpPr>
          <p:cNvPr id="4" name="A_230b6"/>
          <p:cNvSpPr/>
          <p:nvPr/>
        </p:nvSpPr>
        <p:spPr>
          <a:xfrm>
            <a:off x="4800917" y="1753303"/>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孙洙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47680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21121"/>
            <a:ext cx="11430000" cy="4013406"/>
          </a:xfrm>
          <a:prstGeom prst="rect">
            <a:avLst/>
          </a:prstGeom>
        </p:spPr>
        <p:txBody>
          <a:bodyPr>
            <a:spAutoFit/>
          </a:bodyPr>
          <a:lstStyle/>
          <a:p>
            <a:pPr>
              <a:lnSpc>
                <a:spcPct val="130000"/>
              </a:lnSpc>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清朝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时期，唐诗的选本很多，编订于康熙年间的《全唐诗》，收录诗将近五万首；学者沈德潜编选《唐诗别裁》，收录诗将近两千首。读者阅读、携带及传阅均有不便。当时的家塾课本《千家诗》，选诗标准不严，体例不一致，不利于孩子的学习。因此，孙洙和夫人徐兰英决定编写一部新诗选。乾隆二十八年的春天，他们以《唐诗别裁》为底本，依照以简去繁的原则，选取脍炙人口的唐诗名篇，编录成《唐诗三百首》一书。</a:t>
            </a:r>
            <a:endParaRPr lang="zh-CN" altLang="en-US" sz="2800" dirty="0"/>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71450" y="721142"/>
            <a:ext cx="11849100" cy="4573560"/>
          </a:xfrm>
          <a:prstGeom prst="rect">
            <a:avLst/>
          </a:prstGeom>
        </p:spPr>
        <p:txBody>
          <a:bodyPr wrap="square">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诗仙李白，字</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，晚年自号</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。天才横溢，被</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誉为</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仙人。其诗风格</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盛唐浪漫主义诗歌的代表人物。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诗圣杜甫，字</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，为初唐诗人杜审言之孙。因做过检校工部员外郎，故世称</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，其诗善于选择具有普遍意义的社会题材，反映出当时政治的腐败，在一定程度上表达了人民的愿望，他的许多优秀作品，显示了唐代由开元盛世转向分裂衰微的历史过程，因被称为“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”。诗风</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，对后世诗人影响极大。</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accc4"/>
          <p:cNvSpPr/>
          <p:nvPr/>
        </p:nvSpPr>
        <p:spPr>
          <a:xfrm>
            <a:off x="1410652" y="4636866"/>
            <a:ext cx="47943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沉郁顿挫，语言精练传神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7fc09"/>
          <p:cNvSpPr/>
          <p:nvPr/>
        </p:nvSpPr>
        <p:spPr>
          <a:xfrm>
            <a:off x="10210165" y="4031395"/>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诗史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17c12"/>
          <p:cNvSpPr/>
          <p:nvPr/>
        </p:nvSpPr>
        <p:spPr>
          <a:xfrm>
            <a:off x="2839402" y="3007922"/>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杜工部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20f69"/>
          <p:cNvSpPr/>
          <p:nvPr/>
        </p:nvSpPr>
        <p:spPr>
          <a:xfrm>
            <a:off x="3196590" y="248187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子美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007d9"/>
          <p:cNvSpPr/>
          <p:nvPr/>
        </p:nvSpPr>
        <p:spPr>
          <a:xfrm>
            <a:off x="3215640" y="1334824"/>
            <a:ext cx="908056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想象丰富，构思奇特，气势雄浑瑰丽，风格豪迈潇洒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e4d16"/>
          <p:cNvSpPr/>
          <p:nvPr/>
        </p:nvSpPr>
        <p:spPr>
          <a:xfrm>
            <a:off x="6411278" y="817662"/>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青莲居士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34f86"/>
          <p:cNvSpPr/>
          <p:nvPr/>
        </p:nvSpPr>
        <p:spPr>
          <a:xfrm>
            <a:off x="3196590" y="81766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太白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15084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097385"/>
            <a:ext cx="7398179" cy="652486"/>
          </a:xfrm>
          <a:prstGeom prst="rect">
            <a:avLst/>
          </a:prstGeom>
        </p:spPr>
        <p:txBody>
          <a:bodyPr wrap="none">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孟浩然的诗多以</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为题材。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23850" y="727232"/>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白居易，字</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，晚年号</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。贞元进士。他一生作诗很多，以讽喻诗为最有名，语言通俗易懂，被称为“老妪能解”。叙事诗</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等也极有名。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3" name="A_a293d"/>
          <p:cNvSpPr/>
          <p:nvPr/>
        </p:nvSpPr>
        <p:spPr>
          <a:xfrm>
            <a:off x="3941128" y="5193905"/>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山水田园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矩形 2"/>
          <p:cNvSpPr>
            <a:spLocks noChangeAspect="1"/>
          </p:cNvSpPr>
          <p:nvPr/>
        </p:nvSpPr>
        <p:spPr>
          <a:xfrm>
            <a:off x="381000" y="2632232"/>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王维，字</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，其诗、画成就都很高，苏东坡赞</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他</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”，尤以山水田园诗成就为最，</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与</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合称“王孟”，晚年无心仕途，专诚奉佛，故后世人称其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为</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2" name="A_60353"/>
          <p:cNvSpPr/>
          <p:nvPr/>
        </p:nvSpPr>
        <p:spPr>
          <a:xfrm>
            <a:off x="1085215" y="4392960"/>
            <a:ext cx="15796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诗佛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1" name="A_d1747"/>
          <p:cNvSpPr/>
          <p:nvPr/>
        </p:nvSpPr>
        <p:spPr>
          <a:xfrm>
            <a:off x="728028" y="3838224"/>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孟浩然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0" name="A_1985c"/>
          <p:cNvSpPr/>
          <p:nvPr/>
        </p:nvSpPr>
        <p:spPr>
          <a:xfrm>
            <a:off x="1085215" y="3283488"/>
            <a:ext cx="40799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诗中有画，画中有诗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9" name="A_c9277"/>
          <p:cNvSpPr/>
          <p:nvPr/>
        </p:nvSpPr>
        <p:spPr>
          <a:xfrm>
            <a:off x="2691765" y="272875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摩诘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92e83"/>
          <p:cNvSpPr/>
          <p:nvPr/>
        </p:nvSpPr>
        <p:spPr>
          <a:xfrm>
            <a:off x="4242753" y="1933224"/>
            <a:ext cx="26511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长恨歌</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0cfce"/>
          <p:cNvSpPr/>
          <p:nvPr/>
        </p:nvSpPr>
        <p:spPr>
          <a:xfrm>
            <a:off x="1385253" y="1933224"/>
            <a:ext cx="26511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琵琶行</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6a7db"/>
          <p:cNvSpPr/>
          <p:nvPr/>
        </p:nvSpPr>
        <p:spPr>
          <a:xfrm>
            <a:off x="5849303" y="823752"/>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香山居士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8b2a0"/>
          <p:cNvSpPr/>
          <p:nvPr/>
        </p:nvSpPr>
        <p:spPr>
          <a:xfrm>
            <a:off x="2991803" y="82375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乐天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401264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P spid="9" grpId="0" animBg="1"/>
      <p:bldP spid="8" grpId="0" animBg="1"/>
      <p:bldP spid="7" grpId="0" animBg="1"/>
      <p:bldP spid="6"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2900" y="7746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王昌龄的诗以写</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为佳，尤长于七绝，有“</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”之称，时人推为“</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柳宗元，字</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，世称</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。因参与变革而被贬为永州司马，后迁柳州刺史，人称柳柳州。诗文在当时都很有名，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共同领导了</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，并称</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之一。</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李贺人称“</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”；孟郊、贾岛，人称“</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”；刘禹锡人称“</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4" name="A_05b8d"/>
          <p:cNvSpPr/>
          <p:nvPr/>
        </p:nvSpPr>
        <p:spPr>
          <a:xfrm>
            <a:off x="2818765" y="4735271"/>
            <a:ext cx="15796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诗豪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3" name="A_2d522"/>
          <p:cNvSpPr/>
          <p:nvPr/>
        </p:nvSpPr>
        <p:spPr>
          <a:xfrm>
            <a:off x="8546465" y="4199585"/>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郊寒岛瘦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2" name="A_fd336"/>
          <p:cNvSpPr/>
          <p:nvPr/>
        </p:nvSpPr>
        <p:spPr>
          <a:xfrm>
            <a:off x="3188653" y="4199585"/>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诗鬼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1" name="A_4d9af"/>
          <p:cNvSpPr/>
          <p:nvPr/>
        </p:nvSpPr>
        <p:spPr>
          <a:xfrm>
            <a:off x="689928" y="3644849"/>
            <a:ext cx="26511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唐宋八大家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0" name="A_56404"/>
          <p:cNvSpPr/>
          <p:nvPr/>
        </p:nvSpPr>
        <p:spPr>
          <a:xfrm>
            <a:off x="7833678" y="3090113"/>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韩柳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9" name="A_6ba3a"/>
          <p:cNvSpPr/>
          <p:nvPr/>
        </p:nvSpPr>
        <p:spPr>
          <a:xfrm>
            <a:off x="3904615" y="3090113"/>
            <a:ext cx="30083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唐代古文运动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03edb"/>
          <p:cNvSpPr/>
          <p:nvPr/>
        </p:nvSpPr>
        <p:spPr>
          <a:xfrm>
            <a:off x="689928" y="3090113"/>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韩愈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ff2c1"/>
          <p:cNvSpPr/>
          <p:nvPr/>
        </p:nvSpPr>
        <p:spPr>
          <a:xfrm>
            <a:off x="5688965" y="1980641"/>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柳河东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e5606"/>
          <p:cNvSpPr/>
          <p:nvPr/>
        </p:nvSpPr>
        <p:spPr>
          <a:xfrm>
            <a:off x="3188653" y="1980641"/>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子厚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8418c"/>
          <p:cNvSpPr/>
          <p:nvPr/>
        </p:nvSpPr>
        <p:spPr>
          <a:xfrm>
            <a:off x="6404928" y="1425905"/>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诗家夫子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027bb"/>
          <p:cNvSpPr/>
          <p:nvPr/>
        </p:nvSpPr>
        <p:spPr>
          <a:xfrm>
            <a:off x="1047115" y="1425905"/>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七绝圣手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622f4"/>
          <p:cNvSpPr/>
          <p:nvPr/>
        </p:nvSpPr>
        <p:spPr>
          <a:xfrm>
            <a:off x="3883406" y="871169"/>
            <a:ext cx="37227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宫怨、边塞、送别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99560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4800" y="98622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山水田园诗派，是盛唐开元、天宝年间形成的一个诗歌流派。代表诗人有</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以</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主要特征。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边塞诗派，是盛唐开元、天宝年间形成的一个诗歌流派。代表作家有</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1a5a0"/>
          <p:cNvSpPr/>
          <p:nvPr/>
        </p:nvSpPr>
        <p:spPr>
          <a:xfrm>
            <a:off x="6724015" y="3301693"/>
            <a:ext cx="193681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王昌龄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21571"/>
          <p:cNvSpPr/>
          <p:nvPr/>
        </p:nvSpPr>
        <p:spPr>
          <a:xfrm>
            <a:off x="4580890" y="3301693"/>
            <a:ext cx="193681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王之涣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6a1e3"/>
          <p:cNvSpPr/>
          <p:nvPr/>
        </p:nvSpPr>
        <p:spPr>
          <a:xfrm>
            <a:off x="2794953" y="3301693"/>
            <a:ext cx="15796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岑参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a66a3"/>
          <p:cNvSpPr/>
          <p:nvPr/>
        </p:nvSpPr>
        <p:spPr>
          <a:xfrm>
            <a:off x="1009015" y="3301693"/>
            <a:ext cx="15796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高适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1a938"/>
          <p:cNvSpPr/>
          <p:nvPr/>
        </p:nvSpPr>
        <p:spPr>
          <a:xfrm>
            <a:off x="6019800" y="1637485"/>
            <a:ext cx="65802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标举隐逸，寄情山水，歌咏田园生活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8ef32"/>
          <p:cNvSpPr/>
          <p:nvPr/>
        </p:nvSpPr>
        <p:spPr>
          <a:xfrm>
            <a:off x="3509328" y="1637485"/>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孟浩然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b7c16"/>
          <p:cNvSpPr/>
          <p:nvPr/>
        </p:nvSpPr>
        <p:spPr>
          <a:xfrm>
            <a:off x="1723390" y="1637485"/>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王维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0" name="矩形 9"/>
          <p:cNvSpPr>
            <a:spLocks noChangeAspect="1"/>
          </p:cNvSpPr>
          <p:nvPr/>
        </p:nvSpPr>
        <p:spPr>
          <a:xfrm>
            <a:off x="6019800" y="1637485"/>
            <a:ext cx="6300123" cy="65248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6240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2900" y="702509"/>
            <a:ext cx="11430000" cy="1007840"/>
          </a:xfrm>
          <a:prstGeom prst="rect">
            <a:avLst/>
          </a:prstGeom>
        </p:spPr>
        <p:txBody>
          <a:bodyPr>
            <a:spAutoFit/>
          </a:bodyPr>
          <a:lstStyle/>
          <a:p>
            <a:pPr>
              <a:lnSpc>
                <a:spcPct val="130000"/>
              </a:lnSpc>
              <a:spcAft>
                <a:spcPts val="0"/>
              </a:spcAft>
            </a:pPr>
            <a:r>
              <a:rPr lang="zh-CN" altLang="zh-CN" sz="24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4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赏析题</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阅读下面这首诗，完成下列小题。</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42900" y="1762914"/>
            <a:ext cx="11430000" cy="3408497"/>
          </a:xfrm>
          <a:prstGeom prst="rect">
            <a:avLst/>
          </a:prstGeom>
        </p:spPr>
        <p:txBody>
          <a:bodyPr>
            <a:spAutoFit/>
          </a:bodyPr>
          <a:lstStyle/>
          <a:p>
            <a:pPr algn="ctr">
              <a:lnSpc>
                <a:spcPct val="130000"/>
              </a:lnSpc>
              <a:spcAft>
                <a:spcPts val="0"/>
              </a:spcAft>
            </a:pPr>
            <a:r>
              <a:rPr lang="zh-CN" altLang="zh-CN" sz="2400" b="1" dirty="0">
                <a:latin typeface="Arial" panose="020B0604020202020204" pitchFamily="34" charset="0"/>
                <a:ea typeface="黑体" panose="02010609060101010101" pitchFamily="49" charset="-122"/>
                <a:cs typeface="Times New Roman" panose="02020603050405020304" pitchFamily="18" charset="0"/>
              </a:rPr>
              <a:t>感遇</a:t>
            </a:r>
            <a:r>
              <a:rPr lang="zh-CN" altLang="zh-CN" sz="2400" b="1" baseline="30000" dirty="0">
                <a:latin typeface="Calibri" panose="020F0502020204030204" pitchFamily="34" charset="0"/>
                <a:ea typeface="宋体" panose="02010600030101010101" pitchFamily="2" charset="-122"/>
                <a:cs typeface="宋体" panose="02010600030101010101" pitchFamily="2" charset="-122"/>
              </a:rPr>
              <a:t>①</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400" b="1" dirty="0">
                <a:latin typeface="Times New Roman" panose="02020603050405020304" pitchFamily="18" charset="0"/>
                <a:ea typeface="仿宋" panose="02010609060101010101" pitchFamily="49" charset="-122"/>
                <a:cs typeface="Times New Roman" panose="02020603050405020304" pitchFamily="18" charset="0"/>
              </a:rPr>
              <a:t>张九龄</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400" b="1" u="sng" dirty="0">
                <a:latin typeface="Times New Roman" panose="02020603050405020304" pitchFamily="18" charset="0"/>
                <a:ea typeface="楷体" panose="02010609060101010101" pitchFamily="49" charset="-122"/>
                <a:cs typeface="Times New Roman" panose="02020603050405020304" pitchFamily="18" charset="0"/>
              </a:rPr>
              <a:t>兰叶春葳蕤</a:t>
            </a:r>
            <a:r>
              <a:rPr lang="zh-CN" altLang="zh-CN" sz="2400" b="1" u="sng" baseline="30000" dirty="0">
                <a:latin typeface="Calibri" panose="020F0502020204030204" pitchFamily="34" charset="0"/>
                <a:ea typeface="宋体" panose="02010600030101010101" pitchFamily="2" charset="-122"/>
                <a:cs typeface="宋体" panose="02010600030101010101" pitchFamily="2" charset="-122"/>
              </a:rPr>
              <a:t>②</a:t>
            </a:r>
            <a:r>
              <a:rPr lang="zh-CN" altLang="zh-CN" sz="2400" b="1" u="sng" dirty="0">
                <a:latin typeface="Times New Roman" panose="02020603050405020304" pitchFamily="18" charset="0"/>
                <a:ea typeface="楷体" panose="02010609060101010101" pitchFamily="49" charset="-122"/>
                <a:cs typeface="Times New Roman" panose="02020603050405020304" pitchFamily="18" charset="0"/>
              </a:rPr>
              <a:t>，桂华秋皎洁</a:t>
            </a:r>
            <a:r>
              <a:rPr lang="zh-CN" altLang="zh-CN" sz="2400" b="1" u="sng" baseline="30000" dirty="0">
                <a:latin typeface="Calibri" panose="020F0502020204030204" pitchFamily="34" charset="0"/>
                <a:ea typeface="宋体" panose="02010600030101010101" pitchFamily="2" charset="-122"/>
                <a:cs typeface="宋体" panose="02010600030101010101" pitchFamily="2" charset="-122"/>
              </a:rPr>
              <a:t>③</a:t>
            </a:r>
            <a:r>
              <a:rPr lang="zh-CN" altLang="zh-CN" sz="2400" b="1" u="sng"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欣欣此生意，自尔为佳节</a:t>
            </a:r>
            <a:r>
              <a:rPr lang="zh-CN" altLang="zh-CN" sz="2400" b="1" baseline="30000" dirty="0">
                <a:latin typeface="Calibri" panose="020F0502020204030204" pitchFamily="34" charset="0"/>
                <a:ea typeface="宋体" panose="02010600030101010101" pitchFamily="2" charset="-122"/>
                <a:cs typeface="宋体" panose="02010600030101010101" pitchFamily="2" charset="-122"/>
              </a:rPr>
              <a:t>④</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谁知林栖者</a:t>
            </a:r>
            <a:r>
              <a:rPr lang="zh-CN" altLang="zh-CN" sz="2400" b="1" baseline="30000" dirty="0">
                <a:latin typeface="Calibri" panose="020F0502020204030204" pitchFamily="34" charset="0"/>
                <a:ea typeface="宋体" panose="02010600030101010101" pitchFamily="2" charset="-122"/>
                <a:cs typeface="宋体" panose="02010600030101010101" pitchFamily="2" charset="-122"/>
              </a:rPr>
              <a:t>⑤</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，闻风坐相悦</a:t>
            </a:r>
            <a:r>
              <a:rPr lang="zh-CN" altLang="zh-CN" sz="2400" b="1" baseline="30000" dirty="0">
                <a:latin typeface="Calibri" panose="020F0502020204030204" pitchFamily="34" charset="0"/>
                <a:ea typeface="宋体" panose="02010600030101010101" pitchFamily="2" charset="-122"/>
                <a:cs typeface="宋体" panose="02010600030101010101" pitchFamily="2" charset="-122"/>
              </a:rPr>
              <a:t>⑥</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草木有本心，何求美人折？</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42900" y="4851278"/>
            <a:ext cx="11430000" cy="1371722"/>
          </a:xfrm>
          <a:prstGeom prst="rect">
            <a:avLst/>
          </a:prstGeom>
        </p:spPr>
        <p:txBody>
          <a:bodyPr>
            <a:spAutoFit/>
          </a:bodyPr>
          <a:lstStyle/>
          <a:p>
            <a:pPr>
              <a:lnSpc>
                <a:spcPct val="130000"/>
              </a:lnSpc>
              <a:spcAft>
                <a:spcPts val="0"/>
              </a:spcAft>
            </a:pPr>
            <a:r>
              <a:rPr lang="zh-CN" altLang="zh-CN" sz="22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2200" b="1" dirty="0">
                <a:latin typeface="Calibri" panose="020F0502020204030204" pitchFamily="34" charset="0"/>
                <a:ea typeface="宋体" panose="02010600030101010101" pitchFamily="2" charset="-122"/>
                <a:cs typeface="宋体" panose="02010600030101010101" pitchFamily="2" charset="-122"/>
              </a:rPr>
              <a:t>①</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此诗为张九龄遭谗被贬后所作。</a:t>
            </a:r>
            <a:r>
              <a:rPr lang="zh-CN" altLang="zh-CN" sz="2200" b="1" dirty="0">
                <a:latin typeface="Calibri" panose="020F0502020204030204" pitchFamily="34" charset="0"/>
                <a:ea typeface="宋体" panose="02010600030101010101" pitchFamily="2" charset="-122"/>
                <a:cs typeface="宋体" panose="02010600030101010101" pitchFamily="2" charset="-122"/>
              </a:rPr>
              <a:t>②</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葳蕤：茂盛。</a:t>
            </a:r>
            <a:r>
              <a:rPr lang="zh-CN" altLang="zh-CN" sz="2200" b="1" dirty="0">
                <a:latin typeface="Calibri" panose="020F0502020204030204" pitchFamily="34" charset="0"/>
                <a:ea typeface="宋体" panose="02010600030101010101" pitchFamily="2" charset="-122"/>
                <a:cs typeface="宋体" panose="02010600030101010101" pitchFamily="2" charset="-122"/>
              </a:rPr>
              <a:t>③</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皎洁：皎明洁净。</a:t>
            </a:r>
            <a:r>
              <a:rPr lang="zh-CN" altLang="zh-CN" sz="2200" b="1" dirty="0">
                <a:latin typeface="Calibri" panose="020F0502020204030204" pitchFamily="34" charset="0"/>
                <a:ea typeface="宋体" panose="02010600030101010101" pitchFamily="2" charset="-122"/>
                <a:cs typeface="宋体" panose="02010600030101010101" pitchFamily="2" charset="-122"/>
              </a:rPr>
              <a:t>④</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自尔为佳节：指兰、桂各自适应季节的特性。</a:t>
            </a:r>
            <a:r>
              <a:rPr lang="zh-CN" altLang="zh-CN" sz="2200" b="1" dirty="0">
                <a:latin typeface="Calibri" panose="020F0502020204030204" pitchFamily="34" charset="0"/>
                <a:ea typeface="宋体" panose="02010600030101010101" pitchFamily="2" charset="-122"/>
                <a:cs typeface="宋体" panose="02010600030101010101" pitchFamily="2" charset="-122"/>
              </a:rPr>
              <a:t>⑤</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林栖者：指隐居者。</a:t>
            </a:r>
            <a:r>
              <a:rPr lang="zh-CN" altLang="zh-CN" sz="2200" b="1" dirty="0">
                <a:latin typeface="Calibri" panose="020F0502020204030204" pitchFamily="34" charset="0"/>
                <a:ea typeface="宋体" panose="02010600030101010101" pitchFamily="2" charset="-122"/>
                <a:cs typeface="宋体" panose="02010600030101010101" pitchFamily="2" charset="-122"/>
              </a:rPr>
              <a:t>⑥</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闻风坐相悦：闻风，借用典故。指林栖者由于闻到了兰、桂的芳香，因而对兰、桂产生了爱慕之情。</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12512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4800" y="681477"/>
            <a:ext cx="11430000" cy="859546"/>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展开联想和想象，描绘画“</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”句的画面。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04800" y="1350209"/>
            <a:ext cx="11163300" cy="1212640"/>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：兰叶在春风吹拂下生机勃勃、枝叶繁茂，纷披下垂。桂花在仲秋明月的辉映下更显皎洁秀丽。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04800" y="1419487"/>
            <a:ext cx="11430000" cy="1212640"/>
          </a:xfrm>
          <a:prstGeom prst="rect">
            <a:avLst/>
          </a:prstGeom>
        </p:spPr>
        <p:txBody>
          <a:bodyPr>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092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52400" y="1662508"/>
            <a:ext cx="12401550" cy="1772793"/>
          </a:xfrm>
          <a:prstGeom prst="rect">
            <a:avLst/>
          </a:prstGeom>
        </p:spPr>
        <p:txBody>
          <a:bodyPr wrap="square">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23850" y="792086"/>
            <a:ext cx="11430000" cy="600229"/>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这首诗运用托物言志的手法，表达了作者怎样的节操和情怀？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23850" y="1527332"/>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春兰和秋桂的芳洁品质，来比喻自己守正不阿的高尚节操；以春兰和秋桂不因无人采折而失去芬芳美质，来比喻自己的志洁行芳，不求人知的高雅情怀。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7943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阅读下面这首诗，完成下列小题。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月下独酌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花间一壶酒，独酌无相亲。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举杯邀明月，对影成三人。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月既不解饮，影徒随我身。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暂伴月将影，行乐须及春。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我歌月徘徊，我舞影零乱。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醒时相交欢，醉后各分散。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永结无情游，相期邈云汉。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8353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5250" y="3548048"/>
            <a:ext cx="12401550" cy="2893100"/>
          </a:xfrm>
          <a:prstGeom prst="rect">
            <a:avLst/>
          </a:prstGeom>
        </p:spPr>
        <p:txBody>
          <a:bodyPr wrap="square">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285750" y="861462"/>
            <a:ext cx="7260321" cy="652486"/>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“对影成三人”中的“三人”是指什么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485775" y="1628248"/>
            <a:ext cx="11430000" cy="60022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是指月亮、诗人和诗人的影子</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月、影、人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85750" y="1780375"/>
            <a:ext cx="11430000" cy="601127"/>
          </a:xfrm>
          <a:prstGeom prst="rect">
            <a:avLst/>
          </a:prstGeom>
        </p:spPr>
        <p:txBody>
          <a:bodyPr>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
        <p:nvSpPr>
          <p:cNvPr id="6" name="矩形 5"/>
          <p:cNvSpPr>
            <a:spLocks noChangeAspect="1"/>
          </p:cNvSpPr>
          <p:nvPr/>
        </p:nvSpPr>
        <p:spPr>
          <a:xfrm>
            <a:off x="353560" y="2482916"/>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诗题名“独”，你认为诗人究竟是“孤独”还是“不孤独”？请简述理由。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a:spLocks noChangeAspect="1"/>
          </p:cNvSpPr>
          <p:nvPr/>
        </p:nvSpPr>
        <p:spPr>
          <a:xfrm>
            <a:off x="353560" y="3448862"/>
            <a:ext cx="11430000" cy="3409138"/>
          </a:xfrm>
          <a:prstGeom prst="rect">
            <a:avLst/>
          </a:prstGeom>
        </p:spPr>
        <p:txBody>
          <a:bodyPr>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看法</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一：孤独。无亲朋好友相伴，诗人只能邀请明月、身影同饮歌舞，但毕竟是自己的想象，更加反衬出诗人在人世间的孤独寂寞情怀。</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看法二：不孤独。月下独酌本是苦闷之事，但诗人却能邀明月和自己的影子一起饮酒、起舞，甚至定下再次的约会。抒发了诗人旷达超脱的浪漫情怀。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rPr>
              <a:t/>
            </a:r>
            <a:br>
              <a:rPr lang="en-US" altLang="zh-CN" sz="2800" b="1" dirty="0">
                <a:latin typeface="Times New Roman" panose="02020603050405020304" pitchFamily="18" charset="0"/>
                <a:ea typeface="宋体" panose="02010600030101010101" pitchFamily="2" charset="-122"/>
              </a:rPr>
            </a:br>
            <a:endParaRPr lang="zh-CN" altLang="en-US" sz="2800" dirty="0"/>
          </a:p>
        </p:txBody>
      </p:sp>
    </p:spTree>
    <p:extLst>
      <p:ext uri="{BB962C8B-B14F-4D97-AF65-F5344CB8AC3E}">
        <p14:creationId xmlns:p14="http://schemas.microsoft.com/office/powerpoint/2010/main" val="73433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8.jpeg"/>
          <p:cNvPicPr/>
          <p:nvPr/>
        </p:nvPicPr>
        <p:blipFill>
          <a:blip r:embed="rId2"/>
          <a:stretch>
            <a:fillRect/>
          </a:stretch>
        </p:blipFill>
        <p:spPr>
          <a:xfrm>
            <a:off x="326217" y="764760"/>
            <a:ext cx="2009019" cy="455936"/>
          </a:xfrm>
          <a:prstGeom prst="rect">
            <a:avLst/>
          </a:prstGeom>
        </p:spPr>
      </p:pic>
      <p:sp>
        <p:nvSpPr>
          <p:cNvPr id="4" name="矩形 3"/>
          <p:cNvSpPr>
            <a:spLocks noChangeAspect="1"/>
          </p:cNvSpPr>
          <p:nvPr/>
        </p:nvSpPr>
        <p:spPr>
          <a:xfrm>
            <a:off x="326217" y="590751"/>
            <a:ext cx="11430000" cy="345325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《唐诗三百首》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原是为儿童学诗而编的“家塾课本”，选篇精当，雅俗共赏。它共选入七十七位唐代诗人的三百余首作品，按照诗歌体裁的不同，分为古诗、乐府、绝句、律诗，每个类别下的作家作品又大致按照年代先后编排。书中所收诗歌题材广泛，涉及政治经济、边塞行旅、宫闱妇怨、酬酢应制、宦海升沉、隐逸山林等多方面的社会生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9.jpeg"/>
          <p:cNvPicPr/>
          <p:nvPr/>
        </p:nvPicPr>
        <p:blipFill>
          <a:blip r:embed="rId2"/>
          <a:stretch>
            <a:fillRect/>
          </a:stretch>
        </p:blipFill>
        <p:spPr>
          <a:xfrm>
            <a:off x="326217" y="764760"/>
            <a:ext cx="1962595" cy="445400"/>
          </a:xfrm>
          <a:prstGeom prst="rect">
            <a:avLst/>
          </a:prstGeom>
        </p:spPr>
      </p:pic>
      <p:sp>
        <p:nvSpPr>
          <p:cNvPr id="4" name="矩形 3"/>
          <p:cNvSpPr>
            <a:spLocks noChangeAspect="1"/>
          </p:cNvSpPr>
          <p:nvPr/>
        </p:nvSpPr>
        <p:spPr>
          <a:xfrm>
            <a:off x="362793" y="614795"/>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收入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书的各家诗作反映出不同作者各自的诗歌风貌。在这些诗作中，能读到心怀天下、忧国忧民的士人情怀，也能感受到寄情山水、怡然自得的隐逸之风；有慷慨激昂的壮志，也有落寞黯然的愁肠，还有婉转低回的心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50.jpeg"/>
          <p:cNvPicPr/>
          <p:nvPr/>
        </p:nvPicPr>
        <p:blipFill>
          <a:blip r:embed="rId2"/>
          <a:stretch>
            <a:fillRect/>
          </a:stretch>
        </p:blipFill>
        <p:spPr>
          <a:xfrm>
            <a:off x="326217" y="750393"/>
            <a:ext cx="2072323" cy="470303"/>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1109808271"/>
              </p:ext>
            </p:extLst>
          </p:nvPr>
        </p:nvGraphicFramePr>
        <p:xfrm>
          <a:off x="472521" y="1607693"/>
          <a:ext cx="11430000" cy="3501390"/>
        </p:xfrm>
        <a:graphic>
          <a:graphicData uri="http://schemas.openxmlformats.org/drawingml/2006/table">
            <a:tbl>
              <a:tblPr firstRow="1" firstCol="1" bandRow="1"/>
              <a:tblGrid>
                <a:gridCol w="1850055">
                  <a:extLst>
                    <a:ext uri="{9D8B030D-6E8A-4147-A177-3AD203B41FA5}">
                      <a16:colId xmlns:a16="http://schemas.microsoft.com/office/drawing/2014/main" val="4227015064"/>
                    </a:ext>
                  </a:extLst>
                </a:gridCol>
                <a:gridCol w="4553712">
                  <a:extLst>
                    <a:ext uri="{9D8B030D-6E8A-4147-A177-3AD203B41FA5}">
                      <a16:colId xmlns:a16="http://schemas.microsoft.com/office/drawing/2014/main" val="860104573"/>
                    </a:ext>
                  </a:extLst>
                </a:gridCol>
                <a:gridCol w="5026233">
                  <a:extLst>
                    <a:ext uri="{9D8B030D-6E8A-4147-A177-3AD203B41FA5}">
                      <a16:colId xmlns:a16="http://schemas.microsoft.com/office/drawing/2014/main" val="2763782190"/>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简介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代表诗人及作品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6538035"/>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五言古诗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唐人五古笔力豪纵，气象万千，直接用于叙事、抒情、议论、写景。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张九龄《感遇》，李白《下终南山过斛斯山人宿置酒》，杜甫《望岳》，王维《送别》等。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5351794"/>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卷二、卷三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七言古诗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七言古诗简称七古，起源于战国时期，甚至更早。唐代七古显示出大唐宏放的气象，手法多样，深沉开阔。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陈子昂《登幽州台歌》，李颀《古意》，孟浩然《夜归鹿门歌》，李白《庐山谣寄卢侍御虚舟》，韩愈《山石》等。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2118851"/>
                  </a:ext>
                </a:extLst>
              </a:tr>
            </a:tbl>
          </a:graphicData>
        </a:graphic>
      </p:graphicFrame>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394568346"/>
              </p:ext>
            </p:extLst>
          </p:nvPr>
        </p:nvGraphicFramePr>
        <p:xfrm>
          <a:off x="435864" y="979805"/>
          <a:ext cx="11430000" cy="4781550"/>
        </p:xfrm>
        <a:graphic>
          <a:graphicData uri="http://schemas.openxmlformats.org/drawingml/2006/table">
            <a:tbl>
              <a:tblPr firstRow="1" firstCol="1" bandRow="1"/>
              <a:tblGrid>
                <a:gridCol w="1612392">
                  <a:extLst>
                    <a:ext uri="{9D8B030D-6E8A-4147-A177-3AD203B41FA5}">
                      <a16:colId xmlns:a16="http://schemas.microsoft.com/office/drawing/2014/main" val="1049579153"/>
                    </a:ext>
                  </a:extLst>
                </a:gridCol>
                <a:gridCol w="4864608">
                  <a:extLst>
                    <a:ext uri="{9D8B030D-6E8A-4147-A177-3AD203B41FA5}">
                      <a16:colId xmlns:a16="http://schemas.microsoft.com/office/drawing/2014/main" val="2641519046"/>
                    </a:ext>
                  </a:extLst>
                </a:gridCol>
                <a:gridCol w="4953000">
                  <a:extLst>
                    <a:ext uri="{9D8B030D-6E8A-4147-A177-3AD203B41FA5}">
                      <a16:colId xmlns:a16="http://schemas.microsoft.com/office/drawing/2014/main" val="76134091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简介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代表诗人及作品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7217084"/>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七言乐府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汉乐府指由汉时乐府机关所采制的诗歌。唐代诗人作乐府诗，有沿用乐府旧题以写时事，抒发自己情感的；也有即事名篇，无复依傍，自制新题以反映现实生活的。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高适《燕歌行》，李颀《古从军行》，王维《洛阳女儿行》，李白《行路难》，杜甫《兵车行》等。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11410"/>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卷五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五言律诗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五言律诗简称五律，风格峻整，音律雄浑，含蓄深厚，成为唐人应制、应试以及日常生活中普遍采用的诗歌体裁。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张九龄《望月怀远》，王勃《送杜少府之任蜀州》，骆宾王《在狱咏蝉》等。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955302"/>
                  </a:ext>
                </a:extLst>
              </a:tr>
            </a:tbl>
          </a:graphicData>
        </a:graphic>
      </p:graphicFrame>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606239658"/>
              </p:ext>
            </p:extLst>
          </p:nvPr>
        </p:nvGraphicFramePr>
        <p:xfrm>
          <a:off x="472440" y="876173"/>
          <a:ext cx="10804769" cy="4842510"/>
        </p:xfrm>
        <a:graphic>
          <a:graphicData uri="http://schemas.openxmlformats.org/drawingml/2006/table">
            <a:tbl>
              <a:tblPr firstRow="1" firstCol="1" bandRow="1"/>
              <a:tblGrid>
                <a:gridCol w="1762760">
                  <a:extLst>
                    <a:ext uri="{9D8B030D-6E8A-4147-A177-3AD203B41FA5}">
                      <a16:colId xmlns:a16="http://schemas.microsoft.com/office/drawing/2014/main" val="2398067117"/>
                    </a:ext>
                  </a:extLst>
                </a:gridCol>
                <a:gridCol w="3751384">
                  <a:extLst>
                    <a:ext uri="{9D8B030D-6E8A-4147-A177-3AD203B41FA5}">
                      <a16:colId xmlns:a16="http://schemas.microsoft.com/office/drawing/2014/main" val="2578450568"/>
                    </a:ext>
                  </a:extLst>
                </a:gridCol>
                <a:gridCol w="5290625">
                  <a:extLst>
                    <a:ext uri="{9D8B030D-6E8A-4147-A177-3AD203B41FA5}">
                      <a16:colId xmlns:a16="http://schemas.microsoft.com/office/drawing/2014/main" val="3103892544"/>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卷数</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简介</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代表诗人及作品</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539874"/>
                  </a:ext>
                </a:extLst>
              </a:tr>
              <a:tr h="62420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卷六</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七言律诗</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七言律诗简称七律，是近体诗的一种，格律要求与五律相同。七律源于七言古体，在初唐时期渐成规模，至杜甫臻至炉火纯青。</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杜甫《野望》，王维《赠郭给事》，刘长卿《长沙过贾谊宅》等。</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5664138"/>
                  </a:ext>
                </a:extLst>
              </a:tr>
              <a:tr h="1862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卷七、卷八</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五言、七言</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绝句</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五言绝句、七言绝句简称五绝和七绝，都是古典诗体中绝句的一种。唐代绝句气象高远，率真自然，达到了吟诵自由化的最高峰。</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五言绝句：王之涣《登鹳雀楼》，李白《静夜思》，孟浩然《春晓》，柳宗元《江雪》等。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七言绝句：李白《下江陵》，王维《九月九日忆山东兄弟》，杜牧《赤壁》，李商隐《夜雨寄北》等。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1337896"/>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82</TotalTime>
  <Words>5810</Words>
  <Application>Microsoft Office PowerPoint</Application>
  <PresentationFormat>宽屏</PresentationFormat>
  <Paragraphs>503</Paragraphs>
  <Slides>49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49</vt:i4>
      </vt:variant>
    </vt:vector>
  </HeadingPairs>
  <TitlesOfParts>
    <vt:vector size="59" baseType="lpstr">
      <vt:lpstr>等线</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9</cp:revision>
  <dcterms:created xsi:type="dcterms:W3CDTF">2025-11-13T13:24:04Z</dcterms:created>
  <dcterms:modified xsi:type="dcterms:W3CDTF">2025-11-14T07:07:28Z</dcterms:modified>
</cp:coreProperties>
</file>