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1033" r:id="rId2"/>
    <p:sldId id="878" r:id="rId3"/>
    <p:sldId id="874" r:id="rId4"/>
    <p:sldId id="879" r:id="rId5"/>
    <p:sldId id="880" r:id="rId6"/>
    <p:sldId id="881" r:id="rId7"/>
    <p:sldId id="882" r:id="rId8"/>
    <p:sldId id="883" r:id="rId9"/>
    <p:sldId id="884" r:id="rId10"/>
    <p:sldId id="885" r:id="rId11"/>
    <p:sldId id="886" r:id="rId12"/>
    <p:sldId id="887" r:id="rId13"/>
    <p:sldId id="888" r:id="rId14"/>
    <p:sldId id="889" r:id="rId15"/>
    <p:sldId id="890" r:id="rId16"/>
    <p:sldId id="875" r:id="rId17"/>
    <p:sldId id="900" r:id="rId18"/>
    <p:sldId id="901" r:id="rId19"/>
    <p:sldId id="891" r:id="rId20"/>
    <p:sldId id="902" r:id="rId21"/>
    <p:sldId id="903" r:id="rId22"/>
    <p:sldId id="904" r:id="rId23"/>
    <p:sldId id="905" r:id="rId24"/>
    <p:sldId id="906" r:id="rId25"/>
    <p:sldId id="907" r:id="rId26"/>
    <p:sldId id="908" r:id="rId27"/>
    <p:sldId id="909" r:id="rId28"/>
    <p:sldId id="910" r:id="rId29"/>
    <p:sldId id="911" r:id="rId30"/>
    <p:sldId id="912" r:id="rId31"/>
    <p:sldId id="913" r:id="rId32"/>
    <p:sldId id="914" r:id="rId33"/>
    <p:sldId id="915" r:id="rId34"/>
    <p:sldId id="916" r:id="rId35"/>
    <p:sldId id="917" r:id="rId36"/>
    <p:sldId id="918" r:id="rId37"/>
    <p:sldId id="892" r:id="rId38"/>
    <p:sldId id="893" r:id="rId39"/>
    <p:sldId id="919" r:id="rId40"/>
    <p:sldId id="920" r:id="rId41"/>
    <p:sldId id="921" r:id="rId42"/>
    <p:sldId id="922" r:id="rId43"/>
    <p:sldId id="923" r:id="rId44"/>
    <p:sldId id="924" r:id="rId45"/>
    <p:sldId id="925" r:id="rId46"/>
    <p:sldId id="926" r:id="rId47"/>
    <p:sldId id="927" r:id="rId48"/>
    <p:sldId id="894" r:id="rId49"/>
    <p:sldId id="933" r:id="rId50"/>
    <p:sldId id="932" r:id="rId51"/>
    <p:sldId id="928" r:id="rId52"/>
    <p:sldId id="929" r:id="rId53"/>
    <p:sldId id="930" r:id="rId54"/>
    <p:sldId id="931" r:id="rId55"/>
    <p:sldId id="895" r:id="rId56"/>
    <p:sldId id="934" r:id="rId57"/>
    <p:sldId id="935" r:id="rId58"/>
    <p:sldId id="936" r:id="rId59"/>
    <p:sldId id="937" r:id="rId60"/>
    <p:sldId id="938" r:id="rId61"/>
    <p:sldId id="939" r:id="rId62"/>
    <p:sldId id="940" r:id="rId63"/>
    <p:sldId id="941" r:id="rId64"/>
    <p:sldId id="942" r:id="rId65"/>
    <p:sldId id="896" r:id="rId66"/>
    <p:sldId id="947" r:id="rId67"/>
    <p:sldId id="946" r:id="rId68"/>
    <p:sldId id="945" r:id="rId69"/>
    <p:sldId id="897" r:id="rId70"/>
    <p:sldId id="948" r:id="rId71"/>
    <p:sldId id="949" r:id="rId72"/>
    <p:sldId id="950" r:id="rId73"/>
    <p:sldId id="951" r:id="rId74"/>
    <p:sldId id="952" r:id="rId75"/>
    <p:sldId id="953" r:id="rId76"/>
    <p:sldId id="943" r:id="rId77"/>
    <p:sldId id="954" r:id="rId78"/>
    <p:sldId id="955" r:id="rId79"/>
    <p:sldId id="956" r:id="rId80"/>
    <p:sldId id="944" r:id="rId81"/>
    <p:sldId id="957" r:id="rId82"/>
    <p:sldId id="958" r:id="rId83"/>
    <p:sldId id="959" r:id="rId84"/>
    <p:sldId id="898" r:id="rId85"/>
    <p:sldId id="966" r:id="rId86"/>
    <p:sldId id="965" r:id="rId87"/>
    <p:sldId id="964" r:id="rId88"/>
    <p:sldId id="899" r:id="rId89"/>
    <p:sldId id="967" r:id="rId90"/>
    <p:sldId id="968" r:id="rId91"/>
    <p:sldId id="969" r:id="rId92"/>
    <p:sldId id="970" r:id="rId93"/>
    <p:sldId id="971" r:id="rId94"/>
    <p:sldId id="972" r:id="rId95"/>
    <p:sldId id="973" r:id="rId96"/>
    <p:sldId id="974" r:id="rId97"/>
    <p:sldId id="960" r:id="rId98"/>
    <p:sldId id="975" r:id="rId99"/>
    <p:sldId id="976" r:id="rId100"/>
    <p:sldId id="977" r:id="rId101"/>
    <p:sldId id="961" r:id="rId102"/>
    <p:sldId id="978" r:id="rId103"/>
    <p:sldId id="979" r:id="rId104"/>
    <p:sldId id="980" r:id="rId105"/>
    <p:sldId id="981" r:id="rId106"/>
    <p:sldId id="982" r:id="rId107"/>
    <p:sldId id="983" r:id="rId108"/>
    <p:sldId id="984" r:id="rId109"/>
    <p:sldId id="985" r:id="rId110"/>
    <p:sldId id="986" r:id="rId111"/>
    <p:sldId id="962" r:id="rId112"/>
    <p:sldId id="987" r:id="rId113"/>
    <p:sldId id="988" r:id="rId114"/>
    <p:sldId id="989" r:id="rId115"/>
    <p:sldId id="990" r:id="rId116"/>
    <p:sldId id="991" r:id="rId117"/>
    <p:sldId id="992" r:id="rId118"/>
    <p:sldId id="993" r:id="rId119"/>
    <p:sldId id="994" r:id="rId120"/>
    <p:sldId id="995" r:id="rId121"/>
    <p:sldId id="996" r:id="rId122"/>
    <p:sldId id="963" r:id="rId123"/>
    <p:sldId id="997" r:id="rId124"/>
    <p:sldId id="998" r:id="rId125"/>
    <p:sldId id="999" r:id="rId126"/>
    <p:sldId id="1000" r:id="rId127"/>
    <p:sldId id="876" r:id="rId128"/>
    <p:sldId id="1001" r:id="rId129"/>
    <p:sldId id="1002" r:id="rId130"/>
    <p:sldId id="1003" r:id="rId131"/>
    <p:sldId id="1004" r:id="rId132"/>
    <p:sldId id="1005" r:id="rId133"/>
    <p:sldId id="1006" r:id="rId134"/>
    <p:sldId id="1007" r:id="rId135"/>
    <p:sldId id="1008" r:id="rId136"/>
    <p:sldId id="1009" r:id="rId137"/>
    <p:sldId id="1010" r:id="rId138"/>
    <p:sldId id="1011" r:id="rId139"/>
    <p:sldId id="1012" r:id="rId140"/>
    <p:sldId id="1013" r:id="rId141"/>
    <p:sldId id="1014" r:id="rId142"/>
    <p:sldId id="1015" r:id="rId143"/>
    <p:sldId id="1016" r:id="rId144"/>
    <p:sldId id="1017" r:id="rId145"/>
    <p:sldId id="1018" r:id="rId146"/>
    <p:sldId id="1019" r:id="rId147"/>
    <p:sldId id="1020" r:id="rId148"/>
    <p:sldId id="1021" r:id="rId149"/>
    <p:sldId id="1022" r:id="rId150"/>
    <p:sldId id="1023" r:id="rId151"/>
    <p:sldId id="1024" r:id="rId152"/>
    <p:sldId id="1025" r:id="rId153"/>
    <p:sldId id="1026" r:id="rId154"/>
    <p:sldId id="1027" r:id="rId155"/>
    <p:sldId id="1028" r:id="rId156"/>
    <p:sldId id="1029" r:id="rId157"/>
    <p:sldId id="1030" r:id="rId158"/>
    <p:sldId id="1031" r:id="rId159"/>
    <p:sldId id="1032" r:id="rId160"/>
    <p:sldId id="873" r:id="rId16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0012"/>
    <a:srgbClr val="FFE300"/>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00" autoAdjust="0"/>
    <p:restoredTop sz="94660"/>
  </p:normalViewPr>
  <p:slideViewPr>
    <p:cSldViewPr snapToGrid="0" showGuides="1">
      <p:cViewPr varScale="1">
        <p:scale>
          <a:sx n="68" d="100"/>
          <a:sy n="68" d="100"/>
        </p:scale>
        <p:origin x="276"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presProps" Target="pres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viewProps" Target="viewProp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tableStyles" Target="tableStyles.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slide" Target="../slides/slide2.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33053"/>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22523"/>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TextBox 7">
            <a:extLst>
              <a:ext uri="{FF2B5EF4-FFF2-40B4-BE49-F238E27FC236}">
                <a16:creationId xmlns:a16="http://schemas.microsoft.com/office/drawing/2014/main" id="{C7CD4D52-C8CD-481F-BDEF-7C0A26FEE3B4}"/>
              </a:ext>
            </a:extLst>
          </p:cNvPr>
          <p:cNvSpPr txBox="1"/>
          <p:nvPr userDrawn="1"/>
        </p:nvSpPr>
        <p:spPr>
          <a:xfrm>
            <a:off x="839819" y="100571"/>
            <a:ext cx="7524098" cy="461665"/>
          </a:xfrm>
          <a:prstGeom prst="rect">
            <a:avLst/>
          </a:prstGeom>
          <a:noFill/>
        </p:spPr>
        <p:txBody>
          <a:bodyPr wrap="square" rtlCol="0">
            <a:spAutoFit/>
          </a:bodyPr>
          <a:lstStyle/>
          <a:p>
            <a:r>
              <a:rPr lang="zh-CN" altLang="en-US" sz="2400" b="1" dirty="0" smtClean="0">
                <a:solidFill>
                  <a:schemeClr val="tx1"/>
                </a:solidFill>
                <a:latin typeface="微软雅黑" panose="020B0503020204020204" pitchFamily="34" charset="-122"/>
                <a:ea typeface="微软雅黑" panose="020B0503020204020204" pitchFamily="34" charset="-122"/>
              </a:rPr>
              <a:t>专题二　语段综合</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3" name="文本框 2">
            <a:hlinkClick r:id="rId5" action="ppaction://hlinksldjump"/>
            <a:extLst>
              <a:ext uri="{FF2B5EF4-FFF2-40B4-BE49-F238E27FC236}">
                <a16:creationId xmlns:a16="http://schemas.microsoft.com/office/drawing/2014/main" id="{D63655F2-B11D-D73C-2741-C21154177B3B}"/>
              </a:ext>
            </a:extLst>
          </p:cNvPr>
          <p:cNvSpPr txBox="1"/>
          <p:nvPr userDrawn="1"/>
        </p:nvSpPr>
        <p:spPr>
          <a:xfrm>
            <a:off x="10746009" y="6516479"/>
            <a:ext cx="2087671" cy="369332"/>
          </a:xfrm>
          <a:prstGeom prst="rect">
            <a:avLst/>
          </a:prstGeom>
          <a:noFill/>
        </p:spPr>
        <p:txBody>
          <a:bodyPr wrap="square" rtlCol="0">
            <a:spAutoFit/>
          </a:bodyPr>
          <a:lstStyle/>
          <a:p>
            <a:r>
              <a:rPr lang="zh-CN" altLang="en-US" sz="1800" b="1" baseline="0" dirty="0">
                <a:solidFill>
                  <a:schemeClr val="bg1"/>
                </a:solidFill>
              </a:rPr>
              <a:t>返回目录</a:t>
            </a: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7.emf"/></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slide" Target="slide127.xml"/><Relationship Id="rId4" Type="http://schemas.openxmlformats.org/officeDocument/2006/relationships/slide" Target="slide1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EDB0294C-0712-A29C-82CB-8D94AA22B918}"/>
              </a:ext>
            </a:extLst>
          </p:cNvPr>
          <p:cNvSpPr/>
          <p:nvPr/>
        </p:nvSpPr>
        <p:spPr>
          <a:xfrm>
            <a:off x="0" y="0"/>
            <a:ext cx="12192000" cy="3465513"/>
          </a:xfrm>
          <a:prstGeom prst="rect">
            <a:avLst/>
          </a:prstGeom>
          <a:solidFill>
            <a:srgbClr val="E600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9E630145-5EE1-AE44-4365-73BFFF4300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57212"/>
            <a:ext cx="12192000" cy="6300787"/>
          </a:xfrm>
          <a:prstGeom prst="rect">
            <a:avLst/>
          </a:prstGeom>
        </p:spPr>
      </p:pic>
      <p:pic>
        <p:nvPicPr>
          <p:cNvPr id="27" name="图片 26">
            <a:extLst>
              <a:ext uri="{FF2B5EF4-FFF2-40B4-BE49-F238E27FC236}">
                <a16:creationId xmlns:a16="http://schemas.microsoft.com/office/drawing/2014/main" id="{DDED484F-D4EB-CFBA-A067-50563B7D265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762165" y="597220"/>
            <a:ext cx="6667670" cy="4810248"/>
          </a:xfrm>
          <a:prstGeom prst="rect">
            <a:avLst/>
          </a:prstGeom>
        </p:spPr>
      </p:pic>
      <p:sp>
        <p:nvSpPr>
          <p:cNvPr id="7" name="文本框 6">
            <a:extLst>
              <a:ext uri="{FF2B5EF4-FFF2-40B4-BE49-F238E27FC236}">
                <a16:creationId xmlns:a16="http://schemas.microsoft.com/office/drawing/2014/main" id="{C99729D0-B120-BAF8-E820-8680D05E2E90}"/>
              </a:ext>
            </a:extLst>
          </p:cNvPr>
          <p:cNvSpPr txBox="1"/>
          <p:nvPr/>
        </p:nvSpPr>
        <p:spPr>
          <a:xfrm>
            <a:off x="9698250" y="5315489"/>
            <a:ext cx="1261884" cy="738664"/>
          </a:xfrm>
          <a:prstGeom prst="rect">
            <a:avLst/>
          </a:prstGeom>
          <a:noFill/>
        </p:spPr>
        <p:txBody>
          <a:bodyPr wrap="none" rtlCol="0">
            <a:spAutoFit/>
          </a:bodyPr>
          <a:lstStyle/>
          <a:p>
            <a:pPr algn="l"/>
            <a:r>
              <a:rPr lang="zh-CN" altLang="en-US" sz="4200" b="1" dirty="0">
                <a:ea typeface="微软雅黑" panose="020B0503020204020204" pitchFamily="34" charset="-122"/>
                <a:sym typeface="Times New Roman" panose="02020603050405020304" pitchFamily="18" charset="0"/>
              </a:rPr>
              <a:t>语文</a:t>
            </a:r>
          </a:p>
        </p:txBody>
      </p:sp>
      <p:pic>
        <p:nvPicPr>
          <p:cNvPr id="19" name="图片 18">
            <a:extLst>
              <a:ext uri="{FF2B5EF4-FFF2-40B4-BE49-F238E27FC236}">
                <a16:creationId xmlns:a16="http://schemas.microsoft.com/office/drawing/2014/main" id="{C4753B8F-2613-28AC-A1B6-B13CEBDF28F3}"/>
              </a:ext>
            </a:extLst>
          </p:cNvPr>
          <p:cNvPicPr>
            <a:picLocks noChangeAspect="1"/>
          </p:cNvPicPr>
          <p:nvPr/>
        </p:nvPicPr>
        <p:blipFill>
          <a:blip r:embed="rId4">
            <a:clrChange>
              <a:clrFrom>
                <a:srgbClr val="E60012"/>
              </a:clrFrom>
              <a:clrTo>
                <a:srgbClr val="E60012">
                  <a:alpha val="0"/>
                </a:srgbClr>
              </a:clrTo>
            </a:clrChange>
            <a:extLst>
              <a:ext uri="{28A0092B-C50C-407E-A947-70E740481C1C}">
                <a14:useLocalDpi xmlns:a14="http://schemas.microsoft.com/office/drawing/2010/main" val="0"/>
              </a:ext>
            </a:extLst>
          </a:blip>
          <a:stretch>
            <a:fillRect/>
          </a:stretch>
        </p:blipFill>
        <p:spPr>
          <a:xfrm>
            <a:off x="302418" y="273852"/>
            <a:ext cx="5357813" cy="738172"/>
          </a:xfrm>
          <a:prstGeom prst="rect">
            <a:avLst/>
          </a:prstGeom>
        </p:spPr>
      </p:pic>
      <p:sp>
        <p:nvSpPr>
          <p:cNvPr id="23" name="矩形 22">
            <a:extLst>
              <a:ext uri="{FF2B5EF4-FFF2-40B4-BE49-F238E27FC236}">
                <a16:creationId xmlns:a16="http://schemas.microsoft.com/office/drawing/2014/main" id="{685F9759-3C53-9E6D-1EEC-073DEE49BBD4}"/>
              </a:ext>
            </a:extLst>
          </p:cNvPr>
          <p:cNvSpPr/>
          <p:nvPr/>
        </p:nvSpPr>
        <p:spPr>
          <a:xfrm>
            <a:off x="0" y="6700838"/>
            <a:ext cx="12192000" cy="202881"/>
          </a:xfrm>
          <a:prstGeom prst="rect">
            <a:avLst/>
          </a:prstGeom>
          <a:solidFill>
            <a:srgbClr val="E600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F696A644-0866-1AAE-140D-1958C0D218CE}"/>
              </a:ext>
            </a:extLst>
          </p:cNvPr>
          <p:cNvSpPr/>
          <p:nvPr/>
        </p:nvSpPr>
        <p:spPr>
          <a:xfrm>
            <a:off x="0" y="6700838"/>
            <a:ext cx="12192000" cy="60006"/>
          </a:xfrm>
          <a:prstGeom prst="rect">
            <a:avLst/>
          </a:prstGeom>
          <a:solidFill>
            <a:srgbClr val="FFE3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D86BE1A1-1062-6141-507D-A05F092831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42572" y="1732757"/>
            <a:ext cx="1406717" cy="413036"/>
          </a:xfrm>
          <a:prstGeom prst="rect">
            <a:avLst/>
          </a:prstGeom>
        </p:spPr>
      </p:pic>
    </p:spTree>
    <p:extLst>
      <p:ext uri="{BB962C8B-B14F-4D97-AF65-F5344CB8AC3E}">
        <p14:creationId xmlns:p14="http://schemas.microsoft.com/office/powerpoint/2010/main" val="203269733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73560"/>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给加点的字注音，根据拼音写出相应的汉字。</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zh</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ē</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掩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pc="-2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召</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唤</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散</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去</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err="1" smtClean="0">
                <a:latin typeface="Times New Roman" panose="02020603050405020304" pitchFamily="18" charset="0"/>
                <a:ea typeface="宋体" panose="02010600030101010101" pitchFamily="2" charset="-122"/>
                <a:cs typeface="Times New Roman" panose="02020603050405020304" pitchFamily="18" charset="0"/>
              </a:rPr>
              <a:t>sh</a:t>
            </a:r>
            <a:r>
              <a:rPr lang="en-US" altLang="zh-CN" sz="2800" b="1" dirty="0" err="1" smtClean="0">
                <a:latin typeface="宋体" panose="02010600030101010101" pitchFamily="2" charset="-122"/>
                <a:ea typeface="宋体" panose="02010600030101010101" pitchFamily="2" charset="-122"/>
                <a:cs typeface="Times New Roman" panose="02020603050405020304" pitchFamily="18" charset="0"/>
              </a:rPr>
              <a:t>ǔ</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下列对诗句朗读节奏的划分，</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的一项是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．使高树</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繁枝向它</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舞蹈</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．群众</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在旷场上</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高声说话</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．黑夜</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收敛起</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她那神秘的帷幔</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．乘上</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有金色轮子的</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车辆</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A_da405"/>
          <p:cNvSpPr/>
          <p:nvPr/>
        </p:nvSpPr>
        <p:spPr>
          <a:xfrm>
            <a:off x="3572351" y="2437841"/>
            <a:ext cx="1044639"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曙</a:t>
            </a:r>
            <a:r>
              <a:rPr lang="zh-CN" altLang="zh-CN" sz="2800" b="1" dirty="0">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dirty="0"/>
          </a:p>
        </p:txBody>
      </p:sp>
      <p:sp>
        <p:nvSpPr>
          <p:cNvPr id="7" name="A_71e24"/>
          <p:cNvSpPr/>
          <p:nvPr/>
        </p:nvSpPr>
        <p:spPr>
          <a:xfrm>
            <a:off x="8001953" y="2992577"/>
            <a:ext cx="1259395" cy="499263"/>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
        <p:nvSpPr>
          <p:cNvPr id="5" name="A_bbe6a"/>
          <p:cNvSpPr/>
          <p:nvPr/>
        </p:nvSpPr>
        <p:spPr>
          <a:xfrm>
            <a:off x="1162783" y="2437841"/>
            <a:ext cx="1211326"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s</a:t>
            </a:r>
            <a:r>
              <a:rPr lang="en-US" altLang="zh-CN" sz="2800" b="1">
                <a:solidFill>
                  <a:srgbClr val="FF0000"/>
                </a:solidFill>
                <a:latin typeface="宋体" panose="02010600030101010101" pitchFamily="2" charset="-122"/>
                <a:ea typeface="宋体" panose="02010600030101010101" pitchFamily="2" charset="-122"/>
                <a:cs typeface="Times New Roman" panose="02020603050405020304" pitchFamily="18" charset="0"/>
              </a:rPr>
              <a:t>à</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n</a:t>
            </a:r>
            <a:r>
              <a:rPr lang="en-US"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ee9f9"/>
          <p:cNvSpPr/>
          <p:nvPr/>
        </p:nvSpPr>
        <p:spPr>
          <a:xfrm>
            <a:off x="3849711" y="1883105"/>
            <a:ext cx="1408176"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zh</a:t>
            </a:r>
            <a:r>
              <a:rPr lang="en-US" altLang="zh-CN" sz="2800" b="1">
                <a:solidFill>
                  <a:srgbClr val="FF0000"/>
                </a:solidFill>
                <a:latin typeface="宋体" panose="02010600030101010101" pitchFamily="2" charset="-122"/>
                <a:ea typeface="宋体" panose="02010600030101010101" pitchFamily="2" charset="-122"/>
                <a:cs typeface="Times New Roman" panose="02020603050405020304" pitchFamily="18" charset="0"/>
              </a:rPr>
              <a:t>à</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o</a:t>
            </a:r>
            <a:r>
              <a:rPr lang="en-US"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3" name="A_51aa5"/>
          <p:cNvSpPr/>
          <p:nvPr/>
        </p:nvSpPr>
        <p:spPr>
          <a:xfrm>
            <a:off x="848201" y="1883105"/>
            <a:ext cx="1044639"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遮</a:t>
            </a:r>
            <a:r>
              <a:rPr lang="zh-CN" altLang="zh-CN" sz="28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Tree>
    <p:extLst>
      <p:ext uri="{BB962C8B-B14F-4D97-AF65-F5344CB8AC3E}">
        <p14:creationId xmlns:p14="http://schemas.microsoft.com/office/powerpoint/2010/main" val="695678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5" grpId="0" animBg="1"/>
      <p:bldP spid="4" grpId="0" animBg="1"/>
      <p:bldP spid="3"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964927976"/>
              </p:ext>
            </p:extLst>
          </p:nvPr>
        </p:nvGraphicFramePr>
        <p:xfrm>
          <a:off x="381000" y="1978592"/>
          <a:ext cx="11430000" cy="3027816"/>
        </p:xfrm>
        <a:graphic>
          <a:graphicData uri="http://schemas.openxmlformats.org/drawingml/2006/table">
            <a:tbl>
              <a:tblPr firstRow="1" firstCol="1" bandRow="1"/>
              <a:tblGrid>
                <a:gridCol w="1324089">
                  <a:extLst>
                    <a:ext uri="{9D8B030D-6E8A-4147-A177-3AD203B41FA5}">
                      <a16:colId xmlns:a16="http://schemas.microsoft.com/office/drawing/2014/main" val="1996274713"/>
                    </a:ext>
                  </a:extLst>
                </a:gridCol>
                <a:gridCol w="5392397">
                  <a:extLst>
                    <a:ext uri="{9D8B030D-6E8A-4147-A177-3AD203B41FA5}">
                      <a16:colId xmlns:a16="http://schemas.microsoft.com/office/drawing/2014/main" val="702908673"/>
                    </a:ext>
                  </a:extLst>
                </a:gridCol>
                <a:gridCol w="4713514">
                  <a:extLst>
                    <a:ext uri="{9D8B030D-6E8A-4147-A177-3AD203B41FA5}">
                      <a16:colId xmlns:a16="http://schemas.microsoft.com/office/drawing/2014/main" val="664585745"/>
                    </a:ext>
                  </a:extLst>
                </a:gridCol>
              </a:tblGrid>
              <a:tr h="530954">
                <a:tc>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反问</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0194" marR="10194" marT="10194" marB="1019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也叫“反诘”，是用疑问的形式来表达某种确定的意思，以加强语气，表达强烈的感情。</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8614" marR="18614" marT="10194" marB="1019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u="sng" dirty="0">
                          <a:effectLst/>
                          <a:latin typeface="Times New Roman" panose="02020603050405020304" pitchFamily="18" charset="0"/>
                          <a:ea typeface="楷体" panose="02010609060101010101" pitchFamily="49" charset="-122"/>
                          <a:cs typeface="Times New Roman" panose="02020603050405020304" pitchFamily="18" charset="0"/>
                        </a:rPr>
                        <a:t>难道</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你</a:t>
                      </a:r>
                      <a:r>
                        <a:rPr lang="zh-CN" sz="2800" b="1" u="sng" dirty="0">
                          <a:effectLst/>
                          <a:latin typeface="Times New Roman" panose="02020603050405020304" pitchFamily="18" charset="0"/>
                          <a:ea typeface="楷体" panose="02010609060101010101" pitchFamily="49" charset="-122"/>
                          <a:cs typeface="Times New Roman" panose="02020603050405020304" pitchFamily="18" charset="0"/>
                        </a:rPr>
                        <a:t>就</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不想到它的朴质，严肃，坚强不屈，至少也象征了北方的农民</a:t>
                      </a:r>
                      <a:r>
                        <a:rPr lang="zh-CN" sz="2800" b="1" u="sng" dirty="0">
                          <a:effectLst/>
                          <a:latin typeface="Times New Roman" panose="02020603050405020304" pitchFamily="18" charset="0"/>
                          <a:ea typeface="楷体" panose="02010609060101010101" pitchFamily="49" charset="-122"/>
                          <a:cs typeface="Times New Roman" panose="02020603050405020304" pitchFamily="18" charset="0"/>
                        </a:rPr>
                        <a:t>？</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仿宋" panose="02010609060101010101" pitchFamily="49" charset="-122"/>
                          <a:cs typeface="Times New Roman" panose="02020603050405020304" pitchFamily="18" charset="0"/>
                        </a:rPr>
                        <a:t>茅盾《白杨礼赞》</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8614" marR="18614" marT="10194" marB="1019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1233996"/>
                  </a:ext>
                </a:extLst>
              </a:tr>
              <a:tr h="403312">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反复</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0194" marR="10194" marT="10194" marB="1019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有意重复地使用某个词语、句子或某种结构，以强调某种意思，突出某种情感。</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8614" marR="18614" marT="10194" marB="1019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u="sng" dirty="0">
                          <a:effectLst/>
                          <a:latin typeface="Times New Roman" panose="02020603050405020304" pitchFamily="18" charset="0"/>
                          <a:ea typeface="楷体" panose="02010609060101010101" pitchFamily="49" charset="-122"/>
                          <a:cs typeface="Times New Roman" panose="02020603050405020304" pitchFamily="18" charset="0"/>
                        </a:rPr>
                        <a:t>盼望着</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u="sng" dirty="0">
                          <a:effectLst/>
                          <a:latin typeface="Times New Roman" panose="02020603050405020304" pitchFamily="18" charset="0"/>
                          <a:ea typeface="楷体" panose="02010609060101010101" pitchFamily="49" charset="-122"/>
                          <a:cs typeface="Times New Roman" panose="02020603050405020304" pitchFamily="18" charset="0"/>
                        </a:rPr>
                        <a:t>盼望着</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，东风来了，春天的脚步近了。</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仿宋" panose="02010609060101010101" pitchFamily="49" charset="-122"/>
                          <a:cs typeface="Times New Roman" panose="02020603050405020304" pitchFamily="18" charset="0"/>
                        </a:rPr>
                        <a:t>朱自清《春》</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8614" marR="18614" marT="10194" marB="1019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79603789"/>
                  </a:ext>
                </a:extLst>
              </a:tr>
            </a:tbl>
          </a:graphicData>
        </a:graphic>
      </p:graphicFrame>
    </p:spTree>
    <p:extLst>
      <p:ext uri="{BB962C8B-B14F-4D97-AF65-F5344CB8AC3E}">
        <p14:creationId xmlns:p14="http://schemas.microsoft.com/office/powerpoint/2010/main" val="4100928226"/>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281852"/>
            <a:ext cx="11430000" cy="513371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下列各句中，对修辞手法运用判断不正确的一项是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．他长着一副微黑透红的脸膛儿，高高的个儿，站在那儿，像秋天田野里一株红高粱那样淳朴可爱。</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比喻</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．谁是我们最可爱的人呢？我们的战士，我感到他们是最可爱的人。</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反问</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．在那田垄里埋葬过我的欢笑，在那稻棵上我捉过蚱蜢，在那沉重的镐头上有我的手印。</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排比</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．啊！黄河！你是伟大坚强，像一个巨人出现在亚洲平原之上，用你那英雄的体魄筑成我们民族的屏障。</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比喻</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 name="image35.jpeg"/>
          <p:cNvPicPr/>
          <p:nvPr/>
        </p:nvPicPr>
        <p:blipFill>
          <a:blip r:embed="rId2"/>
          <a:stretch>
            <a:fillRect/>
          </a:stretch>
        </p:blipFill>
        <p:spPr>
          <a:xfrm>
            <a:off x="375229" y="791890"/>
            <a:ext cx="1871158" cy="424649"/>
          </a:xfrm>
          <a:prstGeom prst="rect">
            <a:avLst/>
          </a:prstGeom>
        </p:spPr>
      </p:pic>
      <p:sp>
        <p:nvSpPr>
          <p:cNvPr id="4" name="A_b6b37"/>
          <p:cNvSpPr/>
          <p:nvPr/>
        </p:nvSpPr>
        <p:spPr>
          <a:xfrm>
            <a:off x="8883015" y="1378372"/>
            <a:ext cx="1278000"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3660668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072079"/>
            <a:ext cx="11430000" cy="289310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对下列句子运用的修辞手法，判断错误的一项是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．光明呀，我景仰你，我景仰你。</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反复</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．潺潺的溪水唱着一曲欢快的歌。</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拟人</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．它那绿豆大小的眼睛，眨巴眨巴着，露出狡黠的光。</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比喻</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．一滴太白酒，十里草木香。</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夸张</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bb3b4"/>
          <p:cNvSpPr/>
          <p:nvPr/>
        </p:nvSpPr>
        <p:spPr>
          <a:xfrm>
            <a:off x="8525828" y="2168599"/>
            <a:ext cx="1298637"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925911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7356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对下面各句中的修辞手法判断有误的一项是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．容不得束缚，容不得羁绊，容不得闭塞。</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排比</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．雪夜入蔡，与胡人不敢南下牧马的故事是同日月一样亮起了人的耳目的。</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比喻</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．枣园的灯光照人心，延河滚滚喊“前进”！</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拟人</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．于是架起两支橹，一支两人，一里一换，有说笑的，有嚷的，夹着潺潺的船头激水的声音，在左右都是碧绿的豆麦田地的河流中，飞一般径向赵庄前进了。</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比喻</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c1e2e"/>
          <p:cNvSpPr/>
          <p:nvPr/>
        </p:nvSpPr>
        <p:spPr>
          <a:xfrm>
            <a:off x="7811453" y="1328369"/>
            <a:ext cx="1298637"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841123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072079"/>
            <a:ext cx="11430000" cy="289310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对下列各句修辞手法判断正确的一项是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．我好像又看到了院子里那棵挂满果实的桃树。</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比喻</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．小宝长得像他爸爸。</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比喻</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．不用和他说了，他心眼比芝麻粒儿还要小。</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比喻</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．巨浪伸出双臂把我猛地托起。</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拟人</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1ed58"/>
          <p:cNvSpPr/>
          <p:nvPr/>
        </p:nvSpPr>
        <p:spPr>
          <a:xfrm>
            <a:off x="7097078" y="2168599"/>
            <a:ext cx="1298637"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4171919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5325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下列句子没有使用夸张的修辞手法的一项是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．我记得有这么一句话：“笑一笑，十年少。”</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．来个三十岁的人听相声，哈哈一乐，剩下二十了。</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．柏油路晒化了，甚至铺户门前的铜牌好像也要晒化。</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．秋天的枫叶，远远看上去好像一团火焰，近看又像一只只金黄的蝴蝶在树上翩翩起舞。</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176e6"/>
          <p:cNvSpPr/>
          <p:nvPr/>
        </p:nvSpPr>
        <p:spPr>
          <a:xfrm>
            <a:off x="7811453" y="1888522"/>
            <a:ext cx="1298637"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484986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13371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下列句子中，运用的修辞手法判断有误的一项是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．我独自在田间的小路上走着，夕阳像一个守财奴似的，正藏起它最后的金子。</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比喻</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．看他坐在白熊皮上颐指气使的模样可真是欠扁啊！可谁叫他能让你填饱肚子呢？</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反问</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．雨夜中的大山是寂静的，风声与雨声是它沉重的呼吸，我在这样一个雨夜，行走在巨兽厚实的肩膀上。</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拟人</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．嘀嗒，嘀嗒</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这声音比蝉鸣要柔和些，比虫的歌曲要单调些。</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对比</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01cd4"/>
          <p:cNvSpPr/>
          <p:nvPr/>
        </p:nvSpPr>
        <p:spPr>
          <a:xfrm>
            <a:off x="8525828" y="1048292"/>
            <a:ext cx="1298637"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488557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7356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下列句子中，运用的修辞手法判断有误的一项是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．那航船，就像一条大白鱼背着一群孩子在浪花里蹿。</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比喻</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．他总是微笑起来，而且将头仰起，摇着，向后面拗过去，拗过去。</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对偶</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．挪威国旗耀武扬威、扬扬得意地在这被人类冲破的堡垒上猎猎作响。</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拟人</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．乱蛙一样，是蹦跳的脚步；火花一样，是闪射的瞳仁；斗虎一样，是强健的风姿。</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排比</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8d9a6"/>
          <p:cNvSpPr/>
          <p:nvPr/>
        </p:nvSpPr>
        <p:spPr>
          <a:xfrm>
            <a:off x="8525828" y="1328369"/>
            <a:ext cx="1278001"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3354478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401340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下列各句的修辞方法判断不正确的一项是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．勤奋是烈火，烈火能点燃希望的灯塔；勤奋是灯塔，灯塔可以照亮前进的方向。</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暗喻、顶真</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．放下饱食过稻香的镰刀，用背篓来装竹篱间肥硕的瓜果。</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拟人</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．花里带着甜味儿；闭了眼，树上仿佛已经满是桃儿、杏儿、梨儿。</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比喻</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．盼望着，盼望着，东风来了，春天的脚步近了。</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反复、拟人</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c66da"/>
          <p:cNvSpPr/>
          <p:nvPr/>
        </p:nvSpPr>
        <p:spPr>
          <a:xfrm>
            <a:off x="7454265" y="1608446"/>
            <a:ext cx="1298639"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3527816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401340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对下列各句运用的修辞手法判断有误的一项是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．山舞银蛇，原驰蜡象。</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比喻、对偶</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．风从水面掠过，留下粼粼碧波；雨从山头飘过，留下片片新绿；阳光从林间穿过，留下丝丝暖意；我们从时代的舞台走过，不该留下点什么东西吗？</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排比、反问</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．为什么我的眼里常含泪水？因为我对这土地爱得深沉</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设问</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．雨后天晴，天空比任何一个夜晚都要明亮。</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比喻</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fb847"/>
          <p:cNvSpPr/>
          <p:nvPr/>
        </p:nvSpPr>
        <p:spPr>
          <a:xfrm>
            <a:off x="8168640" y="1608446"/>
            <a:ext cx="1298639"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3376611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072079"/>
            <a:ext cx="11430000" cy="2893100"/>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［甲］［乙］［丙］三则材料中，没有体现出艾青“诗中有画”创作特点的一则是</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Calibri" panose="020F0502020204030204" pitchFamily="34" charset="0"/>
                <a:ea typeface="楷体" panose="02010609060101010101" pitchFamily="49" charset="-122"/>
                <a:cs typeface="Calibri" panose="020F0502020204030204" pitchFamily="34"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“太阳”是艾青诗歌中的主要意象之一，请结合《艾青诗选》全书，概括这一意象的特点。</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u="sng"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u="sng"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A_49398"/>
          <p:cNvSpPr/>
          <p:nvPr/>
        </p:nvSpPr>
        <p:spPr>
          <a:xfrm>
            <a:off x="728028" y="4387543"/>
            <a:ext cx="8483664"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散发光热</a:t>
            </a:r>
            <a:r>
              <a:rPr lang="en-US" altLang="zh-CN" sz="28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分</a:t>
            </a:r>
            <a:r>
              <a:rPr lang="en-US" altLang="zh-CN" sz="28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，象征光明、理想、希望等</a:t>
            </a:r>
            <a:r>
              <a:rPr lang="en-US" altLang="zh-CN" sz="28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分</a:t>
            </a:r>
            <a:r>
              <a:rPr lang="en-US" altLang="zh-CN" sz="28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3" name="A_7ff2f"/>
          <p:cNvSpPr/>
          <p:nvPr/>
        </p:nvSpPr>
        <p:spPr>
          <a:xfrm>
            <a:off x="2871153" y="2723335"/>
            <a:ext cx="1936813"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［丙］</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2190730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401340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下列句子没有使用修辞手法的一项是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．落霞与孤鹜齐飞，秋水共长天一色。</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．难道同学们不觉得此生无悔入华夏，来世还在中华家？</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．如果你也像我一样，曾经嫌弃父母没本事、没眼界，意味着你已经走出了父母的局限。</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．每次来小陈烧饼店买烧饼的人都特别多，今天的队都要排到天边去了。</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06495"/>
          <p:cNvSpPr/>
          <p:nvPr/>
        </p:nvSpPr>
        <p:spPr>
          <a:xfrm>
            <a:off x="6917690" y="1608446"/>
            <a:ext cx="1298639"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3059550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2678727"/>
            <a:ext cx="11430000" cy="2280689"/>
          </a:xfrm>
          <a:prstGeom prst="rect">
            <a:avLst/>
          </a:prstGeom>
        </p:spPr>
        <p:txBody>
          <a:bodyPr>
            <a:spAutoFit/>
          </a:bodyPr>
          <a:lstStyle/>
          <a:p>
            <a:pPr indent="72000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变换原则：句式变换是指在一定的语境中，根据语言表达的需要，在不改变句子原意的前提下，将句子由一种句式变换成另一种句式，从语序、语气、语意和语境等多个方面考查考生运用恰当的句式准确表达的能力。</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4560964" y="1489979"/>
            <a:ext cx="3070071" cy="601127"/>
          </a:xfrm>
          <a:prstGeom prst="rect">
            <a:avLst/>
          </a:prstGeom>
        </p:spPr>
        <p:txBody>
          <a:bodyPr wrap="none">
            <a:spAutoFit/>
          </a:bodyPr>
          <a:lstStyle/>
          <a:p>
            <a:pPr algn="ctr">
              <a:lnSpc>
                <a:spcPct val="130000"/>
              </a:lnSpc>
            </a:pPr>
            <a:r>
              <a:rPr lang="zh-CN" altLang="zh-CN" sz="2800" b="1" dirty="0">
                <a:latin typeface="Calibri" panose="020F0502020204030204" pitchFamily="34" charset="0"/>
                <a:ea typeface="方正兰亭圆_GBK"/>
                <a:cs typeface="Times New Roman" panose="02020603050405020304" pitchFamily="18" charset="0"/>
              </a:rPr>
              <a:t>考点</a:t>
            </a:r>
            <a:r>
              <a:rPr lang="zh-CN" altLang="zh-CN" sz="2800" b="1" dirty="0">
                <a:solidFill>
                  <a:srgbClr val="00B0F0"/>
                </a:solidFill>
                <a:ea typeface="MS Gothic" panose="020B0609070205080204" pitchFamily="49" charset="-128"/>
                <a:cs typeface="MS Gothic" panose="020B0609070205080204" pitchFamily="49" charset="-128"/>
              </a:rPr>
              <a:t>❺</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方正兰亭圆_GBK"/>
                <a:cs typeface="Times New Roman" panose="02020603050405020304" pitchFamily="18" charset="0"/>
              </a:rPr>
              <a:t>句式变换</a:t>
            </a:r>
            <a:endParaRPr lang="zh-CN" altLang="en-US" sz="2800" dirty="0"/>
          </a:p>
        </p:txBody>
      </p:sp>
      <p:pic>
        <p:nvPicPr>
          <p:cNvPr id="2" name="image34.jpeg"/>
          <p:cNvPicPr/>
          <p:nvPr/>
        </p:nvPicPr>
        <p:blipFill>
          <a:blip r:embed="rId2"/>
          <a:stretch>
            <a:fillRect/>
          </a:stretch>
        </p:blipFill>
        <p:spPr>
          <a:xfrm>
            <a:off x="375229" y="2091106"/>
            <a:ext cx="1871158" cy="424649"/>
          </a:xfrm>
          <a:prstGeom prst="rect">
            <a:avLst/>
          </a:prstGeom>
        </p:spPr>
      </p:pic>
    </p:spTree>
    <p:extLst>
      <p:ext uri="{BB962C8B-B14F-4D97-AF65-F5344CB8AC3E}">
        <p14:creationId xmlns:p14="http://schemas.microsoft.com/office/powerpoint/2010/main" val="1281526531"/>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55016"/>
            <a:ext cx="3970959" cy="601127"/>
          </a:xfrm>
          <a:prstGeom prst="rect">
            <a:avLst/>
          </a:prstGeom>
        </p:spPr>
        <p:txBody>
          <a:bodyPr wrap="none">
            <a:spAutoFit/>
          </a:bodyPr>
          <a:lstStyle/>
          <a:p>
            <a:pPr>
              <a:lnSpc>
                <a:spcPct val="130000"/>
              </a:lnSpc>
            </a:pPr>
            <a:r>
              <a:rPr lang="en-US" altLang="zh-CN" sz="2800" b="1" dirty="0">
                <a:latin typeface="Times New Roman" panose="02020603050405020304" pitchFamily="18" charset="0"/>
                <a:ea typeface="宋体" panose="02010600030101010101" pitchFamily="2" charset="-122"/>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陈述句与祈使句互换</a:t>
            </a:r>
            <a:endParaRPr lang="zh-CN" altLang="en-US" sz="28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1067556813"/>
              </p:ext>
            </p:extLst>
          </p:nvPr>
        </p:nvGraphicFramePr>
        <p:xfrm>
          <a:off x="381000" y="1399685"/>
          <a:ext cx="11430000" cy="4752340"/>
        </p:xfrm>
        <a:graphic>
          <a:graphicData uri="http://schemas.openxmlformats.org/drawingml/2006/table">
            <a:tbl>
              <a:tblPr firstRow="1" firstCol="1" bandRow="1"/>
              <a:tblGrid>
                <a:gridCol w="1556657">
                  <a:extLst>
                    <a:ext uri="{9D8B030D-6E8A-4147-A177-3AD203B41FA5}">
                      <a16:colId xmlns:a16="http://schemas.microsoft.com/office/drawing/2014/main" val="920508178"/>
                    </a:ext>
                  </a:extLst>
                </a:gridCol>
                <a:gridCol w="1852712">
                  <a:extLst>
                    <a:ext uri="{9D8B030D-6E8A-4147-A177-3AD203B41FA5}">
                      <a16:colId xmlns:a16="http://schemas.microsoft.com/office/drawing/2014/main" val="3484442143"/>
                    </a:ext>
                  </a:extLst>
                </a:gridCol>
                <a:gridCol w="4450772">
                  <a:extLst>
                    <a:ext uri="{9D8B030D-6E8A-4147-A177-3AD203B41FA5}">
                      <a16:colId xmlns:a16="http://schemas.microsoft.com/office/drawing/2014/main" val="134457700"/>
                    </a:ext>
                  </a:extLst>
                </a:gridCol>
                <a:gridCol w="3569859">
                  <a:extLst>
                    <a:ext uri="{9D8B030D-6E8A-4147-A177-3AD203B41FA5}">
                      <a16:colId xmlns:a16="http://schemas.microsoft.com/office/drawing/2014/main" val="3143253557"/>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变换类型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变换前</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变换技巧</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变换后</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6040091"/>
                  </a:ext>
                </a:extLst>
              </a:tr>
              <a:tr h="289433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陈述句改</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祈使句</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2022</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安徽</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我们在多彩体育中强健身体，磨练意志，健康成长。</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陈述句</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①</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加上表示祈求或命令的动词，如“请”“让”等。</a:t>
                      </a:r>
                      <a:r>
                        <a:rPr lang="zh-CN" sz="2800" b="1">
                          <a:effectLst/>
                          <a:latin typeface="Calibri" panose="020F0502020204030204" pitchFamily="34" charset="0"/>
                          <a:ea typeface="宋体" panose="02010600030101010101" pitchFamily="2" charset="-122"/>
                          <a:cs typeface="宋体" panose="02010600030101010101" pitchFamily="2" charset="-122"/>
                        </a:rPr>
                        <a:t>②</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句末加上“吧”“吗”等语气词作结，语气较和缓时也可以不用语气词。</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注意：</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祈使句改陈述句时，不仅要删去表示祈使语气的动词、语气词，还要检查句子的主谓宾成分是否齐全，若不全，则需补全句子成分。</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让我们在多彩体育中强健身体，磨练意志，健康成长吧！</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祈使句</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注意：</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祈使句有要求、命令、请求、催促、劝说等不同的语气，陈述句改祈使句时需根据不同的语气选择适合的语气词和标点符号。</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86857667"/>
                  </a:ext>
                </a:extLst>
              </a:tr>
            </a:tbl>
          </a:graphicData>
        </a:graphic>
      </p:graphicFrame>
    </p:spTree>
    <p:extLst>
      <p:ext uri="{BB962C8B-B14F-4D97-AF65-F5344CB8AC3E}">
        <p14:creationId xmlns:p14="http://schemas.microsoft.com/office/powerpoint/2010/main" val="3187749803"/>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80685"/>
            <a:ext cx="3249608" cy="601127"/>
          </a:xfrm>
          <a:prstGeom prst="rect">
            <a:avLst/>
          </a:prstGeom>
        </p:spPr>
        <p:txBody>
          <a:bodyPr wrap="none">
            <a:spAutoFit/>
          </a:bodyPr>
          <a:lstStyle/>
          <a:p>
            <a:pPr>
              <a:lnSpc>
                <a:spcPct val="130000"/>
              </a:lnSpc>
            </a:pPr>
            <a:r>
              <a:rPr lang="en-US" altLang="zh-CN" sz="2800" b="1" dirty="0">
                <a:latin typeface="Times New Roman" panose="02020603050405020304" pitchFamily="18" charset="0"/>
                <a:ea typeface="宋体" panose="02010600030101010101" pitchFamily="2" charset="-122"/>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陈述句改反问句</a:t>
            </a:r>
            <a:endParaRPr lang="zh-CN" altLang="en-US" sz="28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2143653940"/>
              </p:ext>
            </p:extLst>
          </p:nvPr>
        </p:nvGraphicFramePr>
        <p:xfrm>
          <a:off x="381000" y="1381812"/>
          <a:ext cx="11430000" cy="4752340"/>
        </p:xfrm>
        <a:graphic>
          <a:graphicData uri="http://schemas.openxmlformats.org/drawingml/2006/table">
            <a:tbl>
              <a:tblPr firstRow="1" firstCol="1" bandRow="1"/>
              <a:tblGrid>
                <a:gridCol w="1686009">
                  <a:extLst>
                    <a:ext uri="{9D8B030D-6E8A-4147-A177-3AD203B41FA5}">
                      <a16:colId xmlns:a16="http://schemas.microsoft.com/office/drawing/2014/main" val="3552026408"/>
                    </a:ext>
                  </a:extLst>
                </a:gridCol>
                <a:gridCol w="1844912">
                  <a:extLst>
                    <a:ext uri="{9D8B030D-6E8A-4147-A177-3AD203B41FA5}">
                      <a16:colId xmlns:a16="http://schemas.microsoft.com/office/drawing/2014/main" val="937686783"/>
                    </a:ext>
                  </a:extLst>
                </a:gridCol>
                <a:gridCol w="5676172">
                  <a:extLst>
                    <a:ext uri="{9D8B030D-6E8A-4147-A177-3AD203B41FA5}">
                      <a16:colId xmlns:a16="http://schemas.microsoft.com/office/drawing/2014/main" val="1313858255"/>
                    </a:ext>
                  </a:extLst>
                </a:gridCol>
                <a:gridCol w="2222907">
                  <a:extLst>
                    <a:ext uri="{9D8B030D-6E8A-4147-A177-3AD203B41FA5}">
                      <a16:colId xmlns:a16="http://schemas.microsoft.com/office/drawing/2014/main" val="1557575867"/>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变换类型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变换前</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变换技巧</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变换后</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05588218"/>
                  </a:ext>
                </a:extLst>
              </a:tr>
              <a:tr h="165608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肯定句改</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反问句</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2016</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安徽</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作为一座山，这正是它的本分。</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表肯定的陈述句</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①</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加：加上反问词和语气词</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难道</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吗</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或</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怎么</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呢</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或</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岂</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吗</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等</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Calibri" panose="020F0502020204030204" pitchFamily="34" charset="0"/>
                          <a:ea typeface="宋体" panose="02010600030101010101" pitchFamily="2" charset="-122"/>
                          <a:cs typeface="宋体" panose="02010600030101010101" pitchFamily="2" charset="-122"/>
                        </a:rPr>
                        <a:t>②</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反：把原句的意思反过来</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有</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不</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去</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不</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，无</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不</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加</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不</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Calibri" panose="020F0502020204030204" pitchFamily="34" charset="0"/>
                          <a:ea typeface="宋体" panose="02010600030101010101" pitchFamily="2" charset="-122"/>
                          <a:cs typeface="宋体" panose="02010600030101010101" pitchFamily="2" charset="-122"/>
                        </a:rPr>
                        <a:t>③</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改：把句号改为问号。</a:t>
                      </a:r>
                      <a:r>
                        <a:rPr lang="zh-CN" sz="2800" b="1">
                          <a:effectLst/>
                          <a:latin typeface="Calibri" panose="020F0502020204030204" pitchFamily="34" charset="0"/>
                          <a:ea typeface="宋体" panose="02010600030101010101" pitchFamily="2" charset="-122"/>
                          <a:cs typeface="宋体" panose="02010600030101010101" pitchFamily="2" charset="-122"/>
                        </a:rPr>
                        <a:t>④</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查：检查修改后的句子意思是否和原句一致。</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注意：</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在“加”这一步骤时，句子中若有反问语气的词组，则可以考虑不添加反问词，只添加语气词。</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作为一座山，这不正是它的本分吗？</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反问句</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54868794"/>
                  </a:ext>
                </a:extLst>
              </a:tr>
            </a:tbl>
          </a:graphicData>
        </a:graphic>
      </p:graphicFrame>
    </p:spTree>
    <p:extLst>
      <p:ext uri="{BB962C8B-B14F-4D97-AF65-F5344CB8AC3E}">
        <p14:creationId xmlns:p14="http://schemas.microsoft.com/office/powerpoint/2010/main" val="104845541"/>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3140120954"/>
              </p:ext>
            </p:extLst>
          </p:nvPr>
        </p:nvGraphicFramePr>
        <p:xfrm>
          <a:off x="381000" y="1557655"/>
          <a:ext cx="11430000" cy="3869690"/>
        </p:xfrm>
        <a:graphic>
          <a:graphicData uri="http://schemas.openxmlformats.org/drawingml/2006/table">
            <a:tbl>
              <a:tblPr firstRow="1" firstCol="1" bandRow="1"/>
              <a:tblGrid>
                <a:gridCol w="1686009">
                  <a:extLst>
                    <a:ext uri="{9D8B030D-6E8A-4147-A177-3AD203B41FA5}">
                      <a16:colId xmlns:a16="http://schemas.microsoft.com/office/drawing/2014/main" val="1052925440"/>
                    </a:ext>
                  </a:extLst>
                </a:gridCol>
                <a:gridCol w="1844912">
                  <a:extLst>
                    <a:ext uri="{9D8B030D-6E8A-4147-A177-3AD203B41FA5}">
                      <a16:colId xmlns:a16="http://schemas.microsoft.com/office/drawing/2014/main" val="3892193519"/>
                    </a:ext>
                  </a:extLst>
                </a:gridCol>
                <a:gridCol w="5144993">
                  <a:extLst>
                    <a:ext uri="{9D8B030D-6E8A-4147-A177-3AD203B41FA5}">
                      <a16:colId xmlns:a16="http://schemas.microsoft.com/office/drawing/2014/main" val="2361077054"/>
                    </a:ext>
                  </a:extLst>
                </a:gridCol>
                <a:gridCol w="2754086">
                  <a:extLst>
                    <a:ext uri="{9D8B030D-6E8A-4147-A177-3AD203B41FA5}">
                      <a16:colId xmlns:a16="http://schemas.microsoft.com/office/drawing/2014/main" val="4119690588"/>
                    </a:ext>
                  </a:extLst>
                </a:gridCol>
              </a:tblGrid>
              <a:tr h="1862455">
                <a:tc>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否定句改</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反问句</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2019</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安徽</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像保尔这样的人不可能说出另外的话，表达出另外的情感。</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表否定的陈述句</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反：把原句的意思反过来，去掉句子中的否定词</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否定句改陈述句的步骤可参考此方法</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加：加上反问词和语气词</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难道</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吗</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或</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怎么</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或</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岂</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吗</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等</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改：把句号改为问号。</a:t>
                      </a:r>
                      <a:r>
                        <a:rPr lang="zh-CN" sz="2800" b="1" dirty="0">
                          <a:effectLst/>
                          <a:latin typeface="Calibri" panose="020F0502020204030204" pitchFamily="34" charset="0"/>
                          <a:ea typeface="宋体" panose="02010600030101010101" pitchFamily="2" charset="-122"/>
                          <a:cs typeface="宋体" panose="02010600030101010101" pitchFamily="2" charset="-122"/>
                        </a:rPr>
                        <a:t>④</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查：检查修改后的句子意思是否和原句一致。</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像保尔这样的人难道能说出另外的话，表达出另外的情感</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吗</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或：像保尔这样的人怎么可能说出另外的话，表达出另外的</a:t>
                      </a:r>
                      <a:r>
                        <a:rPr lang="zh-CN" sz="2800" b="1" dirty="0" smtClean="0">
                          <a:effectLst/>
                          <a:latin typeface="Times New Roman" panose="02020603050405020304" pitchFamily="18" charset="0"/>
                          <a:ea typeface="宋体" panose="02010600030101010101" pitchFamily="2" charset="-122"/>
                          <a:cs typeface="Times New Roman" panose="02020603050405020304" pitchFamily="18" charset="0"/>
                        </a:rPr>
                        <a:t>情感</a:t>
                      </a:r>
                      <a:endParaRPr lang="en-US" altLang="zh-CN" sz="2800" b="1" dirty="0" smtClean="0">
                        <a:effectLst/>
                        <a:latin typeface="Times New Roman" panose="02020603050405020304" pitchFamily="18" charset="0"/>
                        <a:ea typeface="宋体" panose="02010600030101010101" pitchFamily="2" charset="-122"/>
                        <a:cs typeface="Times New Roman" panose="02020603050405020304" pitchFamily="18" charset="0"/>
                      </a:endParaRPr>
                    </a:p>
                    <a:p>
                      <a:pPr fontAlgn="ctr">
                        <a:spcAft>
                          <a:spcPts val="0"/>
                        </a:spcAft>
                      </a:pPr>
                      <a:r>
                        <a:rPr lang="en-US" sz="2800" b="1" dirty="0" smtClean="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呢</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反问句</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3262183"/>
                  </a:ext>
                </a:extLst>
              </a:tr>
            </a:tbl>
          </a:graphicData>
        </a:graphic>
      </p:graphicFrame>
    </p:spTree>
    <p:extLst>
      <p:ext uri="{BB962C8B-B14F-4D97-AF65-F5344CB8AC3E}">
        <p14:creationId xmlns:p14="http://schemas.microsoft.com/office/powerpoint/2010/main" val="4178280930"/>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314628"/>
            <a:ext cx="3249608" cy="601127"/>
          </a:xfrm>
          <a:prstGeom prst="rect">
            <a:avLst/>
          </a:prstGeom>
        </p:spPr>
        <p:txBody>
          <a:bodyPr wrap="none">
            <a:spAutoFit/>
          </a:bodyPr>
          <a:lstStyle/>
          <a:p>
            <a:pPr>
              <a:lnSpc>
                <a:spcPct val="130000"/>
              </a:lnSpc>
            </a:pPr>
            <a:r>
              <a:rPr lang="en-US" altLang="zh-CN" sz="2800" b="1" dirty="0">
                <a:latin typeface="Times New Roman" panose="02020603050405020304" pitchFamily="18" charset="0"/>
                <a:ea typeface="宋体" panose="02010600030101010101" pitchFamily="2" charset="-122"/>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反问句改陈述句</a:t>
            </a:r>
            <a:endParaRPr lang="zh-CN" altLang="en-US" sz="28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4214405394"/>
              </p:ext>
            </p:extLst>
          </p:nvPr>
        </p:nvGraphicFramePr>
        <p:xfrm>
          <a:off x="381000" y="1981068"/>
          <a:ext cx="11430000" cy="3472180"/>
        </p:xfrm>
        <a:graphic>
          <a:graphicData uri="http://schemas.openxmlformats.org/drawingml/2006/table">
            <a:tbl>
              <a:tblPr firstRow="1" firstCol="1" bandRow="1"/>
              <a:tblGrid>
                <a:gridCol w="1478688">
                  <a:extLst>
                    <a:ext uri="{9D8B030D-6E8A-4147-A177-3AD203B41FA5}">
                      <a16:colId xmlns:a16="http://schemas.microsoft.com/office/drawing/2014/main" val="2530463536"/>
                    </a:ext>
                  </a:extLst>
                </a:gridCol>
                <a:gridCol w="2102712">
                  <a:extLst>
                    <a:ext uri="{9D8B030D-6E8A-4147-A177-3AD203B41FA5}">
                      <a16:colId xmlns:a16="http://schemas.microsoft.com/office/drawing/2014/main" val="4194694425"/>
                    </a:ext>
                  </a:extLst>
                </a:gridCol>
                <a:gridCol w="5691531">
                  <a:extLst>
                    <a:ext uri="{9D8B030D-6E8A-4147-A177-3AD203B41FA5}">
                      <a16:colId xmlns:a16="http://schemas.microsoft.com/office/drawing/2014/main" val="1408334347"/>
                    </a:ext>
                  </a:extLst>
                </a:gridCol>
                <a:gridCol w="2157069">
                  <a:extLst>
                    <a:ext uri="{9D8B030D-6E8A-4147-A177-3AD203B41FA5}">
                      <a16:colId xmlns:a16="http://schemas.microsoft.com/office/drawing/2014/main" val="3947112263"/>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变换类型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变换前</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变换技巧</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变换后</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10855840"/>
                  </a:ext>
                </a:extLst>
              </a:tr>
              <a:tr h="10369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反问句改</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陈述句</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2020</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安徽</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还有什么树木有如此顽强的生命力？</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反问句</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①</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去：将反问句中的反问词</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怎</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怎么</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难道</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等</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和语气词</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呢</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吗</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等</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去掉。</a:t>
                      </a:r>
                      <a:r>
                        <a:rPr lang="zh-CN" sz="2800" b="1">
                          <a:effectLst/>
                          <a:latin typeface="Calibri" panose="020F0502020204030204" pitchFamily="34" charset="0"/>
                          <a:ea typeface="宋体" panose="02010600030101010101" pitchFamily="2" charset="-122"/>
                          <a:cs typeface="宋体" panose="02010600030101010101" pitchFamily="2" charset="-122"/>
                        </a:rPr>
                        <a:t>②</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反：将反问句中的肯定词改为否定词，或将否定词改为肯定词。</a:t>
                      </a:r>
                      <a:r>
                        <a:rPr lang="zh-CN" sz="2800" b="1">
                          <a:effectLst/>
                          <a:latin typeface="Calibri" panose="020F0502020204030204" pitchFamily="34" charset="0"/>
                          <a:ea typeface="宋体" panose="02010600030101010101" pitchFamily="2" charset="-122"/>
                          <a:cs typeface="宋体" panose="02010600030101010101" pitchFamily="2" charset="-122"/>
                        </a:rPr>
                        <a:t>③</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改：把问号改为句号。</a:t>
                      </a:r>
                      <a:r>
                        <a:rPr lang="zh-CN" sz="2800" b="1">
                          <a:effectLst/>
                          <a:latin typeface="Calibri" panose="020F0502020204030204" pitchFamily="34" charset="0"/>
                          <a:ea typeface="宋体" panose="02010600030101010101" pitchFamily="2" charset="-122"/>
                          <a:cs typeface="宋体" panose="02010600030101010101" pitchFamily="2" charset="-122"/>
                        </a:rPr>
                        <a:t>④</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查：检查修改后的句子意思是否和原句一致。</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没有什么</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别的</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树木有如此顽强的生命力。</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陈述句</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26147976"/>
                  </a:ext>
                </a:extLst>
              </a:tr>
            </a:tbl>
          </a:graphicData>
        </a:graphic>
      </p:graphicFrame>
    </p:spTree>
    <p:extLst>
      <p:ext uri="{BB962C8B-B14F-4D97-AF65-F5344CB8AC3E}">
        <p14:creationId xmlns:p14="http://schemas.microsoft.com/office/powerpoint/2010/main" val="1953611435"/>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33086"/>
            <a:ext cx="3249608" cy="601127"/>
          </a:xfrm>
          <a:prstGeom prst="rect">
            <a:avLst/>
          </a:prstGeom>
        </p:spPr>
        <p:txBody>
          <a:bodyPr wrap="none">
            <a:spAutoFit/>
          </a:bodyPr>
          <a:lstStyle/>
          <a:p>
            <a:pPr>
              <a:lnSpc>
                <a:spcPct val="130000"/>
              </a:lnSpc>
            </a:pPr>
            <a:r>
              <a:rPr lang="en-US" altLang="zh-CN" sz="2800" b="1" dirty="0">
                <a:latin typeface="Times New Roman" panose="02020603050405020304" pitchFamily="18" charset="0"/>
                <a:ea typeface="宋体" panose="02010600030101010101" pitchFamily="2" charset="-122"/>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长句与短句互换</a:t>
            </a:r>
            <a:endParaRPr lang="zh-CN" altLang="en-US" sz="28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2387580310"/>
              </p:ext>
            </p:extLst>
          </p:nvPr>
        </p:nvGraphicFramePr>
        <p:xfrm>
          <a:off x="381000" y="1577755"/>
          <a:ext cx="11430000" cy="4320576"/>
        </p:xfrm>
        <a:graphic>
          <a:graphicData uri="http://schemas.openxmlformats.org/drawingml/2006/table">
            <a:tbl>
              <a:tblPr firstRow="1" firstCol="1" bandRow="1"/>
              <a:tblGrid>
                <a:gridCol w="1665514">
                  <a:extLst>
                    <a:ext uri="{9D8B030D-6E8A-4147-A177-3AD203B41FA5}">
                      <a16:colId xmlns:a16="http://schemas.microsoft.com/office/drawing/2014/main" val="3287695965"/>
                    </a:ext>
                  </a:extLst>
                </a:gridCol>
                <a:gridCol w="2917372">
                  <a:extLst>
                    <a:ext uri="{9D8B030D-6E8A-4147-A177-3AD203B41FA5}">
                      <a16:colId xmlns:a16="http://schemas.microsoft.com/office/drawing/2014/main" val="584878608"/>
                    </a:ext>
                  </a:extLst>
                </a:gridCol>
                <a:gridCol w="4158343">
                  <a:extLst>
                    <a:ext uri="{9D8B030D-6E8A-4147-A177-3AD203B41FA5}">
                      <a16:colId xmlns:a16="http://schemas.microsoft.com/office/drawing/2014/main" val="629790576"/>
                    </a:ext>
                  </a:extLst>
                </a:gridCol>
                <a:gridCol w="2688771">
                  <a:extLst>
                    <a:ext uri="{9D8B030D-6E8A-4147-A177-3AD203B41FA5}">
                      <a16:colId xmlns:a16="http://schemas.microsoft.com/office/drawing/2014/main" val="1043354247"/>
                    </a:ext>
                  </a:extLst>
                </a:gridCol>
              </a:tblGrid>
              <a:tr h="19378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变换类型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3344" marR="13344" marT="13344" marB="133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变换前</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4367" marR="24367" marT="13344" marB="133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变换技巧</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4367" marR="24367" marT="13344" marB="133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变换后</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4367" marR="24367" marT="13344" marB="133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54573245"/>
                  </a:ext>
                </a:extLst>
              </a:tr>
              <a:tr h="1135989">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将短句转</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换成长句</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3344" marR="13344" marT="13344" marB="133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2014</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安徽</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Calibri" panose="020F0502020204030204" pitchFamily="34" charset="0"/>
                          <a:ea typeface="宋体" panose="02010600030101010101" pitchFamily="2" charset="-122"/>
                          <a:cs typeface="宋体" panose="02010600030101010101" pitchFamily="2" charset="-122"/>
                        </a:rPr>
                        <a:t>①</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鸟类很少做梦。</a:t>
                      </a:r>
                      <a:r>
                        <a:rPr lang="zh-CN" sz="2800" b="1">
                          <a:effectLst/>
                          <a:latin typeface="Calibri" panose="020F0502020204030204" pitchFamily="34" charset="0"/>
                          <a:ea typeface="宋体" panose="02010600030101010101" pitchFamily="2" charset="-122"/>
                          <a:cs typeface="宋体" panose="02010600030101010101" pitchFamily="2" charset="-122"/>
                        </a:rPr>
                        <a:t>②</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爬行动物也很少做梦。</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两个短句</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4367" marR="24367" marT="13344" marB="133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确定短句的主干句。在所给的几个短句中找出共同的或具有概括意义的中心句。</a:t>
                      </a: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补充长句的修饰成分。把其他各个短句变成主干句的修饰或限制性成分。</a:t>
                      </a: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对句子进行修改，增添适当的词语使句子语意完整、通顺。</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4367" marR="24367" marT="13344" marB="133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鸟类和爬行动物都很少做梦。</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或：爬行动物和鸟类都很少做梦。</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长句</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4367" marR="24367" marT="13344" marB="133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56445053"/>
                  </a:ext>
                </a:extLst>
              </a:tr>
            </a:tbl>
          </a:graphicData>
        </a:graphic>
      </p:graphicFrame>
    </p:spTree>
    <p:extLst>
      <p:ext uri="{BB962C8B-B14F-4D97-AF65-F5344CB8AC3E}">
        <p14:creationId xmlns:p14="http://schemas.microsoft.com/office/powerpoint/2010/main" val="1673954771"/>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3145528864"/>
              </p:ext>
            </p:extLst>
          </p:nvPr>
        </p:nvGraphicFramePr>
        <p:xfrm>
          <a:off x="381000" y="770789"/>
          <a:ext cx="11430000" cy="5574048"/>
        </p:xfrm>
        <a:graphic>
          <a:graphicData uri="http://schemas.openxmlformats.org/drawingml/2006/table">
            <a:tbl>
              <a:tblPr firstRow="1" firstCol="1" bandRow="1"/>
              <a:tblGrid>
                <a:gridCol w="1665514">
                  <a:extLst>
                    <a:ext uri="{9D8B030D-6E8A-4147-A177-3AD203B41FA5}">
                      <a16:colId xmlns:a16="http://schemas.microsoft.com/office/drawing/2014/main" val="230921957"/>
                    </a:ext>
                  </a:extLst>
                </a:gridCol>
                <a:gridCol w="2634343">
                  <a:extLst>
                    <a:ext uri="{9D8B030D-6E8A-4147-A177-3AD203B41FA5}">
                      <a16:colId xmlns:a16="http://schemas.microsoft.com/office/drawing/2014/main" val="1622264771"/>
                    </a:ext>
                  </a:extLst>
                </a:gridCol>
                <a:gridCol w="4005943">
                  <a:extLst>
                    <a:ext uri="{9D8B030D-6E8A-4147-A177-3AD203B41FA5}">
                      <a16:colId xmlns:a16="http://schemas.microsoft.com/office/drawing/2014/main" val="3095336847"/>
                    </a:ext>
                  </a:extLst>
                </a:gridCol>
                <a:gridCol w="3124200">
                  <a:extLst>
                    <a:ext uri="{9D8B030D-6E8A-4147-A177-3AD203B41FA5}">
                      <a16:colId xmlns:a16="http://schemas.microsoft.com/office/drawing/2014/main" val="550047764"/>
                    </a:ext>
                  </a:extLst>
                </a:gridCol>
              </a:tblGrid>
              <a:tr h="3021569">
                <a:tc>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将长句转</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换成短句</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3344" marR="13344" marT="13344" marB="133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千百年来，文明一直以其无穷的魅力、不竭的动力、强大的感召力，引领着人类社会向前发展。</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长句</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4367" marR="24367" marT="13344" marB="133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分析长句结构，找出句子的主干。</a:t>
                      </a: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将修饰成分独立成句。将长句中复杂的部分分解成符合要求的短句，短句要表意完整。</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变成独立短句需要根据语意加上主语，可合理使用代词，还要注意使用关联词，使句子间关系流畅连贯，符合逻辑</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检查变换后的句意是否与原句一致，语意是否连贯。</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4367" marR="24367" marT="13344" marB="133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千百年来，文明一直引领着人类社会向前发展，它有无穷的魅力，有不竭的动力，有强大的感召力。</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或：文明具有无穷的魅力，具有不竭的动力，具有强大的感召力，千百年来，它一直引领着人类社会向前发展。</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多个短句</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4367" marR="24367" marT="13344" marB="133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00177127"/>
                  </a:ext>
                </a:extLst>
              </a:tr>
            </a:tbl>
          </a:graphicData>
        </a:graphic>
      </p:graphicFrame>
    </p:spTree>
    <p:extLst>
      <p:ext uri="{BB962C8B-B14F-4D97-AF65-F5344CB8AC3E}">
        <p14:creationId xmlns:p14="http://schemas.microsoft.com/office/powerpoint/2010/main" val="318474125"/>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889543"/>
            <a:ext cx="3249608" cy="601127"/>
          </a:xfrm>
          <a:prstGeom prst="rect">
            <a:avLst/>
          </a:prstGeom>
        </p:spPr>
        <p:txBody>
          <a:bodyPr wrap="none">
            <a:spAutoFit/>
          </a:bodyPr>
          <a:lstStyle/>
          <a:p>
            <a:pPr>
              <a:lnSpc>
                <a:spcPct val="130000"/>
              </a:lnSpc>
            </a:pPr>
            <a:r>
              <a:rPr lang="en-US" altLang="zh-CN" sz="2800" b="1" dirty="0">
                <a:latin typeface="Times New Roman" panose="02020603050405020304" pitchFamily="18" charset="0"/>
                <a:ea typeface="宋体" panose="02010600030101010101" pitchFamily="2" charset="-122"/>
              </a:rPr>
              <a:t>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单句与复句互换</a:t>
            </a:r>
            <a:endParaRPr lang="zh-CN" altLang="en-US" sz="28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827163811"/>
              </p:ext>
            </p:extLst>
          </p:nvPr>
        </p:nvGraphicFramePr>
        <p:xfrm>
          <a:off x="381000" y="1490670"/>
          <a:ext cx="11430000" cy="4325620"/>
        </p:xfrm>
        <a:graphic>
          <a:graphicData uri="http://schemas.openxmlformats.org/drawingml/2006/table">
            <a:tbl>
              <a:tblPr firstRow="1" firstCol="1" bandRow="1"/>
              <a:tblGrid>
                <a:gridCol w="1491343">
                  <a:extLst>
                    <a:ext uri="{9D8B030D-6E8A-4147-A177-3AD203B41FA5}">
                      <a16:colId xmlns:a16="http://schemas.microsoft.com/office/drawing/2014/main" val="168622190"/>
                    </a:ext>
                  </a:extLst>
                </a:gridCol>
                <a:gridCol w="2416628">
                  <a:extLst>
                    <a:ext uri="{9D8B030D-6E8A-4147-A177-3AD203B41FA5}">
                      <a16:colId xmlns:a16="http://schemas.microsoft.com/office/drawing/2014/main" val="132672692"/>
                    </a:ext>
                  </a:extLst>
                </a:gridCol>
                <a:gridCol w="5290458">
                  <a:extLst>
                    <a:ext uri="{9D8B030D-6E8A-4147-A177-3AD203B41FA5}">
                      <a16:colId xmlns:a16="http://schemas.microsoft.com/office/drawing/2014/main" val="31060677"/>
                    </a:ext>
                  </a:extLst>
                </a:gridCol>
                <a:gridCol w="2231571">
                  <a:extLst>
                    <a:ext uri="{9D8B030D-6E8A-4147-A177-3AD203B41FA5}">
                      <a16:colId xmlns:a16="http://schemas.microsoft.com/office/drawing/2014/main" val="1217654281"/>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变换类型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变换前</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变换技巧</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变换后</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93284840"/>
                  </a:ext>
                </a:extLst>
              </a:tr>
              <a:tr h="124333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单句转换</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成复句</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椅子上躺着一个衣衫褴褛、头发花白、奄奄一息的老人。</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单句</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①</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先给这个复杂的长单句划分成分，找出这个长单句的“主谓宾”结构和修饰成分。</a:t>
                      </a:r>
                      <a:r>
                        <a:rPr lang="zh-CN" sz="2800" b="1">
                          <a:effectLst/>
                          <a:latin typeface="Calibri" panose="020F0502020204030204" pitchFamily="34" charset="0"/>
                          <a:ea typeface="宋体" panose="02010600030101010101" pitchFamily="2" charset="-122"/>
                          <a:cs typeface="宋体" panose="02010600030101010101" pitchFamily="2" charset="-122"/>
                        </a:rPr>
                        <a:t>②</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确定长单句复杂的原因，并把这个长单句中的复杂成分逐层分解，直到符合要求。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注意：</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各分句的标点符号要恰当；各分句内部的顺序要合理；可适当增删词语。</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椅子上躺着一个老人，他衣衫褴褛，头发花白，奄奄一息。</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复句</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41016698"/>
                  </a:ext>
                </a:extLst>
              </a:tr>
            </a:tbl>
          </a:graphicData>
        </a:graphic>
      </p:graphicFrame>
    </p:spTree>
    <p:extLst>
      <p:ext uri="{BB962C8B-B14F-4D97-AF65-F5344CB8AC3E}">
        <p14:creationId xmlns:p14="http://schemas.microsoft.com/office/powerpoint/2010/main" val="443596160"/>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3549134733"/>
              </p:ext>
            </p:extLst>
          </p:nvPr>
        </p:nvGraphicFramePr>
        <p:xfrm>
          <a:off x="381000" y="1130935"/>
          <a:ext cx="11430000" cy="4723130"/>
        </p:xfrm>
        <a:graphic>
          <a:graphicData uri="http://schemas.openxmlformats.org/drawingml/2006/table">
            <a:tbl>
              <a:tblPr firstRow="1" firstCol="1" bandRow="1"/>
              <a:tblGrid>
                <a:gridCol w="1491343">
                  <a:extLst>
                    <a:ext uri="{9D8B030D-6E8A-4147-A177-3AD203B41FA5}">
                      <a16:colId xmlns:a16="http://schemas.microsoft.com/office/drawing/2014/main" val="3667091900"/>
                    </a:ext>
                  </a:extLst>
                </a:gridCol>
                <a:gridCol w="2743200">
                  <a:extLst>
                    <a:ext uri="{9D8B030D-6E8A-4147-A177-3AD203B41FA5}">
                      <a16:colId xmlns:a16="http://schemas.microsoft.com/office/drawing/2014/main" val="2385351383"/>
                    </a:ext>
                  </a:extLst>
                </a:gridCol>
                <a:gridCol w="4397828">
                  <a:extLst>
                    <a:ext uri="{9D8B030D-6E8A-4147-A177-3AD203B41FA5}">
                      <a16:colId xmlns:a16="http://schemas.microsoft.com/office/drawing/2014/main" val="246868593"/>
                    </a:ext>
                  </a:extLst>
                </a:gridCol>
                <a:gridCol w="2797629">
                  <a:extLst>
                    <a:ext uri="{9D8B030D-6E8A-4147-A177-3AD203B41FA5}">
                      <a16:colId xmlns:a16="http://schemas.microsoft.com/office/drawing/2014/main" val="3674960147"/>
                    </a:ext>
                  </a:extLst>
                </a:gridCol>
              </a:tblGrid>
              <a:tr h="2687955">
                <a:tc>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复句转换</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成单句</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皮影戏是一种民间戏曲艺术，其发展受到汉唐傀儡表演、影子游戏、剪纸等多方面的影响，集中华人文、民俗百家之长于一身，具有特有的美学风格和艺术哲学。</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复句</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在这几个分句中找出一个能表达最主要意思的句子作为主干句或框架句。</a:t>
                      </a: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把其他的句子作为主干句中主干成分的附加成分或修饰成分。</a:t>
                      </a: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将附加成分或修饰成分的内容分别加在相应的主干成分上。</a:t>
                      </a:r>
                      <a:r>
                        <a:rPr lang="zh-CN" sz="2800" b="1" dirty="0">
                          <a:effectLst/>
                          <a:latin typeface="Calibri" panose="020F0502020204030204" pitchFamily="34" charset="0"/>
                          <a:ea typeface="宋体" panose="02010600030101010101" pitchFamily="2" charset="-122"/>
                          <a:cs typeface="宋体" panose="02010600030101010101" pitchFamily="2" charset="-122"/>
                        </a:rPr>
                        <a:t>④</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理顺整个句子的顺序，检查是否有内容遗漏或意思不通顺的地方。</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皮影戏是一种受到汉唐傀儡表演、影子游戏、剪纸等多方面的影响，集中华人文、民俗百家之长于一身，具有特有的美学风格和艺术哲学的民间戏曲艺术。</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单句</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51609587"/>
                  </a:ext>
                </a:extLst>
              </a:tr>
            </a:tbl>
          </a:graphicData>
        </a:graphic>
      </p:graphicFrame>
    </p:spTree>
    <p:extLst>
      <p:ext uri="{BB962C8B-B14F-4D97-AF65-F5344CB8AC3E}">
        <p14:creationId xmlns:p14="http://schemas.microsoft.com/office/powerpoint/2010/main" val="95973073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3961149"/>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安徽</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12</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请运用积累的知识，完成</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2000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却说那妖精脱命升空。原来行者那一棒不曾打杀妖精，妖精出神去了。他在那云</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du</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ā</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里咬牙切齿，暗恨行者道：</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几年只闻得讲他手段，今日果然话不虚传。那唐僧已此不认得我，将要吃饭。若低头闻一闻儿，我就一把捞住，却不是我的人了？不期被他走来，弄破我这勾当，又几乎被他打了一棒。若饶了这个和尚，诚然是劳而无功也。我还下去戏他一戏。</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36625037"/>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67931"/>
            <a:ext cx="3970959" cy="601127"/>
          </a:xfrm>
          <a:prstGeom prst="rect">
            <a:avLst/>
          </a:prstGeom>
        </p:spPr>
        <p:txBody>
          <a:bodyPr wrap="none">
            <a:spAutoFit/>
          </a:bodyPr>
          <a:lstStyle/>
          <a:p>
            <a:pPr>
              <a:lnSpc>
                <a:spcPct val="130000"/>
              </a:lnSpc>
            </a:pPr>
            <a:r>
              <a:rPr lang="en-US" altLang="zh-CN" sz="2800" b="1" dirty="0">
                <a:latin typeface="Times New Roman" panose="02020603050405020304" pitchFamily="18" charset="0"/>
                <a:ea typeface="宋体" panose="02010600030101010101" pitchFamily="2" charset="-122"/>
              </a:rPr>
              <a:t>6</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肯定句与否定句互换</a:t>
            </a:r>
            <a:endParaRPr lang="zh-CN" altLang="en-US" sz="28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474617716"/>
              </p:ext>
            </p:extLst>
          </p:nvPr>
        </p:nvGraphicFramePr>
        <p:xfrm>
          <a:off x="381000" y="1269058"/>
          <a:ext cx="11430000" cy="5208270"/>
        </p:xfrm>
        <a:graphic>
          <a:graphicData uri="http://schemas.openxmlformats.org/drawingml/2006/table">
            <a:tbl>
              <a:tblPr firstRow="1" firstCol="1" bandRow="1"/>
              <a:tblGrid>
                <a:gridCol w="1774371">
                  <a:extLst>
                    <a:ext uri="{9D8B030D-6E8A-4147-A177-3AD203B41FA5}">
                      <a16:colId xmlns:a16="http://schemas.microsoft.com/office/drawing/2014/main" val="436963778"/>
                    </a:ext>
                  </a:extLst>
                </a:gridCol>
                <a:gridCol w="2052070">
                  <a:extLst>
                    <a:ext uri="{9D8B030D-6E8A-4147-A177-3AD203B41FA5}">
                      <a16:colId xmlns:a16="http://schemas.microsoft.com/office/drawing/2014/main" val="1383075633"/>
                    </a:ext>
                  </a:extLst>
                </a:gridCol>
                <a:gridCol w="5219588">
                  <a:extLst>
                    <a:ext uri="{9D8B030D-6E8A-4147-A177-3AD203B41FA5}">
                      <a16:colId xmlns:a16="http://schemas.microsoft.com/office/drawing/2014/main" val="2441134406"/>
                    </a:ext>
                  </a:extLst>
                </a:gridCol>
                <a:gridCol w="2383971">
                  <a:extLst>
                    <a:ext uri="{9D8B030D-6E8A-4147-A177-3AD203B41FA5}">
                      <a16:colId xmlns:a16="http://schemas.microsoft.com/office/drawing/2014/main" val="4139561069"/>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变换类型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变换前</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变换技巧</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变换后</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6827047"/>
                  </a:ext>
                </a:extLst>
              </a:tr>
              <a:tr h="6242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肯定句变</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单纯否</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定句</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公园里的花真多。</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肯定句</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①</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找出谓语的反义词。</a:t>
                      </a:r>
                      <a:r>
                        <a:rPr lang="zh-CN" sz="2800" b="1">
                          <a:effectLst/>
                          <a:latin typeface="Calibri" panose="020F0502020204030204" pitchFamily="34" charset="0"/>
                          <a:ea typeface="宋体" panose="02010600030101010101" pitchFamily="2" charset="-122"/>
                          <a:cs typeface="宋体" panose="02010600030101010101" pitchFamily="2" charset="-122"/>
                        </a:rPr>
                        <a:t>②</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否定这个谓语的反义词，即“不</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无、没有、非、莫、勿等否定副词</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谓语的反义词”。</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公园里的花真不少。</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单纯否定句</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03033987"/>
                  </a:ext>
                </a:extLst>
              </a:tr>
              <a:tr h="124333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肯定句变</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双重否</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定句</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在南极考察队员面前，什么困难都能克服。</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肯定句</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在谓语前加上“没有</a:t>
                      </a:r>
                      <a:r>
                        <a:rPr lang="en-US" sz="2800" b="1">
                          <a:effectLst/>
                          <a:latin typeface="楷体" panose="02010609060101010101" pitchFamily="49" charset="-122"/>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不</a:t>
                      </a:r>
                      <a:r>
                        <a:rPr lang="en-US" sz="2800" b="1">
                          <a:effectLst/>
                          <a:latin typeface="楷体" panose="02010609060101010101" pitchFamily="49" charset="-122"/>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”“不能不”“不得不”“无不”“无非”“不会不”“非</a:t>
                      </a:r>
                      <a:r>
                        <a:rPr lang="en-US" sz="2800" b="1">
                          <a:effectLst/>
                          <a:latin typeface="楷体" panose="02010609060101010101" pitchFamily="49" charset="-122"/>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不</a:t>
                      </a:r>
                      <a:r>
                        <a:rPr lang="en-US" sz="2800" b="1">
                          <a:effectLst/>
                          <a:latin typeface="楷体" panose="02010609060101010101" pitchFamily="49" charset="-122"/>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”等。</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注意：</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双重否定就是谓语前面加两个否定词</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负负为正的原理</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，仍然表示肯定的意思。</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在南极考察队员面前，没有什么困难不能克服。</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双重否定句</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76121870"/>
                  </a:ext>
                </a:extLst>
              </a:tr>
            </a:tbl>
          </a:graphicData>
        </a:graphic>
      </p:graphicFrame>
    </p:spTree>
    <p:extLst>
      <p:ext uri="{BB962C8B-B14F-4D97-AF65-F5344CB8AC3E}">
        <p14:creationId xmlns:p14="http://schemas.microsoft.com/office/powerpoint/2010/main" val="3759954605"/>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3985608692"/>
              </p:ext>
            </p:extLst>
          </p:nvPr>
        </p:nvGraphicFramePr>
        <p:xfrm>
          <a:off x="381000" y="1984375"/>
          <a:ext cx="11430000" cy="3016250"/>
        </p:xfrm>
        <a:graphic>
          <a:graphicData uri="http://schemas.openxmlformats.org/drawingml/2006/table">
            <a:tbl>
              <a:tblPr firstRow="1" firstCol="1" bandRow="1"/>
              <a:tblGrid>
                <a:gridCol w="1774371">
                  <a:extLst>
                    <a:ext uri="{9D8B030D-6E8A-4147-A177-3AD203B41FA5}">
                      <a16:colId xmlns:a16="http://schemas.microsoft.com/office/drawing/2014/main" val="2671215932"/>
                    </a:ext>
                  </a:extLst>
                </a:gridCol>
                <a:gridCol w="2052070">
                  <a:extLst>
                    <a:ext uri="{9D8B030D-6E8A-4147-A177-3AD203B41FA5}">
                      <a16:colId xmlns:a16="http://schemas.microsoft.com/office/drawing/2014/main" val="631586723"/>
                    </a:ext>
                  </a:extLst>
                </a:gridCol>
                <a:gridCol w="5219588">
                  <a:extLst>
                    <a:ext uri="{9D8B030D-6E8A-4147-A177-3AD203B41FA5}">
                      <a16:colId xmlns:a16="http://schemas.microsoft.com/office/drawing/2014/main" val="2393149049"/>
                    </a:ext>
                  </a:extLst>
                </a:gridCol>
                <a:gridCol w="2383971">
                  <a:extLst>
                    <a:ext uri="{9D8B030D-6E8A-4147-A177-3AD203B41FA5}">
                      <a16:colId xmlns:a16="http://schemas.microsoft.com/office/drawing/2014/main" val="761612536"/>
                    </a:ext>
                  </a:extLst>
                </a:gridCol>
              </a:tblGrid>
              <a:tr h="1449705">
                <a:tc>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否定的反</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问句变双</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重否定句</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说出的话难道可以不算数吗？</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否定的反问句</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先把否定反问句变为肯定句</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陈述句</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：去掉反问词</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难道</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怎能</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等</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、否定词</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不</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等</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和语气词</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吗</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等</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，把问号改为句号。</a:t>
                      </a: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再把肯定句变为双重否定句：具体方法可参考“肯定句变双重否定句”。</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第一步：说出的话可以算数。</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肯定句</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第二步：说出的话不可以不算数。</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双重否定句</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66315914"/>
                  </a:ext>
                </a:extLst>
              </a:tr>
            </a:tbl>
          </a:graphicData>
        </a:graphic>
      </p:graphicFrame>
    </p:spTree>
    <p:extLst>
      <p:ext uri="{BB962C8B-B14F-4D97-AF65-F5344CB8AC3E}">
        <p14:creationId xmlns:p14="http://schemas.microsoft.com/office/powerpoint/2010/main" val="1708765026"/>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641445"/>
            <a:ext cx="11430000" cy="401340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将下列反问句改为陈述句。</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他不是一切艺术家的缩影与结晶吗？</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可怜的孩子，怎么你的童年会跟我的那么相似呢？</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难道他们叹息过命运不公吗？</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A_32aa0"/>
          <p:cNvSpPr/>
          <p:nvPr/>
        </p:nvSpPr>
        <p:spPr>
          <a:xfrm>
            <a:off x="728028" y="5066381"/>
            <a:ext cx="5151501"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他们没有叹息过命运不公。</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ac4c5"/>
          <p:cNvSpPr/>
          <p:nvPr/>
        </p:nvSpPr>
        <p:spPr>
          <a:xfrm>
            <a:off x="728028" y="3956909"/>
            <a:ext cx="7294626"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可怜的孩子，你的童年跟我的非常相似。</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pic>
        <p:nvPicPr>
          <p:cNvPr id="2" name="image35.jpeg"/>
          <p:cNvPicPr/>
          <p:nvPr/>
        </p:nvPicPr>
        <p:blipFill>
          <a:blip r:embed="rId2"/>
          <a:stretch>
            <a:fillRect/>
          </a:stretch>
        </p:blipFill>
        <p:spPr>
          <a:xfrm>
            <a:off x="375229" y="791890"/>
            <a:ext cx="1871158" cy="424649"/>
          </a:xfrm>
          <a:prstGeom prst="rect">
            <a:avLst/>
          </a:prstGeom>
        </p:spPr>
      </p:pic>
      <p:sp>
        <p:nvSpPr>
          <p:cNvPr id="4" name="A_1a5cc"/>
          <p:cNvSpPr/>
          <p:nvPr/>
        </p:nvSpPr>
        <p:spPr>
          <a:xfrm>
            <a:off x="728028" y="2847437"/>
            <a:ext cx="5865876"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他是一切艺术家的缩影与结晶。</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929773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4" grpId="0" animBg="1"/>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401340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这因读书而圈定的一帧帧风景，这种异代的呼应与传承，不正是恰如其分地展示着读书的魅力吗？</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chemeClr val="bg1"/>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en-US" altLang="zh-CN"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endParaRPr>
          </a:p>
          <a:p>
            <a:pPr>
              <a:lnSpc>
                <a:spcPct val="130000"/>
              </a:lnSpc>
              <a:spcAft>
                <a:spcPts val="0"/>
              </a:spcAft>
            </a:pP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荔枝硕果青红垂枝头的丰收对荔人来说难道不是一场苦尽甘来的喜悦吗？</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A_ec6bf"/>
          <p:cNvSpPr/>
          <p:nvPr/>
        </p:nvSpPr>
        <p:spPr>
          <a:xfrm>
            <a:off x="728028" y="4936862"/>
            <a:ext cx="11223689"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荔枝硕果青红垂枝头的丰收对荔人来说就是一场苦尽甘来的喜悦。</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27538"/>
          <p:cNvSpPr/>
          <p:nvPr/>
        </p:nvSpPr>
        <p:spPr>
          <a:xfrm>
            <a:off x="370840" y="3272654"/>
            <a:ext cx="4794314"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分地展示着读书的魅力。</a:t>
            </a:r>
            <a:r>
              <a:rPr lang="zh-CN"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3" name="A_a9693"/>
          <p:cNvSpPr/>
          <p:nvPr/>
        </p:nvSpPr>
        <p:spPr>
          <a:xfrm>
            <a:off x="728028" y="2717918"/>
            <a:ext cx="11679364"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这因读书而圈定的一帧帧风景，这种异代的呼应与传承，正是恰如其</a:t>
            </a:r>
            <a:endParaRPr lang="zh-CN" altLang="en-US"/>
          </a:p>
        </p:txBody>
      </p:sp>
    </p:spTree>
    <p:extLst>
      <p:ext uri="{BB962C8B-B14F-4D97-AF65-F5344CB8AC3E}">
        <p14:creationId xmlns:p14="http://schemas.microsoft.com/office/powerpoint/2010/main" val="1143743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3" grpId="0" animBg="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43322"/>
            <a:ext cx="11430000" cy="5780044"/>
          </a:xfrm>
          <a:prstGeom prst="rect">
            <a:avLst/>
          </a:prstGeom>
        </p:spPr>
        <p:txBody>
          <a:bodyPr>
            <a:spAutoFit/>
          </a:bodyPr>
          <a:lstStyle/>
          <a:p>
            <a:pPr>
              <a:lnSpc>
                <a:spcPct val="12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将下列陈述句改为反问句。</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他的写实的态度也是从乐府来的。</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他不敢再动了。</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chemeClr val="bg1"/>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a:t>
            </a:r>
            <a:r>
              <a:rPr lang="zh-CN" altLang="en-US" sz="28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我们只要努力拼搏，积极进取，就能交出完美的答卷！</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那未来的一切，正在这火的波涛中孕育。</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海天一色的美景令人沉醉。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7" name="A_a7352"/>
          <p:cNvSpPr/>
          <p:nvPr/>
        </p:nvSpPr>
        <p:spPr>
          <a:xfrm>
            <a:off x="728028" y="5938711"/>
            <a:ext cx="6580251" cy="35844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海天一色的美景怎能不令人沉醉呢？</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6" name="A_d0006"/>
          <p:cNvSpPr/>
          <p:nvPr/>
        </p:nvSpPr>
        <p:spPr>
          <a:xfrm>
            <a:off x="728028" y="4914583"/>
            <a:ext cx="8009001" cy="35844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那未来的一切，不正在这火的波涛中孕育吗？</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ee7ef"/>
          <p:cNvSpPr/>
          <p:nvPr/>
        </p:nvSpPr>
        <p:spPr>
          <a:xfrm>
            <a:off x="728028" y="3890455"/>
            <a:ext cx="10509314" cy="35844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我们只要努力拼搏，积极进取，难道不能交出完美的答卷吗？</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65a6d"/>
          <p:cNvSpPr/>
          <p:nvPr/>
        </p:nvSpPr>
        <p:spPr>
          <a:xfrm>
            <a:off x="728028" y="2866327"/>
            <a:ext cx="12257215" cy="35844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难道他还敢再动吗？</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或</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他难道敢再动吗？</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他怎么敢再动呢？</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3" name="A_60883"/>
          <p:cNvSpPr/>
          <p:nvPr/>
        </p:nvSpPr>
        <p:spPr>
          <a:xfrm>
            <a:off x="728028" y="1842199"/>
            <a:ext cx="7651814" cy="35844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他的写实的态度难道不也是从乐府来的吗？</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2646877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5" grpId="0" animBg="1"/>
      <p:bldP spid="4" grpId="0" animBg="1"/>
      <p:bldP spid="3" grpId="0" animBg="1"/>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1695"/>
            <a:ext cx="11430000" cy="5641609"/>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将下列句子改为双重否定句。</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这样便能生电。</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这是她和大家的胜利！</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大抵所有优秀的艺术家，都是大自然的情人。</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chemeClr val="bg1"/>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en-US" altLang="zh-CN"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endParaRPr>
          </a:p>
          <a:p>
            <a:pPr>
              <a:lnSpc>
                <a:spcPct val="130000"/>
              </a:lnSpc>
              <a:spcAft>
                <a:spcPts val="0"/>
              </a:spcAft>
            </a:pP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眼睛里流露出钦佩、爱护和自豪的神情。</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7" name="A_919f3"/>
          <p:cNvSpPr/>
          <p:nvPr/>
        </p:nvSpPr>
        <p:spPr>
          <a:xfrm>
            <a:off x="728028" y="5760839"/>
            <a:ext cx="8366189"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眼睛里不能不流露出钦佩、爱护和自豪的神情。</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6" name="A_e46f2"/>
          <p:cNvSpPr/>
          <p:nvPr/>
        </p:nvSpPr>
        <p:spPr>
          <a:xfrm>
            <a:off x="370840" y="4651367"/>
            <a:ext cx="7056501"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优秀的艺术家，不是大自然的情人。</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5" name="A_3b5cd"/>
          <p:cNvSpPr/>
          <p:nvPr/>
        </p:nvSpPr>
        <p:spPr>
          <a:xfrm>
            <a:off x="728028" y="4096631"/>
            <a:ext cx="11798428"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大抵所有优秀的艺术家，无一不是大自然的情人。</a:t>
            </a:r>
            <a:r>
              <a:rPr lang="en-US" altLang="zh-CN"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或</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大抵没有一个</a:t>
            </a:r>
            <a:endParaRPr lang="zh-CN" altLang="en-US" dirty="0"/>
          </a:p>
        </p:txBody>
      </p:sp>
      <p:sp>
        <p:nvSpPr>
          <p:cNvPr id="4" name="A_efe37"/>
          <p:cNvSpPr/>
          <p:nvPr/>
        </p:nvSpPr>
        <p:spPr>
          <a:xfrm>
            <a:off x="728028" y="2987159"/>
            <a:ext cx="5865876"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这不能不说是她和大家的胜利！</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3" name="A_a7f06"/>
          <p:cNvSpPr/>
          <p:nvPr/>
        </p:nvSpPr>
        <p:spPr>
          <a:xfrm>
            <a:off x="728028" y="1877687"/>
            <a:ext cx="4079938"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这样便不能不生电。</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1072778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5" grpId="0" animBg="1"/>
      <p:bldP spid="4" grpId="0" animBg="1"/>
      <p:bldP spid="3" grpId="0" animBg="1"/>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13371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将下列句子改为祈使句。</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我们携起手来，从小事做起，自觉担负起保护文化遗产的责任。</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chemeClr val="bg1"/>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我们一起来弘扬爱国主义精神。</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我们坚定理想信念，为实现中华民族伟大复兴而奋斗。</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我们要追寻秋的足迹，感受秋的情意。</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A_3c948"/>
          <p:cNvSpPr/>
          <p:nvPr/>
        </p:nvSpPr>
        <p:spPr>
          <a:xfrm>
            <a:off x="728028" y="5486180"/>
            <a:ext cx="6937439"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让我们追寻秋的足迹，感受秋的情意。</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c7902"/>
          <p:cNvSpPr/>
          <p:nvPr/>
        </p:nvSpPr>
        <p:spPr>
          <a:xfrm>
            <a:off x="728028" y="4376708"/>
            <a:ext cx="9794939"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让我们坚定理想信念，为实现中华民族伟大复兴而奋斗！</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78fa5"/>
          <p:cNvSpPr/>
          <p:nvPr/>
        </p:nvSpPr>
        <p:spPr>
          <a:xfrm>
            <a:off x="728028" y="3267236"/>
            <a:ext cx="6580251"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让我们一起来弘扬爱国主义精神吧！</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3" name="A_24424"/>
          <p:cNvSpPr/>
          <p:nvPr/>
        </p:nvSpPr>
        <p:spPr>
          <a:xfrm>
            <a:off x="728028" y="2157764"/>
            <a:ext cx="12019090"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让我们携起手来，从小事做起，自觉担负起保护文化遗产的责任吧！</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621931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4" grpId="0" animBg="1"/>
      <p:bldP spid="3" grpId="0" animBg="1"/>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62.jpeg"/>
          <p:cNvPicPr/>
          <p:nvPr/>
        </p:nvPicPr>
        <p:blipFill>
          <a:blip r:embed="rId2"/>
          <a:stretch>
            <a:fillRect/>
          </a:stretch>
        </p:blipFill>
        <p:spPr>
          <a:xfrm>
            <a:off x="3492461" y="737913"/>
            <a:ext cx="5207077" cy="501340"/>
          </a:xfrm>
          <a:prstGeom prst="rect">
            <a:avLst/>
          </a:prstGeom>
        </p:spPr>
      </p:pic>
      <p:sp>
        <p:nvSpPr>
          <p:cNvPr id="4" name="矩形 3"/>
          <p:cNvSpPr>
            <a:spLocks noChangeAspect="1"/>
          </p:cNvSpPr>
          <p:nvPr/>
        </p:nvSpPr>
        <p:spPr>
          <a:xfrm>
            <a:off x="381000" y="1322933"/>
            <a:ext cx="11430000" cy="5137753"/>
          </a:xfrm>
          <a:prstGeom prst="rect">
            <a:avLst/>
          </a:prstGeom>
        </p:spPr>
        <p:txBody>
          <a:bodyPr>
            <a:spAutoFit/>
          </a:bodyPr>
          <a:lstStyle/>
          <a:p>
            <a:pPr>
              <a:lnSpc>
                <a:spcPct val="118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湖北节选</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小雨为本次活动撰写了主持词，请你帮他完善一下。</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18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每一个文字都有力量。文字的力量来自音韵声调的顿</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挫</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与抑扬，来自文化基因的唤醒与碰撞，来自内心情感的</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18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诵古代经典，我能听到智者的</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黄钟大吕</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在空中回荡；读今人文章，我能感到自己的情思在文字中</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萦</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绕。读《出师表》，要读出诸葛武侯的沉郁颤抖；读《安塞腰鼓》，要读出黄土高原的律动张扬；读《秋天的怀念》，我会和史铁生一起流下痛悔的泪水；读《带上她的眼睛》，</a:t>
            </a:r>
            <a:r>
              <a:rPr lang="zh-CN" altLang="zh-CN" sz="2800" b="1" u="wavy" dirty="0">
                <a:latin typeface="Times New Roman" panose="02020603050405020304" pitchFamily="18" charset="0"/>
                <a:ea typeface="楷体" panose="02010609060101010101" pitchFamily="49" charset="-122"/>
                <a:cs typeface="Times New Roman" panose="02020603050405020304" pitchFamily="18" charset="0"/>
              </a:rPr>
              <a:t>我会在小姑娘无边的孤寂中理解牺牲与崇高</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18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不要错过那些美好呀，让我们在朗读中感受文字的力量！不要着急赶路呀，让我们在咀</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嚼</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中聆听文字的回响！</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10342116"/>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65873"/>
            <a:ext cx="11430000" cy="3453253"/>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请你为主持词中的加点字注音。</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顿</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挫</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萦</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绕</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2800" b="1" dirty="0" smtClean="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咀</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嚼</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请你从下列各项中选择最恰当的一项，填入主持词的括号中，使文段语意完整，内容贴切，音韵和谐。</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．浑厚与深沉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．深沉与浑厚</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．投入与激荡</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．激荡与</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投入</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A_5d075"/>
          <p:cNvSpPr/>
          <p:nvPr/>
        </p:nvSpPr>
        <p:spPr>
          <a:xfrm>
            <a:off x="5847715" y="3526601"/>
            <a:ext cx="1298639" cy="499263"/>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
        <p:nvSpPr>
          <p:cNvPr id="5" name="A_74c71"/>
          <p:cNvSpPr/>
          <p:nvPr/>
        </p:nvSpPr>
        <p:spPr>
          <a:xfrm>
            <a:off x="9170279" y="2417129"/>
            <a:ext cx="1192275"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ju</a:t>
            </a:r>
            <a:r>
              <a:rPr lang="en-US" altLang="zh-CN" sz="2800" b="1">
                <a:solidFill>
                  <a:srgbClr val="FF0000"/>
                </a:solidFill>
                <a:latin typeface="宋体" panose="02010600030101010101" pitchFamily="2" charset="-122"/>
                <a:ea typeface="宋体" panose="02010600030101010101" pitchFamily="2" charset="-122"/>
                <a:cs typeface="Times New Roman" panose="02020603050405020304" pitchFamily="18" charset="0"/>
              </a:rPr>
              <a:t>é</a:t>
            </a:r>
            <a:r>
              <a:rPr lang="en-US"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6869e"/>
          <p:cNvSpPr/>
          <p:nvPr/>
        </p:nvSpPr>
        <p:spPr>
          <a:xfrm>
            <a:off x="5463272" y="2417129"/>
            <a:ext cx="1428813"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y</a:t>
            </a:r>
            <a:r>
              <a:rPr lang="en-US" altLang="zh-CN" sz="2800" b="1">
                <a:solidFill>
                  <a:srgbClr val="FF0000"/>
                </a:solidFill>
                <a:latin typeface="宋体" panose="02010600030101010101" pitchFamily="2" charset="-122"/>
                <a:ea typeface="宋体" panose="02010600030101010101" pitchFamily="2" charset="-122"/>
                <a:cs typeface="Times New Roman" panose="02020603050405020304" pitchFamily="18" charset="0"/>
              </a:rPr>
              <a:t>í</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ng</a:t>
            </a:r>
            <a:r>
              <a:rPr lang="en-US"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3" name="A_af8d3"/>
          <p:cNvSpPr/>
          <p:nvPr/>
        </p:nvSpPr>
        <p:spPr>
          <a:xfrm>
            <a:off x="1841011" y="2417129"/>
            <a:ext cx="1230376"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cu</a:t>
            </a:r>
            <a:r>
              <a:rPr lang="en-US" altLang="zh-CN" sz="2800" b="1">
                <a:solidFill>
                  <a:srgbClr val="FF0000"/>
                </a:solidFill>
                <a:latin typeface="宋体" panose="02010600030101010101" pitchFamily="2" charset="-122"/>
                <a:ea typeface="宋体" panose="02010600030101010101" pitchFamily="2" charset="-122"/>
                <a:cs typeface="Times New Roman" panose="02020603050405020304" pitchFamily="18" charset="0"/>
              </a:rPr>
              <a:t>ò</a:t>
            </a:r>
            <a:r>
              <a:rPr lang="en-US"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3171338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4" grpId="0" animBg="1"/>
      <p:bldP spid="3" grpId="0" animBg="1"/>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53253"/>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小雨准备在第二段嵌入一副对联，上联是“字正腔圆读经典声声入耳”，请你从下列各项中帮他选出最恰当的下联。</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．横平竖直写人生笔笔含韵</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．横平竖直写人生笔笔通神</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．点横撇捺写人生笔笔含韵</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．点横撇捺写人生笔笔通神</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9444a"/>
          <p:cNvSpPr/>
          <p:nvPr/>
        </p:nvSpPr>
        <p:spPr>
          <a:xfrm>
            <a:off x="8348028" y="2443258"/>
            <a:ext cx="1278001"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3833752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indent="72000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好妖精，按落阴云，在那前山坡下，摇身一变，变作个老妇人，年满八</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旬</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，手拄着一根弯头竹</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zh</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à</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ɡ</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，一步一声的哭着走来。八戒见了，大惊道：</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师父！不好了！那妈妈儿来寻人了！</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唐僧道：</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寻甚人？</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八戒道：</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师兄打杀的，定是他女儿。这个定是他娘寻将来了。</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行者道：</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兄弟莫要胡说！那女子十八岁，这老妇有八十岁，怎么六十多岁还生产？断乎是个假的！等老孙去看来</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2000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行者认得他是妖精，更不理论，举棒照头便打。那怪见棍子起时，依然抖</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擞</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，又出化了元神，脱真儿去了，把个假尸首又打死在山路之下。</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节选自《西游记》</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951378000"/>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53253"/>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小雨对画波浪线的句子重音把握不准，请你结合上下文语境，帮他找出一处重音并说明理由</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2882044"/>
            <a:ext cx="11430000" cy="2280689"/>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示例：可将</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无边的孤寂</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作为重音。理由是：通过强调</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无边的孤寂</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，能突出小姑娘所处环境的极度艰难，与后文</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理解牺牲与崇高</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形成强烈对比，更能体现出在如此孤寂的情况下，小姑娘所展现出的牺牲精神和崇高品格，让听众更深刻地感受到文章的主题和情感。</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13812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21302"/>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湖南</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小潇同学草拟了一段有关湖湘山水的文字，并在小组内朗读交流，请你修改完善。</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张家界如诗如画，</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尤如人间仙境</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。这里有</a:t>
            </a:r>
            <a:r>
              <a:rPr lang="zh-CN" altLang="zh-CN" sz="2800" b="1" u="wavy" dirty="0">
                <a:latin typeface="Times New Roman" panose="02020603050405020304" pitchFamily="18" charset="0"/>
                <a:ea typeface="楷体" panose="02010609060101010101" pitchFamily="49" charset="-122"/>
                <a:cs typeface="Times New Roman" panose="02020603050405020304" pitchFamily="18" charset="0"/>
              </a:rPr>
              <a:t>像天空中的星星和棋盘上的棋子那样分布着</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的群山，姿态各异的碧水，郁郁葱葱的森林，</a:t>
            </a:r>
            <a:r>
              <a:rPr lang="zh-CN" altLang="zh-CN" sz="2800" b="1" u="wavy" dirty="0">
                <a:latin typeface="Times New Roman" panose="02020603050405020304" pitchFamily="18" charset="0"/>
                <a:ea typeface="楷体" panose="02010609060101010101" pitchFamily="49" charset="-122"/>
                <a:cs typeface="Times New Roman" panose="02020603050405020304" pitchFamily="18" charset="0"/>
              </a:rPr>
              <a:t>形状奇特怪异</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的岩石，</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鬼斧神功的溶洞</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张家界成为湖南全域旅游的龙头。</a:t>
            </a: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崀山、莽山、洞庭湖、东江湖等名山名湖密集，</a:t>
            </a: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沿张家界前往大湘西旅游</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廊</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道，</a:t>
            </a: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世界级的文化遗产遗迹荟萃，</a:t>
            </a: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一颗颗璀璨的山水明珠擦亮了潇湘山水名片。</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25949961"/>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73560"/>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语段画横线部分，小潇同学写错了两个字，应分别改为“</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”；他将“廊”字读成了“</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ku</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ò</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”，该字应读作“</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语段画波浪线部分可以分别换作成语</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语段标序号的句子中，</a:t>
            </a:r>
            <a:r>
              <a:rPr lang="zh-CN" altLang="zh-CN" sz="2800" b="1" dirty="0">
                <a:latin typeface="Calibri" panose="020F0502020204030204" pitchFamily="34" charset="0"/>
                <a:ea typeface="宋体" panose="02010600030101010101" pitchFamily="2" charset="-122"/>
                <a:cs typeface="宋体" panose="02010600030101010101" pitchFamily="2" charset="-122"/>
              </a:rPr>
              <a:t>①②③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句顺序有些混乱，你认为语意最连贯的排列是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Calibri" panose="020F0502020204030204" pitchFamily="34" charset="0"/>
                <a:ea typeface="宋体" panose="02010600030101010101" pitchFamily="2" charset="-122"/>
                <a:cs typeface="宋体" panose="02010600030101010101" pitchFamily="2" charset="-122"/>
              </a:rPr>
              <a:t>①③②</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Calibri" panose="020F0502020204030204" pitchFamily="34" charset="0"/>
                <a:ea typeface="宋体" panose="02010600030101010101" pitchFamily="2" charset="-122"/>
                <a:cs typeface="宋体" panose="02010600030101010101" pitchFamily="2" charset="-122"/>
              </a:rPr>
              <a:t>②③①</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Calibri" panose="020F0502020204030204" pitchFamily="34" charset="0"/>
                <a:ea typeface="宋体" panose="02010600030101010101" pitchFamily="2" charset="-122"/>
                <a:cs typeface="宋体" panose="02010600030101010101" pitchFamily="2" charset="-122"/>
              </a:rPr>
              <a:t>③①②</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Calibri" panose="020F0502020204030204" pitchFamily="34" charset="0"/>
                <a:ea typeface="宋体" panose="02010600030101010101" pitchFamily="2" charset="-122"/>
                <a:cs typeface="宋体" panose="02010600030101010101" pitchFamily="2" charset="-122"/>
              </a:rPr>
              <a:t>③②①</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8" name="A_db1c0"/>
          <p:cNvSpPr/>
          <p:nvPr/>
        </p:nvSpPr>
        <p:spPr>
          <a:xfrm>
            <a:off x="1561465" y="4158321"/>
            <a:ext cx="1278001"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
        <p:nvSpPr>
          <p:cNvPr id="7" name="A_ea415"/>
          <p:cNvSpPr/>
          <p:nvPr/>
        </p:nvSpPr>
        <p:spPr>
          <a:xfrm>
            <a:off x="9545135" y="2992577"/>
            <a:ext cx="2294001"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奇形怪状</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6" name="A_6ebf4"/>
          <p:cNvSpPr/>
          <p:nvPr/>
        </p:nvSpPr>
        <p:spPr>
          <a:xfrm>
            <a:off x="7037128" y="2992577"/>
            <a:ext cx="2294001"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星罗棋布</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16a4f"/>
          <p:cNvSpPr/>
          <p:nvPr/>
        </p:nvSpPr>
        <p:spPr>
          <a:xfrm>
            <a:off x="1085215" y="2437841"/>
            <a:ext cx="1520889"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l</a:t>
            </a:r>
            <a:r>
              <a:rPr lang="en-US" altLang="zh-CN" sz="2800" b="1">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á</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n</a:t>
            </a:r>
            <a:r>
              <a:rPr lang="en-US" altLang="zh-CN" sz="2800" b="1">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ɡ</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0ef79"/>
          <p:cNvSpPr/>
          <p:nvPr/>
        </p:nvSpPr>
        <p:spPr>
          <a:xfrm>
            <a:off x="2941493" y="1883105"/>
            <a:ext cx="1222438"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工</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3" name="A_8d2e8"/>
          <p:cNvSpPr/>
          <p:nvPr/>
        </p:nvSpPr>
        <p:spPr>
          <a:xfrm>
            <a:off x="1085215" y="1883105"/>
            <a:ext cx="1222439"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犹</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1021194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6" grpId="0" animBg="1"/>
      <p:bldP spid="5" grpId="0" animBg="1"/>
      <p:bldP spid="4" grpId="0" animBg="1"/>
      <p:bldP spid="3" grpId="0" animBg="1"/>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21302"/>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扬州</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结合语境，完成</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大运河与扬州【甲】</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，有讲不完的故事、叙不完的情缘。扬州是中国大运河原点城市，是中国大运河申遗的牵头城市，有着</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运河长子</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之美誉。长江与运河的交汇，赋予扬州厚重的</a:t>
            </a:r>
            <a:r>
              <a:rPr lang="zh-CN" altLang="zh-CN" sz="2800" b="1" u="wavy" dirty="0">
                <a:latin typeface="Times New Roman" panose="02020603050405020304" pitchFamily="18" charset="0"/>
                <a:ea typeface="楷体" panose="02010609060101010101" pitchFamily="49" charset="-122"/>
                <a:cs typeface="Times New Roman" panose="02020603050405020304" pitchFamily="18" charset="0"/>
              </a:rPr>
              <a:t>底韵</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，也带给扬州蓬勃的生机。你看：这里有风光秀丽的瘦西湖，布局精巧的个园；这里有兴味悠长的扬州弹词，【乙】</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扬州的玉雕精美绝伦</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；这里还有备受</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瞩</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目的国家级先进制造业集群，高效智能的运河城市算力平台</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悠悠运河陪伴勤劳的扬州人民走过</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500</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多年，共同铸就扬州的辉煌。</a:t>
            </a:r>
            <a:r>
              <a:rPr lang="en-US" altLang="zh-CN" sz="2800" b="1" dirty="0">
                <a:latin typeface="Calibri" panose="020F0502020204030204" pitchFamily="34" charset="0"/>
                <a:ea typeface="楷体" panose="02010609060101010101" pitchFamily="49" charset="-122"/>
                <a:cs typeface="Calibri" panose="020F0502020204030204" pitchFamily="34"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44575704"/>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0099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给加点字注音：</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瞩</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目</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画波浪线的“底韵”中的“韵”应改为“</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填入【甲】处的成语最恰当的一项是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．肝胆相照</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．息息相关</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．相知恨晚</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．同舟共济</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【乙】处画横线句形式与语境不协调，改为</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A_809c0"/>
          <p:cNvSpPr/>
          <p:nvPr/>
        </p:nvSpPr>
        <p:spPr>
          <a:xfrm>
            <a:off x="8071195" y="4605930"/>
            <a:ext cx="4079939"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精美绝伦的扬州玉雕</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afe3b"/>
          <p:cNvSpPr/>
          <p:nvPr/>
        </p:nvSpPr>
        <p:spPr>
          <a:xfrm>
            <a:off x="6620828" y="2997994"/>
            <a:ext cx="1278001"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
        <p:nvSpPr>
          <p:cNvPr id="4" name="A_d71fb"/>
          <p:cNvSpPr/>
          <p:nvPr/>
        </p:nvSpPr>
        <p:spPr>
          <a:xfrm>
            <a:off x="7573328" y="2401054"/>
            <a:ext cx="1222438"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蕴</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3" name="A_9785e"/>
          <p:cNvSpPr/>
          <p:nvPr/>
        </p:nvSpPr>
        <p:spPr>
          <a:xfrm>
            <a:off x="4400061" y="1888522"/>
            <a:ext cx="1230376"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zh</a:t>
            </a:r>
            <a:r>
              <a:rPr lang="en-US" altLang="zh-CN" sz="2800" b="1">
                <a:solidFill>
                  <a:srgbClr val="FF0000"/>
                </a:solidFill>
                <a:latin typeface="宋体" panose="02010600030101010101" pitchFamily="2" charset="-122"/>
                <a:ea typeface="宋体" panose="02010600030101010101" pitchFamily="2" charset="-122"/>
                <a:cs typeface="Times New Roman" panose="02020603050405020304" pitchFamily="18" charset="0"/>
              </a:rPr>
              <a:t>ǔ</a:t>
            </a:r>
            <a:r>
              <a:rPr lang="en-US"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383368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4" grpId="0" animBg="1"/>
      <p:bldP spid="3" grpId="0" animBg="1"/>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21302"/>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武威</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阅读下面语段，完成题目。</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茯茶是西北人日常饮用的茶叶。茯茶是发酵茶，制作工序复杂，经过鲜叶、杀青、初揉、渥堆、复揉、晾晒、</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g</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ā</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z</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à</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o</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等工序，才可销售。</a:t>
            </a:r>
            <a:r>
              <a:rPr lang="zh-CN" altLang="zh-CN" sz="2800" b="1" u="wavy" dirty="0">
                <a:latin typeface="Times New Roman" panose="02020603050405020304" pitchFamily="18" charset="0"/>
                <a:ea typeface="楷体" panose="02010609060101010101" pitchFamily="49" charset="-122"/>
                <a:cs typeface="Times New Roman" panose="02020603050405020304" pitchFamily="18" charset="0"/>
              </a:rPr>
              <a:t>茯茶最初为散茶，随着销量的增加，为解决茶叶西去运输，茶商开始制作砖茶。</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大约在明洪武年间，历史上第一块砖型茯茶诞生，这就是泾阳茯砖茶。泾阳茯砖茶呈长方形，一块约</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斤重。喝时掰下一小块熬制后饮用。熬茶的器具有陶制、铁制和铜制。甘肃人将熬制的茯茶称为罐罐茶</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24515909"/>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4216236"/>
            <a:ext cx="11430000" cy="1212640"/>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根据拼音写汉字，为加点字注音。</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g</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ā</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z</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à</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o</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收</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贮</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smtClean="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A_9c8ee"/>
          <p:cNvSpPr/>
          <p:nvPr/>
        </p:nvSpPr>
        <p:spPr>
          <a:xfrm>
            <a:off x="4169728" y="4867492"/>
            <a:ext cx="1400238"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zh</a:t>
            </a:r>
            <a:r>
              <a:rPr lang="en-US" altLang="zh-CN" sz="2800" b="1">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ù</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2" name="矩形 1"/>
          <p:cNvSpPr>
            <a:spLocks noChangeAspect="1"/>
          </p:cNvSpPr>
          <p:nvPr/>
        </p:nvSpPr>
        <p:spPr>
          <a:xfrm>
            <a:off x="381000" y="1375394"/>
            <a:ext cx="11430000" cy="2840842"/>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明朝初期，私茶泛滥，政府税收受到影响。洪武二十三年</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公元</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1390</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年</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，为了整顿私茶，明朝中央在陕西的西宁、河州、洮州等地设茶马司，由川、陕军人一年运一百万斤至此收</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贮</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，谓之官茶。</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清代前期，茯茶交易较为开放。</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该商号运输规模庞大，传说最盛时，光单峰白骆驼就有</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500</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峰。</a:t>
            </a:r>
            <a:r>
              <a:rPr lang="en-US" altLang="zh-CN" sz="2800" b="1" dirty="0">
                <a:latin typeface="Calibri" panose="020F0502020204030204" pitchFamily="34" charset="0"/>
                <a:ea typeface="楷体" panose="02010609060101010101" pitchFamily="49" charset="-122"/>
                <a:cs typeface="Calibri" panose="020F0502020204030204" pitchFamily="34"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A_d5af5"/>
          <p:cNvSpPr/>
          <p:nvPr/>
        </p:nvSpPr>
        <p:spPr>
          <a:xfrm>
            <a:off x="1886903" y="4867492"/>
            <a:ext cx="1222438"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干燥</a:t>
            </a:r>
            <a:endParaRPr lang="zh-CN" altLang="en-US"/>
          </a:p>
        </p:txBody>
      </p:sp>
    </p:spTree>
    <p:extLst>
      <p:ext uri="{BB962C8B-B14F-4D97-AF65-F5344CB8AC3E}">
        <p14:creationId xmlns:p14="http://schemas.microsoft.com/office/powerpoint/2010/main" val="4118895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89109"/>
            <a:ext cx="11430000" cy="5693866"/>
          </a:xfrm>
          <a:prstGeom prst="rect">
            <a:avLst/>
          </a:prstGeom>
        </p:spPr>
        <p:txBody>
          <a:bodyPr>
            <a:spAutoFit/>
          </a:bodyPr>
          <a:lstStyle/>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文中横线处依次填入的句子，最恰当的一项是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各茶号再将砖茶批发给经营牲畜、皮毛的商人和屠户，由他们分销运往各地。</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清末甘肃民勤的</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马合盛</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商号，在泾阳设加工点，实行加工、运输、销售一条龙经营模式，通过骆驼运输。</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加工好的泾阳茯茶运到兰州茶司，由甘肃布政使司</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藩台衙门</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按规定分发给各茶号。</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茶马贸易官民皆可，但是私商经营必须得到官方许可，才可从事茶叶贩运，并受到庇护。</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Calibri" panose="020F0502020204030204" pitchFamily="34" charset="0"/>
                <a:ea typeface="宋体" panose="02010600030101010101" pitchFamily="2" charset="-122"/>
                <a:cs typeface="宋体" panose="02010600030101010101" pitchFamily="2" charset="-122"/>
              </a:rPr>
              <a:t>④③①②</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Calibri" panose="020F0502020204030204" pitchFamily="34" charset="0"/>
                <a:ea typeface="宋体" panose="02010600030101010101" pitchFamily="2" charset="-122"/>
                <a:cs typeface="宋体" panose="02010600030101010101" pitchFamily="2" charset="-122"/>
              </a:rPr>
              <a:t>③①②</a:t>
            </a:r>
            <a:r>
              <a:rPr lang="zh-CN" altLang="zh-CN" sz="2800" b="1" dirty="0" smtClean="0">
                <a:latin typeface="Calibri" panose="020F0502020204030204" pitchFamily="34" charset="0"/>
                <a:ea typeface="宋体" panose="02010600030101010101" pitchFamily="2" charset="-122"/>
                <a:cs typeface="宋体" panose="02010600030101010101" pitchFamily="2" charset="-122"/>
              </a:rPr>
              <a:t>④</a:t>
            </a:r>
            <a:r>
              <a:rPr lang="en-US" altLang="zh-CN" sz="2800" dirty="0" smtClean="0">
                <a:latin typeface="Calibri" panose="020F0502020204030204" pitchFamily="34"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Calibri" panose="020F0502020204030204" pitchFamily="34" charset="0"/>
                <a:ea typeface="宋体" panose="02010600030101010101" pitchFamily="2" charset="-122"/>
                <a:cs typeface="宋体" panose="02010600030101010101" pitchFamily="2" charset="-122"/>
              </a:rPr>
              <a:t>①③②④</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Calibri" panose="020F0502020204030204" pitchFamily="34" charset="0"/>
                <a:ea typeface="宋体" panose="02010600030101010101" pitchFamily="2" charset="-122"/>
                <a:cs typeface="宋体" panose="02010600030101010101" pitchFamily="2" charset="-122"/>
              </a:rPr>
              <a:t>②①③</a:t>
            </a:r>
            <a:r>
              <a:rPr lang="zh-CN" altLang="zh-CN" sz="2800" b="1" dirty="0" smtClean="0">
                <a:latin typeface="Calibri" panose="020F0502020204030204" pitchFamily="34" charset="0"/>
                <a:ea typeface="宋体" panose="02010600030101010101" pitchFamily="2" charset="-122"/>
                <a:cs typeface="宋体" panose="02010600030101010101" pitchFamily="2" charset="-122"/>
              </a:rPr>
              <a:t>④</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76e64"/>
          <p:cNvSpPr/>
          <p:nvPr/>
        </p:nvSpPr>
        <p:spPr>
          <a:xfrm>
            <a:off x="8049578" y="785629"/>
            <a:ext cx="1259395"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Tree>
    <p:extLst>
      <p:ext uri="{BB962C8B-B14F-4D97-AF65-F5344CB8AC3E}">
        <p14:creationId xmlns:p14="http://schemas.microsoft.com/office/powerpoint/2010/main" val="910252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912309"/>
            <a:ext cx="11430000" cy="1212640"/>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画波浪线的句子有语病，请提出修改意见。</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2800" b="1" u="sng"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cb4b7"/>
          <p:cNvSpPr/>
          <p:nvPr/>
        </p:nvSpPr>
        <p:spPr>
          <a:xfrm>
            <a:off x="728028" y="3563565"/>
            <a:ext cx="6104001"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在</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运输</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后添加</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的</a:t>
            </a:r>
            <a:r>
              <a:rPr lang="en-US" altLang="zh-CN" sz="28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问题</a:t>
            </a:r>
            <a:r>
              <a:rPr lang="zh-CN"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1110498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485797"/>
            <a:ext cx="11430000" cy="401340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眉山</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阅读下面一段文字，完成</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在第十个</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中国航天日</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，神舟二十号</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载</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人飞船升空。</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55</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年前同一天，同一片</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戈</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壁滩，</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东方红一号</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发射。从无人到载人，从</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舱</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内实验到出舱活动，从单船飞行到空间站巡天，中国航天</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锲</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舍</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，不断绘制航天梦托举中国梦的</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炫烂</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画卷。</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数十年来，无数攀</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登</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者和追梦者</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愧</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，牢牢掌握关键核心技术，走出了中国航天事业由大向强的铿锵步</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履</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，激发了全社会创新创造活力</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101250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1360714" y="5651134"/>
            <a:ext cx="9764486" cy="652486"/>
          </a:xfrm>
          <a:prstGeom prst="rect">
            <a:avLst/>
          </a:prstGeom>
        </p:spPr>
        <p:txBody>
          <a:bodyPr wrap="square">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．天竺收</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玉兔</a:t>
            </a:r>
            <a:r>
              <a:rPr lang="en-US" altLang="zh-CN" sz="2800" dirty="0" smtClean="0">
                <a:latin typeface="Calibri" panose="020F0502020204030204" pitchFamily="34"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．流</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沙河收</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沙</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僧</a:t>
            </a:r>
            <a:r>
              <a:rPr lang="en-US" altLang="zh-CN" sz="2800" dirty="0" smtClean="0">
                <a:latin typeface="Calibri" panose="020F0502020204030204" pitchFamily="34"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．三打白骨精</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381000" y="725202"/>
            <a:ext cx="11430000" cy="2893100"/>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给加点的字注音，根据拼音写出相应的汉字。</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云</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du</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ā</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八</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旬</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竹</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zh</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à</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ɡ</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抖</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擞</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小伟同学收藏有三枚《西游记》邮票</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如下图</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，其中与选文内容相关的一枚邮票是</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填写字母</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；按照小说故事情节的先后顺序，三枚邮票应排序为</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填写字母</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Calibri" panose="020F0502020204030204" pitchFamily="34" charset="0"/>
                <a:ea typeface="楷体" panose="02010609060101010101" pitchFamily="49" charset="-122"/>
                <a:cs typeface="Calibri" panose="020F0502020204030204" pitchFamily="34"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12" name="A_dbb1b"/>
          <p:cNvSpPr/>
          <p:nvPr/>
        </p:nvSpPr>
        <p:spPr>
          <a:xfrm>
            <a:off x="5015778" y="3012530"/>
            <a:ext cx="1122426" cy="499263"/>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11" name="A_cbe35"/>
          <p:cNvSpPr/>
          <p:nvPr/>
        </p:nvSpPr>
        <p:spPr>
          <a:xfrm>
            <a:off x="3754553" y="3012530"/>
            <a:ext cx="1122426" cy="499263"/>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10" name="A_e7305"/>
          <p:cNvSpPr/>
          <p:nvPr/>
        </p:nvSpPr>
        <p:spPr>
          <a:xfrm>
            <a:off x="2513965" y="3012530"/>
            <a:ext cx="1101789" cy="499263"/>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9" name="A_08ba3"/>
          <p:cNvSpPr/>
          <p:nvPr/>
        </p:nvSpPr>
        <p:spPr>
          <a:xfrm>
            <a:off x="2871153" y="2457794"/>
            <a:ext cx="1122426"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8" name="A_b484c"/>
          <p:cNvSpPr/>
          <p:nvPr/>
        </p:nvSpPr>
        <p:spPr>
          <a:xfrm>
            <a:off x="9748965" y="1376458"/>
            <a:ext cx="1211326"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s</a:t>
            </a:r>
            <a:r>
              <a:rPr lang="en-US" altLang="zh-CN" sz="2800" b="1">
                <a:solidFill>
                  <a:srgbClr val="FF0000"/>
                </a:solidFill>
                <a:latin typeface="宋体" panose="02010600030101010101" pitchFamily="2" charset="-122"/>
                <a:ea typeface="宋体" panose="02010600030101010101" pitchFamily="2" charset="-122"/>
                <a:cs typeface="Times New Roman" panose="02020603050405020304" pitchFamily="18" charset="0"/>
              </a:rPr>
              <a:t>ǒ</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u</a:t>
            </a:r>
            <a:r>
              <a:rPr lang="en-US"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7" name="A_a3ed7"/>
          <p:cNvSpPr/>
          <p:nvPr/>
        </p:nvSpPr>
        <p:spPr>
          <a:xfrm>
            <a:off x="7079771" y="1376458"/>
            <a:ext cx="1044638"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杖</a:t>
            </a:r>
            <a:r>
              <a:rPr lang="zh-CN" altLang="zh-CN" sz="28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6" name="A_f9ef3"/>
          <p:cNvSpPr/>
          <p:nvPr/>
        </p:nvSpPr>
        <p:spPr>
          <a:xfrm>
            <a:off x="4204202" y="1376458"/>
            <a:ext cx="1251013"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x</a:t>
            </a:r>
            <a:r>
              <a:rPr lang="en-US" altLang="zh-CN" sz="2800" b="1">
                <a:solidFill>
                  <a:srgbClr val="FF0000"/>
                </a:solidFill>
                <a:latin typeface="宋体" panose="02010600030101010101" pitchFamily="2" charset="-122"/>
                <a:ea typeface="宋体" panose="02010600030101010101" pitchFamily="2" charset="-122"/>
                <a:cs typeface="Times New Roman" panose="02020603050405020304" pitchFamily="18" charset="0"/>
              </a:rPr>
              <a:t>ú</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n</a:t>
            </a:r>
            <a:r>
              <a:rPr lang="en-US"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fe618"/>
          <p:cNvSpPr/>
          <p:nvPr/>
        </p:nvSpPr>
        <p:spPr>
          <a:xfrm>
            <a:off x="1455258" y="1376458"/>
            <a:ext cx="1044639"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端</a:t>
            </a:r>
            <a:r>
              <a:rPr lang="zh-CN" altLang="zh-CN" sz="28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graphicFrame>
        <p:nvGraphicFramePr>
          <p:cNvPr id="4" name="对象 3"/>
          <p:cNvGraphicFramePr>
            <a:graphicFrameLocks noChangeAspect="1"/>
          </p:cNvGraphicFramePr>
          <p:nvPr>
            <p:extLst>
              <p:ext uri="{D42A27DB-BD31-4B8C-83A1-F6EECF244321}">
                <p14:modId xmlns:p14="http://schemas.microsoft.com/office/powerpoint/2010/main" val="2695309543"/>
              </p:ext>
            </p:extLst>
          </p:nvPr>
        </p:nvGraphicFramePr>
        <p:xfrm>
          <a:off x="379413" y="3618302"/>
          <a:ext cx="11352212" cy="2117725"/>
        </p:xfrm>
        <a:graphic>
          <a:graphicData uri="http://schemas.openxmlformats.org/presentationml/2006/ole">
            <mc:AlternateContent xmlns:mc="http://schemas.openxmlformats.org/markup-compatibility/2006">
              <mc:Choice xmlns:v="urn:schemas-microsoft-com:vml" Requires="v">
                <p:oleObj spid="_x0000_s3082" name="文档" r:id="rId3" imgW="5274753" imgH="990756" progId="Word.Document.12">
                  <p:embed/>
                </p:oleObj>
              </mc:Choice>
              <mc:Fallback>
                <p:oleObj name="文档" r:id="rId3" imgW="5274753" imgH="990756" progId="Word.Document.12">
                  <p:embed/>
                  <p:pic>
                    <p:nvPicPr>
                      <p:cNvPr id="0" name=""/>
                      <p:cNvPicPr/>
                      <p:nvPr/>
                    </p:nvPicPr>
                    <p:blipFill>
                      <a:blip r:embed="rId4"/>
                      <a:stretch>
                        <a:fillRect/>
                      </a:stretch>
                    </p:blipFill>
                    <p:spPr>
                      <a:xfrm>
                        <a:off x="379413" y="3618302"/>
                        <a:ext cx="11352212" cy="2117725"/>
                      </a:xfrm>
                      <a:prstGeom prst="rect">
                        <a:avLst/>
                      </a:prstGeom>
                    </p:spPr>
                  </p:pic>
                </p:oleObj>
              </mc:Fallback>
            </mc:AlternateContent>
          </a:graphicData>
        </a:graphic>
      </p:graphicFrame>
    </p:spTree>
    <p:extLst>
      <p:ext uri="{BB962C8B-B14F-4D97-AF65-F5344CB8AC3E}">
        <p14:creationId xmlns:p14="http://schemas.microsoft.com/office/powerpoint/2010/main" val="971629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animBg="1"/>
      <p:bldP spid="10" grpId="0" animBg="1"/>
      <p:bldP spid="9" grpId="0" animBg="1"/>
      <p:bldP spid="8" grpId="0" animBg="1"/>
      <p:bldP spid="7" grpId="0" animBg="1"/>
      <p:bldP spid="6" grpId="0" animBg="1"/>
      <p:bldP spid="5" grpId="0" animBg="1"/>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21302"/>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空间探索是人类的共同事业。多个国家</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绵</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断</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，提出选派航天员参</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中国空间站飞行任务的</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须求</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，中国敞开胸怀开展国际合作，共同探索宇宙</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奥密</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u="wavy" dirty="0">
                <a:latin typeface="Times New Roman" panose="02020603050405020304" pitchFamily="18" charset="0"/>
                <a:ea typeface="楷体" panose="02010609060101010101" pitchFamily="49" charset="-122"/>
                <a:cs typeface="Times New Roman" panose="02020603050405020304" pitchFamily="18" charset="0"/>
              </a:rPr>
              <a:t>通过各国和平利用外空，提高相互理解，让航天科技成果造福人类</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梦想无垠，探索不止。瞄准新目标，工程全线为如期实现载人登月</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摧</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枯</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朽</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锚</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定新突破，空间科学为深度拓展创新应用奋力</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公关</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。自立自强，开放创新，中国人将飞得更高更远，漫步太空的脚步将更加</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容自信。</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04651653"/>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82396"/>
            <a:ext cx="11430000" cy="564160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下列对语段中加点字的注音，正确的一项是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载</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人</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z</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à</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i</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戈</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壁</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g</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ē</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舱</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内</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ch</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ā</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ng</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攀</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登</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d</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ē</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．步</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履</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ǚ</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参</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y</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ù</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锚</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定</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mi</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á</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o</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容</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c</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ó</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ng</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下列对语段中画横线部分词语的修改，</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．“炫烂”应改为“绚烂”</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．“须求”应改为“需求”</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．“奥密”应改为“奥秘”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．“公关”应改为</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“功关”</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A_6b559"/>
          <p:cNvSpPr/>
          <p:nvPr/>
        </p:nvSpPr>
        <p:spPr>
          <a:xfrm>
            <a:off x="9430703" y="3652596"/>
            <a:ext cx="1298637" cy="499263"/>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
        <p:nvSpPr>
          <p:cNvPr id="3" name="A_65918"/>
          <p:cNvSpPr/>
          <p:nvPr/>
        </p:nvSpPr>
        <p:spPr>
          <a:xfrm>
            <a:off x="7692390" y="878916"/>
            <a:ext cx="1259396"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Tree>
    <p:extLst>
      <p:ext uri="{BB962C8B-B14F-4D97-AF65-F5344CB8AC3E}">
        <p14:creationId xmlns:p14="http://schemas.microsoft.com/office/powerpoint/2010/main" val="2330734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21302"/>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下列语段中加点的成语，使用恰当的一项是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．锲而不舍</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．当之无愧</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．连绵不断</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．摧枯拉朽</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下列对语段中画波浪线部分的修改，正确的一项是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．通过各国和平利用外空，提高相互理解，让航天科技成果造福人类。</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．各国通过和平利用外空，提高相互理解，让航天科技成果造福人类。</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．各国通过和平利用外空，增进相互理解，让航天科技成果造福人类。</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．通过各国和平利用外空，增进相互理解，让航天科技成果造福人类。</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A_c47bb"/>
          <p:cNvSpPr/>
          <p:nvPr/>
        </p:nvSpPr>
        <p:spPr>
          <a:xfrm>
            <a:off x="8763953" y="2992577"/>
            <a:ext cx="1298637" cy="499263"/>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
        <p:nvSpPr>
          <p:cNvPr id="3" name="A_bf156"/>
          <p:cNvSpPr/>
          <p:nvPr/>
        </p:nvSpPr>
        <p:spPr>
          <a:xfrm>
            <a:off x="7692390" y="1328369"/>
            <a:ext cx="1259396"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Tree>
    <p:extLst>
      <p:ext uri="{BB962C8B-B14F-4D97-AF65-F5344CB8AC3E}">
        <p14:creationId xmlns:p14="http://schemas.microsoft.com/office/powerpoint/2010/main" val="364267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21302"/>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云南</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阅读下面文字，按要求完成</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小题。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历史上，人们常将个人或家庭的荣耀与整个家族的命运</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，有</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光耀门楣</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之说。作为传统建筑的重要构件，门楣上承载的远不止土木之重。先辈们把仁善之德、教化之意，凝练成隽永深刻的文字，高悬</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xi</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á</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于门楣之上以作家风家训。</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通过这些文字，时时告诫后人要匡扶家国正义，保持内心正念。</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古老的匾额及与之相关的楹联、家谱等文化符号，烙印下代代相传的家风，成为子孙后代</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淌</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在血脉中的文化基因、</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于精神上的独特印记。</a:t>
            </a:r>
            <a:r>
              <a:rPr lang="en-US" altLang="zh-CN" sz="2800" b="1" dirty="0">
                <a:latin typeface="Calibri" panose="020F0502020204030204" pitchFamily="34" charset="0"/>
                <a:ea typeface="楷体" panose="02010609060101010101" pitchFamily="49" charset="-122"/>
                <a:cs typeface="Calibri" panose="020F0502020204030204" pitchFamily="34"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02471172"/>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39963"/>
            <a:ext cx="11430000" cy="5738559"/>
          </a:xfrm>
          <a:prstGeom prst="rect">
            <a:avLst/>
          </a:prstGeom>
        </p:spPr>
        <p:txBody>
          <a:bodyPr>
            <a:spAutoFit/>
          </a:bodyPr>
          <a:lstStyle/>
          <a:p>
            <a:pPr>
              <a:lnSpc>
                <a:spcPct val="12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门楣之上，笔笔皆是深情，句句都有家国，</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章</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着中华传统文化家国同构的精神境界与追求。福建屏南陈氏家族自古就有</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仕于朝也，为忠为良</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的家规祖训，古老家风传承数百年。革命烽火中，屏南县有</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108</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人加入新四军六团，一次次把红旗插在阵地最高处，用青春和生命书写了一个个</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歌</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泣</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的故事，铸</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zh</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ù</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就了屏南</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红旗不倒县</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清澈</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ch</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è</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的爱，只为中国</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，是烈士陈祥榕对祖国的深情告白，更是屏南陈氏刻在骨子里的家国情怀。尊崇</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ch</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ó</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ng</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英雄、争做英雄，如今屏南县每年都有近千人报名从军，立志保家卫国。</a:t>
            </a:r>
            <a:r>
              <a:rPr lang="en-US" altLang="zh-CN" sz="2800" b="1" dirty="0">
                <a:latin typeface="Calibri" panose="020F0502020204030204" pitchFamily="34" charset="0"/>
                <a:ea typeface="楷体" panose="02010609060101010101" pitchFamily="49" charset="-122"/>
                <a:cs typeface="Calibri" panose="020F0502020204030204" pitchFamily="34"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门内，是文章礼乐、家族绵延；门外，是山河壮丽、家国万里。门楣之上，那些千百年时光镂刻下的横竖撇捺，把仁德善念、家国大义高悬，让家风家训、民风正气</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，古韵悠长、</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久</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弥</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Calibri" panose="020F0502020204030204" pitchFamily="34" charset="0"/>
                <a:ea typeface="楷体" panose="02010609060101010101" pitchFamily="49" charset="-122"/>
                <a:cs typeface="Calibri" panose="020F0502020204030204" pitchFamily="34"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52484208"/>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53253"/>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文中注音不正确的一项是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．悬</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xi</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á</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．铸</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zh</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ù</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．澈</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ch</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è</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．崇</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ch</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ó</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ng</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文中加点词语有错别字的一项是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．流淌</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．章显</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．可歌可泣</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历久弥新</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A_2650d"/>
          <p:cNvSpPr/>
          <p:nvPr/>
        </p:nvSpPr>
        <p:spPr>
          <a:xfrm>
            <a:off x="5906453" y="3552730"/>
            <a:ext cx="1278001" cy="499263"/>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
        <p:nvSpPr>
          <p:cNvPr id="3" name="A_2dcdd"/>
          <p:cNvSpPr/>
          <p:nvPr/>
        </p:nvSpPr>
        <p:spPr>
          <a:xfrm>
            <a:off x="4834890" y="1888522"/>
            <a:ext cx="1259396"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Tree>
    <p:extLst>
      <p:ext uri="{BB962C8B-B14F-4D97-AF65-F5344CB8AC3E}">
        <p14:creationId xmlns:p14="http://schemas.microsoft.com/office/powerpoint/2010/main" val="1777517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37008"/>
            <a:ext cx="11430000" cy="564160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文中横线上应填入的词语，最恰当的一项是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．相辅相成　　镌刻　　美德　　传世</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．相辅相成　　雕刻　　美誉　　传播</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．紧密相连　　雕刻　　美德　　传播</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．紧密相连　　镌刻　　美誉　　传世</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文中画线句子有语病，修改正确的一项是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．通过这些文字，时时告诫后人要保持内心正念，匡扶家国正义。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．这些文字，时时警示后人要匡扶家国正义，保持内心正念。</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．这些文字，时时告诫后人要保持内心正念，匡扶家国正义。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．通过这些文字，时时警示后人要匡扶家国正义，保持内心正念。</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A_27919"/>
          <p:cNvSpPr/>
          <p:nvPr/>
        </p:nvSpPr>
        <p:spPr>
          <a:xfrm>
            <a:off x="7335203" y="3607208"/>
            <a:ext cx="1298637" cy="499263"/>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
        <p:nvSpPr>
          <p:cNvPr id="3" name="A_6f5e0"/>
          <p:cNvSpPr/>
          <p:nvPr/>
        </p:nvSpPr>
        <p:spPr>
          <a:xfrm>
            <a:off x="7692390" y="833528"/>
            <a:ext cx="1298639"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1283735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62841"/>
            <a:ext cx="11430000" cy="3961149"/>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请运用积累的知识，完成题目。</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满洲窗</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岭南建筑之眼</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【建筑特色】</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清代，驻扎在广东的满洲官兵带来了中国北方传统窗式，同时西方彩色玻璃通过贸易传入，岭南人创新地将二者结合起来，创造出了满洲窗。满洲窗融通了中外建筑艺术，成为岭南一道靓丽的风景线，展现了岭南文化灵活开放、兼收并蓄的个性。</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3" name="image63.jpeg"/>
          <p:cNvPicPr/>
          <p:nvPr/>
        </p:nvPicPr>
        <p:blipFill>
          <a:blip r:embed="rId2"/>
          <a:stretch>
            <a:fillRect/>
          </a:stretch>
        </p:blipFill>
        <p:spPr>
          <a:xfrm>
            <a:off x="5248093" y="4623990"/>
            <a:ext cx="1695813" cy="1613357"/>
          </a:xfrm>
          <a:prstGeom prst="rect">
            <a:avLst/>
          </a:prstGeom>
        </p:spPr>
      </p:pic>
    </p:spTree>
    <p:extLst>
      <p:ext uri="{BB962C8B-B14F-4D97-AF65-F5344CB8AC3E}">
        <p14:creationId xmlns:p14="http://schemas.microsoft.com/office/powerpoint/2010/main" val="394793769"/>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21302"/>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满洲窗的窗棂造型多样，常见的有井字、回纹、灯笼锦等样式。彩色玻璃以黄、红、蓝、绿为主色，又借紫、金增添华贵，为日常生活增添了一份独特的美感。彩色玻璃滤过阳光，创造出层次分明、</a:t>
            </a: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色彩</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b</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ā</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斓的效果。【甲】窗外景致随琉璃变色</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嫩绿绽春芽，</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f</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ē</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i</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红映秋枫，青蓝凝冬雪，开窗即见岭南四季。在岭南的老街区依然保留着满洲窗的身影，【乙】坐在窗下，听着街坊邻里谈天说地，感受着茶楼里的人声鼎沸。它不囿于</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非遗</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之名，至今仍在老街旧巷中，与摩登都市共舞，续写开放与传承的传奇。</a:t>
            </a:r>
            <a:r>
              <a:rPr lang="en-US" altLang="zh-CN" sz="2800" b="1" dirty="0">
                <a:latin typeface="Calibri" panose="020F0502020204030204" pitchFamily="34" charset="0"/>
                <a:ea typeface="楷体" panose="02010609060101010101" pitchFamily="49" charset="-122"/>
                <a:cs typeface="Calibri" panose="020F0502020204030204" pitchFamily="34"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22324910"/>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73560"/>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根据拼音，写出正确的汉字。</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色彩</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b</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ā</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斓</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f</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ē</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i</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红</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【乙】句中的“人声鼎沸”是</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短语</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短语类型</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，下列选项中与其结构相同的一项是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．谈天说地</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．岭南四季</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．层次分明</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．增添华贵</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请在【甲】句横线处补写句子，仿照前后语句，使语意连贯。</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7" name="A_7fc8f"/>
          <p:cNvSpPr/>
          <p:nvPr/>
        </p:nvSpPr>
        <p:spPr>
          <a:xfrm>
            <a:off x="728028" y="5155249"/>
            <a:ext cx="3722751" cy="499263"/>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示例：翠碧摇夏荷</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6" name="A_c0b16"/>
          <p:cNvSpPr/>
          <p:nvPr/>
        </p:nvSpPr>
        <p:spPr>
          <a:xfrm>
            <a:off x="4061778" y="2992577"/>
            <a:ext cx="952563" cy="499263"/>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r>
              <a:rPr lang="en-US"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b6977"/>
          <p:cNvSpPr/>
          <p:nvPr/>
        </p:nvSpPr>
        <p:spPr>
          <a:xfrm>
            <a:off x="5787390" y="2395637"/>
            <a:ext cx="1579626"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主谓</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10661"/>
          <p:cNvSpPr/>
          <p:nvPr/>
        </p:nvSpPr>
        <p:spPr>
          <a:xfrm>
            <a:off x="5447128" y="1883105"/>
            <a:ext cx="1044639"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绯</a:t>
            </a:r>
            <a:r>
              <a:rPr lang="zh-CN" altLang="zh-CN" sz="28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3" name="A_b62f5"/>
          <p:cNvSpPr/>
          <p:nvPr/>
        </p:nvSpPr>
        <p:spPr>
          <a:xfrm>
            <a:off x="1968916" y="1883105"/>
            <a:ext cx="1044638"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斑</a:t>
            </a:r>
            <a:r>
              <a:rPr lang="zh-CN" altLang="zh-CN" sz="28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Tree>
    <p:extLst>
      <p:ext uri="{BB962C8B-B14F-4D97-AF65-F5344CB8AC3E}">
        <p14:creationId xmlns:p14="http://schemas.microsoft.com/office/powerpoint/2010/main" val="1584160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5" grpId="0" animBg="1"/>
      <p:bldP spid="4" grpId="0" animBg="1"/>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072079"/>
            <a:ext cx="11430000" cy="2893100"/>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请从猪八戒、沙僧中任选一个人物，参照下面的示例，仿写句子。</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示例：</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孙悟空神通广大，勇敢无畏，是取经队伍的开路先锋</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800" b="1" dirty="0" smtClean="0">
              <a:latin typeface="Times New Roman" panose="02020603050405020304" pitchFamily="18" charset="0"/>
              <a:ea typeface="楷体" panose="02010609060101010101" pitchFamily="49" charset="-122"/>
              <a:cs typeface="Times New Roman" panose="02020603050405020304" pitchFamily="18" charset="0"/>
            </a:endParaRPr>
          </a:p>
          <a:p>
            <a:pPr>
              <a:lnSpc>
                <a:spcPct val="130000"/>
              </a:lnSpc>
              <a:spcAft>
                <a:spcPts val="0"/>
              </a:spcAft>
            </a:pP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3722277"/>
            <a:ext cx="11430000" cy="1160382"/>
          </a:xfrm>
          <a:prstGeom prst="rect">
            <a:avLst/>
          </a:prstGeom>
        </p:spPr>
        <p:txBody>
          <a:bodyPr>
            <a:spAutoFit/>
          </a:bodyPr>
          <a:lstStyle/>
          <a:p>
            <a:pPr>
              <a:lnSpc>
                <a:spcPct val="130000"/>
              </a:lnSpc>
              <a:spcAft>
                <a:spcPts val="0"/>
              </a:spcAft>
            </a:pPr>
            <a:r>
              <a:rPr lang="zh-CN"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示例一：猪八戒不怕苦累，战斗勇猛，是孙悟空的得力助手。</a:t>
            </a:r>
            <a:r>
              <a:rPr lang="zh-CN" altLang="zh-CN" sz="28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示例二：沙僧忠心耿耿，任劳任怨，是取经路上的有功之臣。</a:t>
            </a:r>
            <a:r>
              <a:rPr lang="zh-CN"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solidFill>
                <a:srgbClr val="FF0000"/>
              </a:solidFill>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09269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请运用积累的知识，完成题目。</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检视阅读成效，激扬青春风采。</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青少年在博览群书、躬身实践中不断提升思想道德品质与科学文化素质。</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读的广度上，不但要从书籍中</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汲</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识</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，还要向他人、向社会、向实践学习，要注重读、思、行结合，在实践中经受磨炼、得到提升；在读的深度上，不能把读书学习狭义理解为学习知识，应该</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理想信念、</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道德情操、</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创新精神、</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担当能力。要激发好奇心、想象力、探求欲，培养科学思维方式和探究能力，避免陷入</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少知而迷、不知而盲、无知而乱</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的困境。</a:t>
            </a:r>
            <a:r>
              <a:rPr lang="en-US" altLang="zh-CN" sz="2800" b="1" dirty="0">
                <a:latin typeface="Calibri" panose="020F0502020204030204" pitchFamily="34" charset="0"/>
                <a:ea typeface="楷体" panose="02010609060101010101" pitchFamily="49" charset="-122"/>
                <a:cs typeface="Calibri" panose="020F0502020204030204" pitchFamily="34"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334095188"/>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95279"/>
            <a:ext cx="11430000" cy="564160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下列词语依次填入语段中横线上，最恰当的一项是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．提高　培养　坚定　陶冶</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．陶冶　坚定　提高　培养</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．培养　提高　陶冶　坚定</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．坚定　陶冶　培养　提高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下列句子补写在语段中的括号里，最恰当的一项是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．读书破万卷，下笔如有神</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．问渠那得清如许？为有源头活水来</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．读万卷书，行万里路</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．书山有路勤为径，学海无涯苦作</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舟</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A_bd905"/>
          <p:cNvSpPr/>
          <p:nvPr/>
        </p:nvSpPr>
        <p:spPr>
          <a:xfrm>
            <a:off x="8763953" y="3565479"/>
            <a:ext cx="1298637"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
        <p:nvSpPr>
          <p:cNvPr id="3" name="A_5be4d"/>
          <p:cNvSpPr/>
          <p:nvPr/>
        </p:nvSpPr>
        <p:spPr>
          <a:xfrm>
            <a:off x="8763953" y="791799"/>
            <a:ext cx="1298637"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435468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632232"/>
            <a:ext cx="11430000" cy="1772793"/>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语段中加点的“在”是</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词，“汲取知识”是</a:t>
            </a: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短语。</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请提取文中画线句子的主干。</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A_19c9a"/>
          <p:cNvSpPr/>
          <p:nvPr/>
        </p:nvSpPr>
        <p:spPr>
          <a:xfrm>
            <a:off x="728028" y="3838224"/>
            <a:ext cx="4794313"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青少年提升品质与素质。</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c68a9"/>
          <p:cNvSpPr/>
          <p:nvPr/>
        </p:nvSpPr>
        <p:spPr>
          <a:xfrm>
            <a:off x="9083040" y="2728752"/>
            <a:ext cx="1579626"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动宾</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3" name="A_39e9e"/>
          <p:cNvSpPr/>
          <p:nvPr/>
        </p:nvSpPr>
        <p:spPr>
          <a:xfrm>
            <a:off x="4715828" y="2728752"/>
            <a:ext cx="1222438"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介</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3828804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3" grpId="0" animBg="1"/>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1695"/>
            <a:ext cx="11430000" cy="5641609"/>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请运用积累的知识，完成题目。</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盐城</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，一部</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镌</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刻着先民煮海为盐、开拓生息的壮阔史诗。滩涂湿地铺展万顷碧浪，【甲】</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的是包容万象的湿地胸怀；范公堤蜿</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y</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á</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诉说千年沧桑，【乙】</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的是坚韧不拔的盐渎精神；铁军丰碑矗立烽火记忆，【丙】</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的是赤胆忠心的热血信仰。</a:t>
            </a:r>
            <a:r>
              <a:rPr lang="en-US" altLang="zh-CN" sz="2800" b="1" dirty="0">
                <a:latin typeface="Calibri" panose="020F0502020204030204" pitchFamily="34" charset="0"/>
                <a:ea typeface="楷体" panose="02010609060101010101" pitchFamily="49" charset="-122"/>
                <a:cs typeface="Calibri" panose="020F0502020204030204" pitchFamily="34"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当我们</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复登临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这片饱含历史温度与文化积淀的</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江山胜迹</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u="wavy" dirty="0">
                <a:latin typeface="Times New Roman" panose="02020603050405020304" pitchFamily="18" charset="0"/>
                <a:ea typeface="楷体" panose="02010609060101010101" pitchFamily="49" charset="-122"/>
                <a:cs typeface="Times New Roman" panose="02020603050405020304" pitchFamily="18" charset="0"/>
              </a:rPr>
              <a:t>我们不仅以敬畏之心守护湿地的碧水蓝天，让鹤鸣鹿呦成为永恒的天籁；更以创新之姿挖</a:t>
            </a:r>
            <a:r>
              <a:rPr lang="zh-CN" altLang="zh-CN" sz="2800" b="1" u="wavy"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掘</a:t>
            </a:r>
            <a:r>
              <a:rPr lang="zh-CN" altLang="zh-CN" sz="2800" b="1" u="wavy"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u="wavy" dirty="0">
                <a:latin typeface="Times New Roman" panose="02020603050405020304" pitchFamily="18" charset="0"/>
                <a:ea typeface="楷体" panose="02010609060101010101" pitchFamily="49" charset="-122"/>
                <a:cs typeface="Times New Roman" panose="02020603050405020304" pitchFamily="18" charset="0"/>
              </a:rPr>
              <a:t>海盐文化的当代价值，让古老的技艺与故事</a:t>
            </a:r>
            <a:r>
              <a:rPr lang="en-US" altLang="zh-CN" sz="2800" b="1" u="wavy" dirty="0" err="1">
                <a:latin typeface="Times New Roman" panose="02020603050405020304" pitchFamily="18" charset="0"/>
                <a:ea typeface="宋体" panose="02010600030101010101" pitchFamily="2" charset="-122"/>
                <a:cs typeface="Times New Roman" panose="02020603050405020304" pitchFamily="18" charset="0"/>
              </a:rPr>
              <a:t>hu</a:t>
            </a:r>
            <a:r>
              <a:rPr lang="en-US" altLang="zh-CN" sz="2800" b="1" u="wavy" dirty="0" err="1">
                <a:latin typeface="宋体" panose="02010600030101010101" pitchFamily="2" charset="-122"/>
                <a:ea typeface="宋体" panose="02010600030101010101" pitchFamily="2" charset="-122"/>
                <a:cs typeface="Times New Roman" panose="02020603050405020304" pitchFamily="18" charset="0"/>
              </a:rPr>
              <a:t>à</a:t>
            </a:r>
            <a:r>
              <a:rPr lang="en-US" altLang="zh-CN" sz="2800" b="1" u="wavy" dirty="0" err="1">
                <a:latin typeface="Times New Roman" panose="02020603050405020304" pitchFamily="18" charset="0"/>
                <a:ea typeface="宋体" panose="02010600030101010101" pitchFamily="2" charset="-122"/>
                <a:cs typeface="Times New Roman" panose="02020603050405020304" pitchFamily="18" charset="0"/>
              </a:rPr>
              <a:t>n</a:t>
            </a:r>
            <a:r>
              <a:rPr lang="zh-CN" altLang="zh-CN" sz="2800" b="1" u="wavy" dirty="0">
                <a:latin typeface="Times New Roman" panose="02020603050405020304" pitchFamily="18" charset="0"/>
                <a:ea typeface="楷体" panose="02010609060101010101" pitchFamily="49" charset="-122"/>
                <a:cs typeface="Times New Roman" panose="02020603050405020304" pitchFamily="18" charset="0"/>
              </a:rPr>
              <a:t>发新生；我们还将铁军精神的红色基因融入城市的血脉，在建设与发展的征途上续写责任与担当。</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59429249"/>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3961149"/>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根据拼音写汉字，给加点字注音。</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镌</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刻</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蜿</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y</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á</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挖</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掘</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err="1" smtClean="0">
                <a:latin typeface="Times New Roman" panose="02020603050405020304" pitchFamily="18" charset="0"/>
                <a:ea typeface="宋体" panose="02010600030101010101" pitchFamily="2" charset="-122"/>
                <a:cs typeface="Times New Roman" panose="02020603050405020304" pitchFamily="18" charset="0"/>
              </a:rPr>
              <a:t>hu</a:t>
            </a:r>
            <a:r>
              <a:rPr lang="en-US" altLang="zh-CN" sz="2800" b="1" dirty="0" err="1" smtClean="0">
                <a:latin typeface="宋体" panose="02010600030101010101" pitchFamily="2" charset="-122"/>
                <a:ea typeface="宋体" panose="02010600030101010101" pitchFamily="2" charset="-122"/>
                <a:cs typeface="Times New Roman" panose="02020603050405020304" pitchFamily="18" charset="0"/>
              </a:rPr>
              <a:t>à</a:t>
            </a:r>
            <a:r>
              <a:rPr lang="en-US" altLang="zh-CN" sz="2800" b="1" dirty="0" err="1" smtClean="0">
                <a:latin typeface="Times New Roman" panose="02020603050405020304" pitchFamily="18" charset="0"/>
                <a:ea typeface="宋体" panose="02010600030101010101" pitchFamily="2" charset="-122"/>
                <a:cs typeface="Times New Roman" panose="02020603050405020304" pitchFamily="18" charset="0"/>
              </a:rPr>
              <a:t>n</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发新生</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请将下列词语填入【甲】、【乙】、【丙】三处</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只填序号</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守护</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铭刻</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孕育</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【甲】：</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【乙】：</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【丙】：</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语段中画波浪线的复句类型是</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0" name="A_2aef1"/>
          <p:cNvSpPr/>
          <p:nvPr/>
        </p:nvSpPr>
        <p:spPr>
          <a:xfrm>
            <a:off x="5787390" y="4950930"/>
            <a:ext cx="2294001" cy="352089"/>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递进复句</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9" name="A_bf01f"/>
          <p:cNvSpPr/>
          <p:nvPr/>
        </p:nvSpPr>
        <p:spPr>
          <a:xfrm>
            <a:off x="6893624" y="4382126"/>
            <a:ext cx="1222438"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8" name="A_2e4a9"/>
          <p:cNvSpPr/>
          <p:nvPr/>
        </p:nvSpPr>
        <p:spPr>
          <a:xfrm>
            <a:off x="4483989" y="4382126"/>
            <a:ext cx="1303401"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7" name="A_17635"/>
          <p:cNvSpPr/>
          <p:nvPr/>
        </p:nvSpPr>
        <p:spPr>
          <a:xfrm>
            <a:off x="2156778" y="4382126"/>
            <a:ext cx="1303401"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③</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6" name="A_436ae"/>
          <p:cNvSpPr/>
          <p:nvPr/>
        </p:nvSpPr>
        <p:spPr>
          <a:xfrm>
            <a:off x="4742752" y="2788258"/>
            <a:ext cx="1044638"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焕</a:t>
            </a:r>
            <a:r>
              <a:rPr lang="zh-CN" altLang="zh-CN" sz="28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5" name="A_2bcfe"/>
          <p:cNvSpPr/>
          <p:nvPr/>
        </p:nvSpPr>
        <p:spPr>
          <a:xfrm>
            <a:off x="1455689" y="2788258"/>
            <a:ext cx="1192276"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ju</a:t>
            </a:r>
            <a:r>
              <a:rPr lang="en-US" altLang="zh-CN" sz="2800" b="1">
                <a:solidFill>
                  <a:srgbClr val="FF0000"/>
                </a:solidFill>
                <a:latin typeface="宋体" panose="02010600030101010101" pitchFamily="2" charset="-122"/>
                <a:ea typeface="宋体" panose="02010600030101010101" pitchFamily="2" charset="-122"/>
                <a:cs typeface="Times New Roman" panose="02020603050405020304" pitchFamily="18" charset="0"/>
              </a:rPr>
              <a:t>é</a:t>
            </a:r>
            <a:r>
              <a:rPr lang="en-US"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314cc"/>
          <p:cNvSpPr/>
          <p:nvPr/>
        </p:nvSpPr>
        <p:spPr>
          <a:xfrm>
            <a:off x="4880864" y="2233522"/>
            <a:ext cx="1044639"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蜒</a:t>
            </a:r>
            <a:r>
              <a:rPr lang="zh-CN" altLang="zh-CN" sz="28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3" name="A_ea66a"/>
          <p:cNvSpPr/>
          <p:nvPr/>
        </p:nvSpPr>
        <p:spPr>
          <a:xfrm>
            <a:off x="1098501" y="2233522"/>
            <a:ext cx="1390714"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ju</a:t>
            </a:r>
            <a:r>
              <a:rPr lang="en-US" altLang="zh-CN" sz="2800" b="1">
                <a:solidFill>
                  <a:srgbClr val="FF0000"/>
                </a:solidFill>
                <a:latin typeface="宋体" panose="02010600030101010101" pitchFamily="2" charset="-122"/>
                <a:ea typeface="宋体" panose="02010600030101010101" pitchFamily="2" charset="-122"/>
                <a:cs typeface="Times New Roman" panose="02020603050405020304" pitchFamily="18" charset="0"/>
              </a:rPr>
              <a:t>ā</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n</a:t>
            </a:r>
            <a:r>
              <a:rPr lang="en-US"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2832957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P spid="8" grpId="0" animBg="1"/>
      <p:bldP spid="7" grpId="0" animBg="1"/>
      <p:bldP spid="6" grpId="0" animBg="1"/>
      <p:bldP spid="5" grpId="0" animBg="1"/>
      <p:bldP spid="4" grpId="0" animBg="1"/>
      <p:bldP spid="3" grpId="0" animBg="1"/>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小豫写了一段关于河南省会郑州的文字，请你帮他完成下面的题目。</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郑州，这颗中原大地上的璀璨明珠，无</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ku</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ì</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Calibri" panose="020F0502020204030204" pitchFamily="34" charset="0"/>
                <a:ea typeface="宋体" panose="02010600030101010101" pitchFamily="2" charset="-122"/>
                <a:cs typeface="宋体" panose="02010600030101010101" pitchFamily="2" charset="-122"/>
              </a:rPr>
              <a:t>①</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为河南的城市名片。</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它如一部厚重的史书，每一页都写满故事。</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登封</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天地之中</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历史建筑群，承载着古老宇宙观，诉说着千年文明传承；黄河奔腾而过，</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孕</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育</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了灿烂文化，</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了这片土地；漫步商都遗址，仿若能看见</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600</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年前的烟火气息；走进林立的博物院，历史的脉络在眼前</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铺展；而郑东新区，又以现代之姿，展现着郑州的</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p</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é</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ng</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latin typeface="Calibri" panose="020F0502020204030204" pitchFamily="34" charset="0"/>
                <a:ea typeface="宋体" panose="02010600030101010101" pitchFamily="2" charset="-122"/>
                <a:cs typeface="宋体" panose="02010600030101010101" pitchFamily="2" charset="-122"/>
              </a:rPr>
              <a:t>②</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勃活力</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这座城，既有深厚底蕴，又具创新精神。这里</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中</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字文化深植人心，热情</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四方来客，其魅力在岁月中愈发醇厚。</a:t>
            </a:r>
            <a:r>
              <a:rPr lang="en-US" altLang="zh-CN" sz="2800" b="1" dirty="0">
                <a:latin typeface="Calibri" panose="020F0502020204030204" pitchFamily="34" charset="0"/>
                <a:ea typeface="楷体" panose="02010609060101010101" pitchFamily="49" charset="-122"/>
                <a:cs typeface="Calibri" panose="020F0502020204030204" pitchFamily="34" charset="0"/>
              </a:rPr>
              <a:t> </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790378766"/>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268618"/>
            <a:ext cx="11430000" cy="1212640"/>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根据拼音，在</a:t>
            </a: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两处写出正确的汉字。</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A_ce09d"/>
          <p:cNvSpPr/>
          <p:nvPr/>
        </p:nvSpPr>
        <p:spPr>
          <a:xfrm>
            <a:off x="2914015" y="2919874"/>
            <a:ext cx="1419289"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蓬</a:t>
            </a:r>
            <a:r>
              <a:rPr lang="en-US"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35044"/>
          <p:cNvSpPr/>
          <p:nvPr/>
        </p:nvSpPr>
        <p:spPr>
          <a:xfrm>
            <a:off x="958606" y="2919874"/>
            <a:ext cx="1062101"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愧</a:t>
            </a:r>
            <a:r>
              <a:rPr lang="en-US" altLang="zh-CN" sz="2800" b="1"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954770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133713"/>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下列对这段文字的理解，其中表述错误的一项是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．画线句运用比喻的修辞手法，将郑州比喻成史书，揭示了它历史悠久的特点。</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．语段中加点的“孕育”是动词，突出了黄河作为中华民族母亲河的特殊地位。</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．“宇宙观”“愈发醇厚”都是偏正短语，其中“观”读</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gu</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ā</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，“醇”读</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zh</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ú</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．语段中的省略号起到列举省略的作用，表明具代表性的地方在郑州还有很多</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c8ac5"/>
          <p:cNvSpPr/>
          <p:nvPr/>
        </p:nvSpPr>
        <p:spPr>
          <a:xfrm>
            <a:off x="8406765" y="1048292"/>
            <a:ext cx="1298639"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3009595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072079"/>
            <a:ext cx="11430000" cy="2840842"/>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语段横线处应依次填入哪些词语？请你选出</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恰当的一项</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．滋补　　清晰　　容纳</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．滋补　　清楚　　接纳</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．滋养　　清楚　　容纳</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．滋养　　清晰　　接纳</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7c731"/>
          <p:cNvSpPr/>
          <p:nvPr/>
        </p:nvSpPr>
        <p:spPr>
          <a:xfrm>
            <a:off x="9819640" y="2168599"/>
            <a:ext cx="1298639"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4136211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42181"/>
            <a:ext cx="11430000" cy="5819094"/>
          </a:xfrm>
          <a:prstGeom prst="rect">
            <a:avLst/>
          </a:prstGeom>
        </p:spPr>
        <p:txBody>
          <a:bodyPr>
            <a:spAutoFit/>
          </a:bodyPr>
          <a:lstStyle/>
          <a:p>
            <a:pPr>
              <a:lnSpc>
                <a:spcPct val="120000"/>
              </a:lnSpc>
              <a:spcAft>
                <a:spcPts val="0"/>
              </a:spcAft>
            </a:pPr>
            <a:r>
              <a:rPr lang="en-US" altLang="zh-CN" sz="24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24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齐齐哈尔</a:t>
            </a:r>
            <a:r>
              <a:rPr lang="en-US" altLang="zh-CN" sz="24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下列表述正确的一项是</a:t>
            </a:r>
            <a:r>
              <a:rPr lang="en-US" altLang="zh-CN" sz="24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4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五千年的悠久历史孕育了</a:t>
            </a:r>
            <a:r>
              <a:rPr lang="zh-CN" altLang="zh-CN" sz="24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底</a:t>
            </a:r>
            <a:r>
              <a:rPr lang="zh-CN" altLang="zh-CN" sz="24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4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蕴</a:t>
            </a:r>
            <a:r>
              <a:rPr lang="zh-CN" altLang="zh-CN" sz="24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深厚的华夏文明。源远流长的传统文化，铸就了经久不衰的</a:t>
            </a:r>
            <a:r>
              <a:rPr lang="zh-CN" altLang="zh-CN" sz="24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a:t>
            </a:r>
            <a:r>
              <a:rPr lang="zh-CN" altLang="zh-CN" sz="24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4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族</a:t>
            </a:r>
            <a:r>
              <a:rPr lang="zh-CN" altLang="zh-CN" sz="24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4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瑰</a:t>
            </a:r>
            <a:r>
              <a:rPr lang="zh-CN" altLang="zh-CN" sz="24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4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宝</a:t>
            </a:r>
            <a:r>
              <a:rPr lang="zh-CN" altLang="zh-CN" sz="24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。诗词歌赋，吟咏传唱，我们了解到古人的浪漫洒脱和忧郁愤懑；笔墨纸砚，尽情挥洒，我们感受到不同类型汉字的变体；琴棋书画，切磋打磨，我们体会到古典艺术的登峰造极；</a:t>
            </a:r>
            <a:r>
              <a:rPr lang="zh-CN" altLang="zh-CN" sz="2400" b="1" u="sng" dirty="0">
                <a:latin typeface="Times New Roman" panose="02020603050405020304" pitchFamily="18" charset="0"/>
                <a:ea typeface="楷体" panose="02010609060101010101" pitchFamily="49" charset="-122"/>
                <a:cs typeface="Times New Roman" panose="02020603050405020304" pitchFamily="18" charset="0"/>
              </a:rPr>
              <a:t>望闻问切，</a:t>
            </a:r>
            <a:r>
              <a:rPr lang="zh-CN" altLang="zh-CN" sz="2400" b="1" u="sng"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妙</a:t>
            </a:r>
            <a:r>
              <a:rPr lang="zh-CN" altLang="zh-CN" sz="2400" b="1" u="sng"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400" b="1" u="sng"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a:t>
            </a:r>
            <a:r>
              <a:rPr lang="zh-CN" altLang="zh-CN" sz="2400" b="1" u="sng"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400" b="1" u="sng"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a:t>
            </a:r>
            <a:r>
              <a:rPr lang="zh-CN" altLang="zh-CN" sz="2400" b="1" u="sng"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400" b="1" u="sng"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a:t>
            </a:r>
            <a:r>
              <a:rPr lang="zh-CN" altLang="zh-CN" sz="2400" b="1" u="sng"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400" b="1" u="sng" dirty="0">
                <a:latin typeface="Times New Roman" panose="02020603050405020304" pitchFamily="18" charset="0"/>
                <a:ea typeface="楷体" panose="02010609060101010101" pitchFamily="49" charset="-122"/>
                <a:cs typeface="Times New Roman" panose="02020603050405020304" pitchFamily="18" charset="0"/>
              </a:rPr>
              <a:t>，我们领悟到传统医术的奥妙无穷</a:t>
            </a:r>
            <a:r>
              <a:rPr lang="en-US" altLang="zh-CN" sz="2400" b="1" u="sng" dirty="0">
                <a:latin typeface="楷体" panose="02010609060101010101" pitchFamily="49" charset="-122"/>
                <a:ea typeface="宋体" panose="02010600030101010101" pitchFamily="2" charset="-122"/>
                <a:cs typeface="Times New Roman" panose="02020603050405020304" pitchFamily="18" charset="0"/>
              </a:rPr>
              <a:t>……</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中华优秀传统文化有高傲的颜值和尊贵的禀赋，却以平近的方式潜留在我们的血脉，滋养着我们的心灵。</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．“底蕴”是名词，“民族瑰宝”是主谓短语，“妙手回春”是偏正短语。</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．文中画线句子的标点符号使用不正确。</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．“源远流长的传统文化，铸就了经久不衰的民族瑰宝。”句中的“经久不衰”作状语。</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pPr>
            <a:r>
              <a:rPr lang="en-US" altLang="zh-CN" sz="2400" b="1" dirty="0">
                <a:latin typeface="Times New Roman" panose="02020603050405020304" pitchFamily="18" charset="0"/>
                <a:ea typeface="宋体" panose="02010600030101010101" pitchFamily="2" charset="-122"/>
              </a:rPr>
              <a:t>D</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．“中华优秀传统文化有高傲的颜值和尊贵的禀赋，却以平近的方式潜留在我们的血脉，滋养着我们的心灵。”这是转折关系复句。</a:t>
            </a:r>
            <a:endParaRPr lang="zh-CN" altLang="en-US" sz="2400" dirty="0"/>
          </a:p>
        </p:txBody>
      </p:sp>
      <p:sp>
        <p:nvSpPr>
          <p:cNvPr id="3" name="A_b62e0"/>
          <p:cNvSpPr/>
          <p:nvPr/>
        </p:nvSpPr>
        <p:spPr>
          <a:xfrm>
            <a:off x="6270625" y="816930"/>
            <a:ext cx="1185926" cy="39502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664288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a:spLocks noChangeAspect="1"/>
          </p:cNvSpPr>
          <p:nvPr/>
        </p:nvSpPr>
        <p:spPr>
          <a:xfrm>
            <a:off x="381000" y="2568732"/>
            <a:ext cx="11430000" cy="1720536"/>
          </a:xfrm>
          <a:prstGeom prst="rect">
            <a:avLst/>
          </a:prstGeom>
        </p:spPr>
        <p:txBody>
          <a:bodyPr>
            <a:spAutoFit/>
          </a:bodyPr>
          <a:lstStyle/>
          <a:p>
            <a:pPr indent="72000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安徽中考字音、字形涉及给加点字注音、根据拼音写汉字，这两者可以借助字典。还有找错别字并改正类的题目，常出现音同形似致误和音同或音近致误现象。辨析时，具体可采用以下几种方法</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10" name="矩形 9"/>
          <p:cNvSpPr>
            <a:spLocks noChangeAspect="1"/>
          </p:cNvSpPr>
          <p:nvPr/>
        </p:nvSpPr>
        <p:spPr>
          <a:xfrm>
            <a:off x="4380627" y="1349621"/>
            <a:ext cx="3430746" cy="601127"/>
          </a:xfrm>
          <a:prstGeom prst="rect">
            <a:avLst/>
          </a:prstGeom>
        </p:spPr>
        <p:txBody>
          <a:bodyPr wrap="none">
            <a:spAutoFit/>
          </a:bodyPr>
          <a:lstStyle/>
          <a:p>
            <a:pPr algn="ctr">
              <a:lnSpc>
                <a:spcPct val="130000"/>
              </a:lnSpc>
            </a:pPr>
            <a:r>
              <a:rPr lang="zh-CN" altLang="zh-CN" sz="2800" b="1" dirty="0">
                <a:latin typeface="Calibri" panose="020F0502020204030204" pitchFamily="34" charset="0"/>
                <a:ea typeface="方正兰亭圆_GBK"/>
                <a:cs typeface="Times New Roman" panose="02020603050405020304" pitchFamily="18" charset="0"/>
              </a:rPr>
              <a:t>考点</a:t>
            </a:r>
            <a:r>
              <a:rPr lang="zh-CN" altLang="zh-CN" sz="2800" b="1" dirty="0">
                <a:solidFill>
                  <a:srgbClr val="00B0F0"/>
                </a:solidFill>
                <a:ea typeface="MS Gothic" panose="020B0609070205080204" pitchFamily="49" charset="-128"/>
                <a:cs typeface="MS Gothic" panose="020B0609070205080204" pitchFamily="49" charset="-128"/>
              </a:rPr>
              <a:t>❶</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方正兰亭圆_GBK"/>
                <a:cs typeface="Times New Roman" panose="02020603050405020304" pitchFamily="18" charset="0"/>
              </a:rPr>
              <a:t>字音与字形</a:t>
            </a:r>
            <a:endParaRPr lang="zh-CN" altLang="en-US" sz="2800" dirty="0"/>
          </a:p>
        </p:txBody>
      </p:sp>
      <p:pic>
        <p:nvPicPr>
          <p:cNvPr id="3" name="image30.jpeg"/>
          <p:cNvPicPr/>
          <p:nvPr/>
        </p:nvPicPr>
        <p:blipFill>
          <a:blip r:embed="rId2"/>
          <a:stretch>
            <a:fillRect/>
          </a:stretch>
        </p:blipFill>
        <p:spPr>
          <a:xfrm>
            <a:off x="3492461" y="737913"/>
            <a:ext cx="5207077" cy="438258"/>
          </a:xfrm>
          <a:prstGeom prst="rect">
            <a:avLst/>
          </a:prstGeom>
        </p:spPr>
      </p:pic>
      <p:pic>
        <p:nvPicPr>
          <p:cNvPr id="7" name="image34.jpeg"/>
          <p:cNvPicPr/>
          <p:nvPr/>
        </p:nvPicPr>
        <p:blipFill>
          <a:blip r:embed="rId3"/>
          <a:stretch>
            <a:fillRect/>
          </a:stretch>
        </p:blipFill>
        <p:spPr>
          <a:xfrm>
            <a:off x="375229" y="1960478"/>
            <a:ext cx="1871158" cy="424649"/>
          </a:xfrm>
          <a:prstGeom prst="rect">
            <a:avLst/>
          </a:prstGeom>
        </p:spPr>
      </p:pic>
    </p:spTree>
    <p:extLst>
      <p:ext uri="{BB962C8B-B14F-4D97-AF65-F5344CB8AC3E}">
        <p14:creationId xmlns:p14="http://schemas.microsoft.com/office/powerpoint/2010/main" val="3981873611"/>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sp>
        <p:nvSpPr>
          <p:cNvPr id="4" name="文本框 3"/>
          <p:cNvSpPr txBox="1"/>
          <p:nvPr/>
        </p:nvSpPr>
        <p:spPr>
          <a:xfrm>
            <a:off x="4823857" y="4986548"/>
            <a:ext cx="2544286" cy="800219"/>
          </a:xfrm>
          <a:prstGeom prst="rect">
            <a:avLst/>
          </a:prstGeom>
          <a:noFill/>
        </p:spPr>
        <p:txBody>
          <a:bodyPr wrap="none" rtlCol="0">
            <a:spAutoFit/>
          </a:bodyPr>
          <a:lstStyle/>
          <a:p>
            <a:r>
              <a:rPr lang="zh-CN" altLang="en-US" sz="4600" b="1" dirty="0">
                <a:latin typeface="黑体" panose="02010609060101010101" pitchFamily="49" charset="-122"/>
                <a:ea typeface="黑体" panose="02010609060101010101" pitchFamily="49" charset="-122"/>
              </a:rPr>
              <a:t>谢谢观看</a:t>
            </a:r>
          </a:p>
        </p:txBody>
      </p:sp>
      <p:grpSp>
        <p:nvGrpSpPr>
          <p:cNvPr id="10" name="组合 9">
            <a:extLst>
              <a:ext uri="{FF2B5EF4-FFF2-40B4-BE49-F238E27FC236}">
                <a16:creationId xmlns:a16="http://schemas.microsoft.com/office/drawing/2014/main" id="{EE6A1E39-1EA5-5284-C6EE-B62D86C74E4B}"/>
              </a:ext>
            </a:extLst>
          </p:cNvPr>
          <p:cNvGrpSpPr/>
          <p:nvPr/>
        </p:nvGrpSpPr>
        <p:grpSpPr>
          <a:xfrm>
            <a:off x="2632550" y="1071233"/>
            <a:ext cx="6926901" cy="3805567"/>
            <a:chOff x="2632550" y="1071233"/>
            <a:chExt cx="6926901" cy="3805567"/>
          </a:xfrm>
        </p:grpSpPr>
        <p:pic>
          <p:nvPicPr>
            <p:cNvPr id="8" name="图片 7">
              <a:extLst>
                <a:ext uri="{FF2B5EF4-FFF2-40B4-BE49-F238E27FC236}">
                  <a16:creationId xmlns:a16="http://schemas.microsoft.com/office/drawing/2014/main" id="{C6A328CF-DA0E-2E99-236E-0D48E2D0FD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32550" y="1071233"/>
              <a:ext cx="6926901" cy="3805567"/>
            </a:xfrm>
            <a:prstGeom prst="rect">
              <a:avLst/>
            </a:prstGeom>
          </p:spPr>
        </p:pic>
        <p:pic>
          <p:nvPicPr>
            <p:cNvPr id="9" name="图片 8">
              <a:extLst>
                <a:ext uri="{FF2B5EF4-FFF2-40B4-BE49-F238E27FC236}">
                  <a16:creationId xmlns:a16="http://schemas.microsoft.com/office/drawing/2014/main" id="{7A62B922-15B6-752B-E298-371A9F1302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00114" y="2403231"/>
              <a:ext cx="991772" cy="291201"/>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32075"/>
            <a:ext cx="11430000" cy="5738559"/>
          </a:xfrm>
          <a:prstGeom prst="rect">
            <a:avLst/>
          </a:prstGeom>
        </p:spPr>
        <p:txBody>
          <a:bodyPr>
            <a:spAutoFit/>
          </a:bodyPr>
          <a:lstStyle/>
          <a:p>
            <a:pPr>
              <a:lnSpc>
                <a:spcPct val="12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以形旁辨形。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形声字的形旁是表示意义范畴的意符，因而根据形旁来判断字的大致意思，可推断该字在句中的运用是否正确，从而辨别书写正误。如“有志者事竞成”“拌脚石”等词语，逐一锁定偏旁进行分析：“竞”应改为“竟”，“终于”的意思；“拌”从“手”，是“搅和、争吵”的意思，而“绊”从“纟”，是“挡住或缠住，使跌倒或行走不便”的意思，故应为“绊”</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以义辨形。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有些词语中的字是由该词形成时的特定意义决定的，因此必须探究该词语的本义，才能将其中的字识记准确。如“穿流不息”中的错别字，用逐一释义的方式看：成语“川流不息”，意思是“像河流那样不停流淌，形容人或车、船来往不断”；“穿”不合词义，应为“川”</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河流</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440611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00996"/>
          </a:xfrm>
          <a:prstGeom prst="rect">
            <a:avLst/>
          </a:prstGeom>
        </p:spPr>
        <p:txBody>
          <a:bodyPr>
            <a:spAutoFit/>
          </a:bodyPr>
          <a:lstStyle/>
          <a:p>
            <a:pPr>
              <a:lnSpc>
                <a:spcPct val="130000"/>
              </a:lnSpc>
              <a:spcAft>
                <a:spcPts val="0"/>
              </a:spcAft>
            </a:pP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以结构辨形。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这一技巧主要针对成语中的字形辨析。大部分成语结构上常常是两两对应。如“兴高彩烈”“察颜观色”等词语，结构上都是并列关系，利用对应位置字的意义相同或相关，词性相同的特点，就可以看出：“彩”与“兴”对应，当用表“神色”的“采”；“颜”与“色”不相对，“色”是脸色，而不是颜色，因此“颜”应为“言”，即语言。</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64725046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511926"/>
            <a:ext cx="11430000" cy="3961149"/>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陕西节选</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【唱响青春】</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请解决栏目一《歌声》导语中的语言文字问题。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在人生的黄金时代，我们乘着歌声的翅膀，吟唱</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篷</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勃的生命之歌，尽情感受青春、自由、友情、理想、责任等的美好。春夏秋冬，酸甜苦辣，年复一年，我们</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抚</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摩成长的年轮，仿佛能够倾听到生命拔节生长的</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暄</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响。飞驰想象，精神漫游，超越功利，追求理想，我们将收获丰</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饶</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的人生，体验精神创造的快乐</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2" name="image35.jpeg"/>
          <p:cNvPicPr/>
          <p:nvPr/>
        </p:nvPicPr>
        <p:blipFill>
          <a:blip r:embed="rId2"/>
          <a:stretch>
            <a:fillRect/>
          </a:stretch>
        </p:blipFill>
        <p:spPr>
          <a:xfrm>
            <a:off x="375229" y="791890"/>
            <a:ext cx="1871158" cy="424649"/>
          </a:xfrm>
          <a:prstGeom prst="rect">
            <a:avLst/>
          </a:prstGeom>
        </p:spPr>
      </p:pic>
    </p:spTree>
    <p:extLst>
      <p:ext uri="{BB962C8B-B14F-4D97-AF65-F5344CB8AC3E}">
        <p14:creationId xmlns:p14="http://schemas.microsoft.com/office/powerpoint/2010/main" val="28369766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6FAC4729-C4C7-D1AB-8F38-07FC3468BC90}"/>
            </a:ext>
          </a:extLst>
        </p:cNvPr>
        <p:cNvGrpSpPr/>
        <p:nvPr/>
      </p:nvGrpSpPr>
      <p:grpSpPr>
        <a:xfrm>
          <a:off x="0" y="0"/>
          <a:ext cx="0" cy="0"/>
          <a:chOff x="0" y="0"/>
          <a:chExt cx="0" cy="0"/>
        </a:xfrm>
      </p:grpSpPr>
      <p:sp>
        <p:nvSpPr>
          <p:cNvPr id="4" name="矩形 3">
            <a:extLst>
              <a:ext uri="{FF2B5EF4-FFF2-40B4-BE49-F238E27FC236}">
                <a16:creationId xmlns:a16="http://schemas.microsoft.com/office/drawing/2014/main" id="{6C9995CF-C2A8-C094-045C-EF0168B9492D}"/>
              </a:ext>
            </a:extLst>
          </p:cNvPr>
          <p:cNvSpPr/>
          <p:nvPr/>
        </p:nvSpPr>
        <p:spPr>
          <a:xfrm>
            <a:off x="0" y="1971891"/>
            <a:ext cx="12192000" cy="2112429"/>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pic>
        <p:nvPicPr>
          <p:cNvPr id="14" name="图片 13">
            <a:extLst>
              <a:ext uri="{FF2B5EF4-FFF2-40B4-BE49-F238E27FC236}">
                <a16:creationId xmlns:a16="http://schemas.microsoft.com/office/drawing/2014/main" id="{BDA44659-8A83-4149-2BC0-F0EC67269CC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863" y="1181453"/>
            <a:ext cx="1730939" cy="616443"/>
          </a:xfrm>
          <a:prstGeom prst="rect">
            <a:avLst/>
          </a:prstGeom>
        </p:spPr>
      </p:pic>
      <p:grpSp>
        <p:nvGrpSpPr>
          <p:cNvPr id="2" name="组合 1">
            <a:extLst>
              <a:ext uri="{FF2B5EF4-FFF2-40B4-BE49-F238E27FC236}">
                <a16:creationId xmlns:a16="http://schemas.microsoft.com/office/drawing/2014/main" id="{A3A6403B-94BD-9B99-BF71-65FDA54806D6}"/>
              </a:ext>
            </a:extLst>
          </p:cNvPr>
          <p:cNvGrpSpPr/>
          <p:nvPr/>
        </p:nvGrpSpPr>
        <p:grpSpPr>
          <a:xfrm>
            <a:off x="2970824" y="4373466"/>
            <a:ext cx="3437021" cy="640508"/>
            <a:chOff x="1145233" y="1930184"/>
            <a:chExt cx="3437021" cy="640508"/>
          </a:xfrm>
        </p:grpSpPr>
        <p:sp>
          <p:nvSpPr>
            <p:cNvPr id="3" name="矩形 2">
              <a:extLst>
                <a:ext uri="{FF2B5EF4-FFF2-40B4-BE49-F238E27FC236}">
                  <a16:creationId xmlns:a16="http://schemas.microsoft.com/office/drawing/2014/main" id="{03C8993D-EAC0-3750-1265-2F1AD7A2A85B}"/>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6" name="TextBox 18">
              <a:hlinkClick r:id="rId3" action="ppaction://hlinksldjump"/>
              <a:extLst>
                <a:ext uri="{FF2B5EF4-FFF2-40B4-BE49-F238E27FC236}">
                  <a16:creationId xmlns:a16="http://schemas.microsoft.com/office/drawing/2014/main" id="{6661ED2C-54DC-23DE-982A-B32623B48587}"/>
                </a:ext>
              </a:extLst>
            </p:cNvPr>
            <p:cNvSpPr txBox="1"/>
            <p:nvPr/>
          </p:nvSpPr>
          <p:spPr>
            <a:xfrm>
              <a:off x="1865313" y="1986394"/>
              <a:ext cx="2716941"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决胜真题演练</a:t>
              </a:r>
            </a:p>
          </p:txBody>
        </p:sp>
        <p:sp>
          <p:nvSpPr>
            <p:cNvPr id="7" name="TextBox 10">
              <a:extLst>
                <a:ext uri="{FF2B5EF4-FFF2-40B4-BE49-F238E27FC236}">
                  <a16:creationId xmlns:a16="http://schemas.microsoft.com/office/drawing/2014/main" id="{7BB1E710-94A7-F0CE-6570-B5757DA03EC0}"/>
                </a:ext>
              </a:extLst>
            </p:cNvPr>
            <p:cNvSpPr txBox="1"/>
            <p:nvPr/>
          </p:nvSpPr>
          <p:spPr>
            <a:xfrm>
              <a:off x="1145233" y="1930184"/>
              <a:ext cx="550151"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01</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grpSp>
        <p:nvGrpSpPr>
          <p:cNvPr id="8" name="组合 7">
            <a:extLst>
              <a:ext uri="{FF2B5EF4-FFF2-40B4-BE49-F238E27FC236}">
                <a16:creationId xmlns:a16="http://schemas.microsoft.com/office/drawing/2014/main" id="{3DEF273E-B0A3-326D-3E63-37993C3376BD}"/>
              </a:ext>
            </a:extLst>
          </p:cNvPr>
          <p:cNvGrpSpPr/>
          <p:nvPr/>
        </p:nvGrpSpPr>
        <p:grpSpPr>
          <a:xfrm>
            <a:off x="6531284" y="4373466"/>
            <a:ext cx="3578174" cy="640508"/>
            <a:chOff x="1145233" y="1930184"/>
            <a:chExt cx="3578174" cy="640508"/>
          </a:xfrm>
        </p:grpSpPr>
        <p:sp>
          <p:nvSpPr>
            <p:cNvPr id="9" name="矩形 8">
              <a:extLst>
                <a:ext uri="{FF2B5EF4-FFF2-40B4-BE49-F238E27FC236}">
                  <a16:creationId xmlns:a16="http://schemas.microsoft.com/office/drawing/2014/main" id="{9DC72412-1947-81F1-BCBE-61E20C580138}"/>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0" name="TextBox 18">
              <a:hlinkClick r:id="rId4" action="ppaction://hlinksldjump"/>
              <a:extLst>
                <a:ext uri="{FF2B5EF4-FFF2-40B4-BE49-F238E27FC236}">
                  <a16:creationId xmlns:a16="http://schemas.microsoft.com/office/drawing/2014/main" id="{04AFB4E6-B5CF-CA5C-4B58-1B18612E5714}"/>
                </a:ext>
              </a:extLst>
            </p:cNvPr>
            <p:cNvSpPr txBox="1"/>
            <p:nvPr/>
          </p:nvSpPr>
          <p:spPr>
            <a:xfrm>
              <a:off x="1865313" y="1986394"/>
              <a:ext cx="2858094"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决胜考点攻略</a:t>
              </a:r>
            </a:p>
          </p:txBody>
        </p:sp>
        <p:sp>
          <p:nvSpPr>
            <p:cNvPr id="11" name="TextBox 10">
              <a:extLst>
                <a:ext uri="{FF2B5EF4-FFF2-40B4-BE49-F238E27FC236}">
                  <a16:creationId xmlns:a16="http://schemas.microsoft.com/office/drawing/2014/main" id="{EA9CBFC0-1AE6-2F44-3007-322AB92A39F0}"/>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02</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grpSp>
        <p:nvGrpSpPr>
          <p:cNvPr id="12" name="组合 11">
            <a:extLst>
              <a:ext uri="{FF2B5EF4-FFF2-40B4-BE49-F238E27FC236}">
                <a16:creationId xmlns:a16="http://schemas.microsoft.com/office/drawing/2014/main" id="{854B4CDA-D443-7C97-5B0E-0BE3D65E34CB}"/>
              </a:ext>
            </a:extLst>
          </p:cNvPr>
          <p:cNvGrpSpPr/>
          <p:nvPr/>
        </p:nvGrpSpPr>
        <p:grpSpPr>
          <a:xfrm>
            <a:off x="2970824" y="5517576"/>
            <a:ext cx="3578174" cy="640508"/>
            <a:chOff x="1145233" y="1930184"/>
            <a:chExt cx="3578174" cy="640508"/>
          </a:xfrm>
        </p:grpSpPr>
        <p:sp>
          <p:nvSpPr>
            <p:cNvPr id="13" name="矩形 12">
              <a:extLst>
                <a:ext uri="{FF2B5EF4-FFF2-40B4-BE49-F238E27FC236}">
                  <a16:creationId xmlns:a16="http://schemas.microsoft.com/office/drawing/2014/main" id="{455EE221-566B-1C09-493A-44E41B93BF6D}"/>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5" name="TextBox 18">
              <a:hlinkClick r:id="rId5" action="ppaction://hlinksldjump"/>
              <a:extLst>
                <a:ext uri="{FF2B5EF4-FFF2-40B4-BE49-F238E27FC236}">
                  <a16:creationId xmlns:a16="http://schemas.microsoft.com/office/drawing/2014/main" id="{58DDE860-A004-2717-29F6-8BFA0E76A92E}"/>
                </a:ext>
              </a:extLst>
            </p:cNvPr>
            <p:cNvSpPr txBox="1"/>
            <p:nvPr/>
          </p:nvSpPr>
          <p:spPr>
            <a:xfrm>
              <a:off x="1865313" y="1986394"/>
              <a:ext cx="2858094"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决胜专项训练</a:t>
              </a:r>
            </a:p>
          </p:txBody>
        </p:sp>
        <p:sp>
          <p:nvSpPr>
            <p:cNvPr id="16" name="TextBox 10">
              <a:extLst>
                <a:ext uri="{FF2B5EF4-FFF2-40B4-BE49-F238E27FC236}">
                  <a16:creationId xmlns:a16="http://schemas.microsoft.com/office/drawing/2014/main" id="{09B293FB-6ACF-254E-94D7-CE0225B61DFC}"/>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03</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sp>
        <p:nvSpPr>
          <p:cNvPr id="5" name="TextBox 14">
            <a:extLst>
              <a:ext uri="{FF2B5EF4-FFF2-40B4-BE49-F238E27FC236}">
                <a16:creationId xmlns:a16="http://schemas.microsoft.com/office/drawing/2014/main" id="{3F48293B-C768-E04A-005D-29C9B196FB35}"/>
              </a:ext>
            </a:extLst>
          </p:cNvPr>
          <p:cNvSpPr txBox="1"/>
          <p:nvPr/>
        </p:nvSpPr>
        <p:spPr>
          <a:xfrm>
            <a:off x="272322" y="2658773"/>
            <a:ext cx="11647357" cy="738664"/>
          </a:xfrm>
          <a:prstGeom prst="rect">
            <a:avLst/>
          </a:prstGeom>
          <a:noFill/>
        </p:spPr>
        <p:txBody>
          <a:bodyPr vert="horz" wrap="square">
            <a:spAutoFit/>
          </a:bodyPr>
          <a:lstStyle/>
          <a:p>
            <a:pPr algn="ctr" fontAlgn="auto">
              <a:spcBef>
                <a:spcPts val="0"/>
              </a:spcBef>
              <a:spcAft>
                <a:spcPts val="0"/>
              </a:spcAft>
              <a:defRPr/>
            </a:pPr>
            <a:r>
              <a:rPr lang="zh-CN" altLang="en-US" sz="4200" b="1" spc="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专题二　语段综合</a:t>
            </a:r>
          </a:p>
        </p:txBody>
      </p:sp>
    </p:spTree>
    <p:extLst>
      <p:ext uri="{BB962C8B-B14F-4D97-AF65-F5344CB8AC3E}">
        <p14:creationId xmlns:p14="http://schemas.microsoft.com/office/powerpoint/2010/main" val="217209667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352155"/>
            <a:ext cx="11430000" cy="233294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请确认导语中加点字的读音。</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抚</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摩</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w</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ǔ</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err="1" smtClean="0">
                <a:latin typeface="Times New Roman" panose="02020603050405020304" pitchFamily="18" charset="0"/>
                <a:ea typeface="宋体" panose="02010600030101010101" pitchFamily="2" charset="-122"/>
                <a:cs typeface="Times New Roman" panose="02020603050405020304" pitchFamily="18" charset="0"/>
              </a:rPr>
              <a:t>f</a:t>
            </a:r>
            <a:r>
              <a:rPr lang="en-US" altLang="zh-CN" sz="2800" b="1" dirty="0" err="1" smtClean="0">
                <a:latin typeface="宋体" panose="02010600030101010101" pitchFamily="2" charset="-122"/>
                <a:ea typeface="宋体" panose="02010600030101010101" pitchFamily="2" charset="-122"/>
                <a:cs typeface="Times New Roman" panose="02020603050405020304" pitchFamily="18" charset="0"/>
              </a:rPr>
              <a:t>ǔ</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丰</a:t>
            </a:r>
            <a:r>
              <a:rPr lang="zh-CN" altLang="zh-CN" sz="2800" b="1" spc="-2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饶</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err="1" smtClean="0">
                <a:latin typeface="Times New Roman" panose="02020603050405020304" pitchFamily="18" charset="0"/>
                <a:ea typeface="宋体" panose="02010600030101010101" pitchFamily="2" charset="-122"/>
                <a:cs typeface="Times New Roman" panose="02020603050405020304" pitchFamily="18" charset="0"/>
              </a:rPr>
              <a:t>r</a:t>
            </a:r>
            <a:r>
              <a:rPr lang="en-US" altLang="zh-CN" sz="2800" b="1" dirty="0" err="1" smtClean="0">
                <a:latin typeface="宋体" panose="02010600030101010101" pitchFamily="2" charset="-122"/>
                <a:ea typeface="宋体" panose="02010600030101010101" pitchFamily="2" charset="-122"/>
                <a:cs typeface="Times New Roman" panose="02020603050405020304" pitchFamily="18" charset="0"/>
              </a:rPr>
              <a:t>á</a:t>
            </a:r>
            <a:r>
              <a:rPr lang="en-US" altLang="zh-CN" sz="2800" b="1" dirty="0" err="1" smtClean="0">
                <a:latin typeface="Times New Roman" panose="02020603050405020304" pitchFamily="18" charset="0"/>
                <a:ea typeface="宋体" panose="02010600030101010101" pitchFamily="2" charset="-122"/>
                <a:cs typeface="Times New Roman" panose="02020603050405020304" pitchFamily="18" charset="0"/>
              </a:rPr>
              <a:t>o</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y</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á</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o</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校对导语时发现其中有错别字，请改正。</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篷</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勃</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暄</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响</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8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A_53399"/>
          <p:cNvSpPr/>
          <p:nvPr/>
        </p:nvSpPr>
        <p:spPr>
          <a:xfrm>
            <a:off x="4526915" y="4112883"/>
            <a:ext cx="1419289"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喧</a:t>
            </a:r>
            <a:r>
              <a:rPr lang="en-US"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bda6e"/>
          <p:cNvSpPr/>
          <p:nvPr/>
        </p:nvSpPr>
        <p:spPr>
          <a:xfrm>
            <a:off x="1643038" y="4112883"/>
            <a:ext cx="1062101"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蓬</a:t>
            </a:r>
            <a:r>
              <a:rPr lang="en-US" altLang="zh-CN" sz="2800" b="1"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a:p>
        </p:txBody>
      </p:sp>
      <p:sp>
        <p:nvSpPr>
          <p:cNvPr id="3" name="矩形 2"/>
          <p:cNvSpPr/>
          <p:nvPr/>
        </p:nvSpPr>
        <p:spPr>
          <a:xfrm>
            <a:off x="3270333" y="3103657"/>
            <a:ext cx="482824" cy="646331"/>
          </a:xfrm>
          <a:prstGeom prst="rect">
            <a:avLst/>
          </a:prstGeom>
        </p:spPr>
        <p:txBody>
          <a:bodyPr wrap="none">
            <a:spAutoFit/>
          </a:bodyPr>
          <a:lstStyle/>
          <a:p>
            <a:r>
              <a:rPr lang="en-US" altLang="zh-CN" sz="3600" b="1" dirty="0">
                <a:solidFill>
                  <a:srgbClr val="FF0000"/>
                </a:solidFill>
                <a:latin typeface="Cambria Math" panose="02040503050406030204" pitchFamily="18" charset="0"/>
                <a:ea typeface="宋体" panose="02010600030101010101" pitchFamily="2" charset="-122"/>
                <a:cs typeface="Times New Roman" panose="02020603050405020304" pitchFamily="18" charset="0"/>
              </a:rPr>
              <a:t>√</a:t>
            </a:r>
            <a:endParaRPr lang="zh-CN" altLang="en-US" sz="3600" dirty="0">
              <a:solidFill>
                <a:srgbClr val="FF0000"/>
              </a:solidFill>
            </a:endParaRPr>
          </a:p>
        </p:txBody>
      </p:sp>
      <p:sp>
        <p:nvSpPr>
          <p:cNvPr id="6" name="矩形 5"/>
          <p:cNvSpPr/>
          <p:nvPr/>
        </p:nvSpPr>
        <p:spPr>
          <a:xfrm>
            <a:off x="5780659" y="3103657"/>
            <a:ext cx="482824" cy="646331"/>
          </a:xfrm>
          <a:prstGeom prst="rect">
            <a:avLst/>
          </a:prstGeom>
        </p:spPr>
        <p:txBody>
          <a:bodyPr wrap="none">
            <a:spAutoFit/>
          </a:bodyPr>
          <a:lstStyle/>
          <a:p>
            <a:r>
              <a:rPr lang="en-US" altLang="zh-CN" sz="3600" b="1" dirty="0">
                <a:solidFill>
                  <a:srgbClr val="FF0000"/>
                </a:solidFill>
                <a:latin typeface="Cambria Math" panose="02040503050406030204" pitchFamily="18" charset="0"/>
                <a:ea typeface="宋体" panose="02010600030101010101" pitchFamily="2" charset="-122"/>
                <a:cs typeface="Times New Roman" panose="02020603050405020304" pitchFamily="18" charset="0"/>
              </a:rPr>
              <a:t>√</a:t>
            </a:r>
            <a:endParaRPr lang="zh-CN" altLang="en-US" sz="3600" dirty="0">
              <a:solidFill>
                <a:srgbClr val="FF0000"/>
              </a:solidFill>
            </a:endParaRPr>
          </a:p>
        </p:txBody>
      </p:sp>
    </p:spTree>
    <p:extLst>
      <p:ext uri="{BB962C8B-B14F-4D97-AF65-F5344CB8AC3E}">
        <p14:creationId xmlns:p14="http://schemas.microsoft.com/office/powerpoint/2010/main" val="3498464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1695"/>
            <a:ext cx="11430000" cy="5641609"/>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芜湖三模节选</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请运用积累的知识，完成题目。</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春秋末年，列国大臣的势力渐渐</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膨</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胀起来。这些大臣都是世袭的，他们一代一代聚财养众，明争暗夺了君主的权力，建立起自己的特殊地位。等到机会成熟，便跳起来打倒君主自己干。那时候各国差不多都起了内乱。晋国让韩魏赵三家分了，姓姜的齐国也让姓田的大夫占了。这些，周天子只得承认了。这是封建制度</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b</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ē</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ng</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坏的开始。那时候周室也经过了内乱，土地大半让邻国抢去，剩下的又分为东西周；东西周各有君王，彼此还争争吵吵的。这两位君王早已失去春秋时代</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共主</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的地位，而和列国诸</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h</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ó</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u</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相等了。后来列国纷纷称王，周室更不算回事；他们至多能和宋、鲁等小国君主等良齐观罢了。</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5042611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352155"/>
            <a:ext cx="11430000" cy="233294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给加点的字注音，根据拼音写出相应的汉字。</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膨</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胀</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err="1" smtClean="0">
                <a:latin typeface="Times New Roman" panose="02020603050405020304" pitchFamily="18" charset="0"/>
                <a:ea typeface="宋体" panose="02010600030101010101" pitchFamily="2" charset="-122"/>
                <a:cs typeface="Times New Roman" panose="02020603050405020304" pitchFamily="18" charset="0"/>
              </a:rPr>
              <a:t>b</a:t>
            </a:r>
            <a:r>
              <a:rPr lang="en-US" altLang="zh-CN" sz="2800" b="1" dirty="0" err="1" smtClean="0">
                <a:latin typeface="宋体" panose="02010600030101010101" pitchFamily="2" charset="-122"/>
                <a:ea typeface="宋体" panose="02010600030101010101" pitchFamily="2" charset="-122"/>
                <a:cs typeface="Times New Roman" panose="02020603050405020304" pitchFamily="18" charset="0"/>
              </a:rPr>
              <a:t>ē</a:t>
            </a:r>
            <a:r>
              <a:rPr lang="en-US" altLang="zh-CN" sz="2800" b="1" dirty="0" err="1" smtClean="0">
                <a:latin typeface="Times New Roman" panose="02020603050405020304" pitchFamily="18" charset="0"/>
                <a:ea typeface="宋体" panose="02010600030101010101" pitchFamily="2" charset="-122"/>
                <a:cs typeface="Times New Roman" panose="02020603050405020304" pitchFamily="18" charset="0"/>
              </a:rPr>
              <a:t>ng</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坏</a:t>
            </a: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诸</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h</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ó</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u</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语段有处含错别字的词语，请找出并改正。</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改成</a:t>
            </a: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7" name="A_92186"/>
          <p:cNvSpPr/>
          <p:nvPr/>
        </p:nvSpPr>
        <p:spPr>
          <a:xfrm>
            <a:off x="3585528" y="4112883"/>
            <a:ext cx="2294001"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等量齐观</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6" name="A_56604"/>
          <p:cNvSpPr/>
          <p:nvPr/>
        </p:nvSpPr>
        <p:spPr>
          <a:xfrm>
            <a:off x="728028" y="4112883"/>
            <a:ext cx="2294001"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等良齐观</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54645"/>
          <p:cNvSpPr/>
          <p:nvPr/>
        </p:nvSpPr>
        <p:spPr>
          <a:xfrm>
            <a:off x="6740941" y="3064176"/>
            <a:ext cx="1044638"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侯</a:t>
            </a:r>
            <a:r>
              <a:rPr lang="zh-CN" altLang="zh-CN" sz="28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4" name="A_b65ae"/>
          <p:cNvSpPr/>
          <p:nvPr/>
        </p:nvSpPr>
        <p:spPr>
          <a:xfrm>
            <a:off x="3818353" y="3064176"/>
            <a:ext cx="1044639"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崩</a:t>
            </a:r>
            <a:r>
              <a:rPr lang="zh-CN" altLang="zh-CN" sz="28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3" name="A_12b0d"/>
          <p:cNvSpPr/>
          <p:nvPr/>
        </p:nvSpPr>
        <p:spPr>
          <a:xfrm>
            <a:off x="1112569" y="3064176"/>
            <a:ext cx="1449451"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p</a:t>
            </a:r>
            <a:r>
              <a:rPr lang="en-US" altLang="zh-CN" sz="2800" b="1">
                <a:solidFill>
                  <a:srgbClr val="FF0000"/>
                </a:solidFill>
                <a:latin typeface="宋体" panose="02010600030101010101" pitchFamily="2" charset="-122"/>
                <a:ea typeface="宋体" panose="02010600030101010101" pitchFamily="2" charset="-122"/>
                <a:cs typeface="Times New Roman" panose="02020603050405020304" pitchFamily="18" charset="0"/>
              </a:rPr>
              <a:t>é</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ng</a:t>
            </a:r>
            <a:r>
              <a:rPr lang="en-US"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58839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5" grpId="0" animBg="1"/>
      <p:bldP spid="4" grpId="0" animBg="1"/>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1695"/>
            <a:ext cx="11430000" cy="569386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小盐搜集“茶文化”的资料，写了如下感悟。请你根据要求完成任务。</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新芽嫩叶绿如玉，煎得茶汤美可夸。茶，如山水之间的清风，缥</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mi</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ǎ</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o</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而恬淡，凝聚了岁月静好；</a:t>
            </a:r>
            <a:r>
              <a:rPr lang="zh-CN" altLang="zh-CN" sz="2800" b="1" u="wavy" dirty="0">
                <a:latin typeface="Times New Roman" panose="02020603050405020304" pitchFamily="18" charset="0"/>
                <a:ea typeface="楷体" panose="02010609060101010101" pitchFamily="49" charset="-122"/>
                <a:cs typeface="Times New Roman" panose="02020603050405020304" pitchFamily="18" charset="0"/>
              </a:rPr>
              <a:t>茶，如幽篁之间的琴声，清丽而高远，凝聚了隐士禅趣</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；茶，如书案之间的墨香，悠远而深邃，凝聚了文人风骨。在这个喧</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嚣</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的世界，你仿佛从诗里走来，闲叙着过往，摇曳着心香，慰</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藉</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着远行客，缓释着文人的浪漫。有你的接纳、包容、</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zh</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à</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放，方寸更显气象。</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给加点的字注音，根据拼音写出相应的汉字。</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缥</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mi</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ǎ</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o</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喧</a:t>
            </a:r>
            <a:r>
              <a:rPr lang="zh-CN" altLang="zh-CN" sz="2800" b="1" spc="-2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嚣</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慰</a:t>
            </a:r>
            <a:r>
              <a:rPr lang="zh-CN" altLang="zh-CN" sz="2800" b="1" spc="-2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藉</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err="1" smtClean="0">
                <a:latin typeface="Times New Roman" panose="02020603050405020304" pitchFamily="18" charset="0"/>
                <a:ea typeface="宋体" panose="02010600030101010101" pitchFamily="2" charset="-122"/>
                <a:cs typeface="Times New Roman" panose="02020603050405020304" pitchFamily="18" charset="0"/>
              </a:rPr>
              <a:t>zh</a:t>
            </a:r>
            <a:r>
              <a:rPr lang="en-US" altLang="zh-CN" sz="2800" b="1" dirty="0" err="1" smtClean="0">
                <a:latin typeface="宋体" panose="02010600030101010101" pitchFamily="2" charset="-122"/>
                <a:ea typeface="宋体" panose="02010600030101010101" pitchFamily="2" charset="-122"/>
                <a:cs typeface="Times New Roman" panose="02020603050405020304" pitchFamily="18" charset="0"/>
              </a:rPr>
              <a:t>à</a:t>
            </a:r>
            <a:r>
              <a:rPr lang="en-US" altLang="zh-CN" sz="2800" b="1" dirty="0" err="1" smtClean="0">
                <a:latin typeface="Times New Roman" panose="02020603050405020304" pitchFamily="18" charset="0"/>
                <a:ea typeface="宋体" panose="02010600030101010101" pitchFamily="2" charset="-122"/>
                <a:cs typeface="Times New Roman" panose="02020603050405020304" pitchFamily="18" charset="0"/>
              </a:rPr>
              <a:t>n</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放</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A_61a33"/>
          <p:cNvSpPr/>
          <p:nvPr/>
        </p:nvSpPr>
        <p:spPr>
          <a:xfrm>
            <a:off x="9277343" y="5760839"/>
            <a:ext cx="1044638" cy="499263"/>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绽</a:t>
            </a:r>
            <a:r>
              <a:rPr lang="zh-CN" altLang="zh-CN" sz="2800" b="1" dirty="0">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dirty="0"/>
          </a:p>
        </p:txBody>
      </p:sp>
      <p:sp>
        <p:nvSpPr>
          <p:cNvPr id="5" name="A_48a75"/>
          <p:cNvSpPr/>
          <p:nvPr/>
        </p:nvSpPr>
        <p:spPr>
          <a:xfrm>
            <a:off x="7110511" y="5760839"/>
            <a:ext cx="1092262" cy="499263"/>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ji</a:t>
            </a:r>
            <a:r>
              <a:rPr lang="en-US" altLang="zh-CN" sz="2800" b="1">
                <a:solidFill>
                  <a:srgbClr val="FF0000"/>
                </a:solidFill>
                <a:latin typeface="宋体" panose="02010600030101010101" pitchFamily="2" charset="-122"/>
                <a:ea typeface="宋体" panose="02010600030101010101" pitchFamily="2" charset="-122"/>
                <a:cs typeface="Times New Roman" panose="02020603050405020304" pitchFamily="18" charset="0"/>
              </a:rPr>
              <a:t>è</a:t>
            </a:r>
            <a:r>
              <a:rPr lang="en-US"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a0306"/>
          <p:cNvSpPr/>
          <p:nvPr/>
        </p:nvSpPr>
        <p:spPr>
          <a:xfrm>
            <a:off x="4212957" y="5760839"/>
            <a:ext cx="1328801" cy="499263"/>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xi</a:t>
            </a:r>
            <a:r>
              <a:rPr lang="en-US" altLang="zh-CN" sz="2800" b="1">
                <a:solidFill>
                  <a:srgbClr val="FF0000"/>
                </a:solidFill>
                <a:latin typeface="宋体" panose="02010600030101010101" pitchFamily="2" charset="-122"/>
                <a:ea typeface="宋体" panose="02010600030101010101" pitchFamily="2" charset="-122"/>
                <a:cs typeface="Times New Roman" panose="02020603050405020304" pitchFamily="18" charset="0"/>
              </a:rPr>
              <a:t>ā</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o</a:t>
            </a:r>
            <a:r>
              <a:rPr lang="en-US"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3" name="A_28aa4"/>
          <p:cNvSpPr/>
          <p:nvPr/>
        </p:nvSpPr>
        <p:spPr>
          <a:xfrm>
            <a:off x="1430753" y="5760839"/>
            <a:ext cx="1044639" cy="499263"/>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缈</a:t>
            </a:r>
            <a:r>
              <a:rPr lang="zh-CN" altLang="zh-CN" sz="28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Tree>
    <p:extLst>
      <p:ext uri="{BB962C8B-B14F-4D97-AF65-F5344CB8AC3E}">
        <p14:creationId xmlns:p14="http://schemas.microsoft.com/office/powerpoint/2010/main" val="3110869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4" grpId="0" animBg="1"/>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请运用积累的知识，完成题目。</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时间之河</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chu</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ā</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流不息，莘莘学子风华正茂。如今，一代代革命先驱</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孜</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孜以求的强国梦、复兴梦，和今天的我们近在</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咫</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尺。然而，面对</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百年未有之大变局</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我们仍需要回答属于这个时代的问题，应对属于这个时代的挑战，正如习近平总书记所强调的</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中华民族伟大复兴，绝不是轻轻松松、敲锣打鼓就能实现的，要付出更为艰巨、更为艰苦的努力</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。与五四对话，与五四以来的历史对话，正是为了深化我们的思考，坚定我们的脚步；正是为了沉淀昨天的河床，展望明天的道路，让我</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w</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ē</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i</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w</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ē</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i</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中华青春永驻</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1723535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632232"/>
            <a:ext cx="11430000" cy="1772793"/>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给加点的字注音，根据拼音写出相应的汉字。</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chu</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ā</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流</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不息</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pc="-2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孜</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孜以求</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近在</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咫</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尺</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err="1" smtClean="0">
                <a:latin typeface="Times New Roman" panose="02020603050405020304" pitchFamily="18" charset="0"/>
                <a:ea typeface="宋体" panose="02010600030101010101" pitchFamily="2" charset="-122"/>
                <a:cs typeface="Times New Roman" panose="02020603050405020304" pitchFamily="18" charset="0"/>
              </a:rPr>
              <a:t>w</a:t>
            </a:r>
            <a:r>
              <a:rPr lang="en-US" altLang="zh-CN" sz="2800" b="1" dirty="0" err="1" smtClean="0">
                <a:latin typeface="宋体" panose="02010600030101010101" pitchFamily="2" charset="-122"/>
                <a:ea typeface="宋体" panose="02010600030101010101" pitchFamily="2" charset="-122"/>
                <a:cs typeface="Times New Roman" panose="02020603050405020304" pitchFamily="18" charset="0"/>
              </a:rPr>
              <a:t>ē</a:t>
            </a:r>
            <a:r>
              <a:rPr lang="en-US" altLang="zh-CN" sz="2800" b="1" dirty="0" err="1" smtClean="0">
                <a:latin typeface="Times New Roman" panose="02020603050405020304" pitchFamily="18" charset="0"/>
                <a:ea typeface="宋体" panose="02010600030101010101" pitchFamily="2" charset="-122"/>
                <a:cs typeface="Times New Roman" panose="02020603050405020304" pitchFamily="18" charset="0"/>
              </a:rPr>
              <a:t>i</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w</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ē</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i</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中华</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A_bd97d"/>
          <p:cNvSpPr/>
          <p:nvPr/>
        </p:nvSpPr>
        <p:spPr>
          <a:xfrm>
            <a:off x="5334514" y="3838224"/>
            <a:ext cx="1401826"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巍巍</a:t>
            </a:r>
            <a:r>
              <a:rPr lang="zh-CN" altLang="zh-CN" sz="28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5" name="A_9820f"/>
          <p:cNvSpPr/>
          <p:nvPr/>
        </p:nvSpPr>
        <p:spPr>
          <a:xfrm>
            <a:off x="1845612" y="3838224"/>
            <a:ext cx="1230376"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zh</a:t>
            </a:r>
            <a:r>
              <a:rPr lang="en-US" altLang="zh-CN" sz="2800" b="1">
                <a:solidFill>
                  <a:srgbClr val="FF0000"/>
                </a:solidFill>
                <a:latin typeface="宋体" panose="02010600030101010101" pitchFamily="2" charset="-122"/>
                <a:ea typeface="宋体" panose="02010600030101010101" pitchFamily="2" charset="-122"/>
                <a:cs typeface="Times New Roman" panose="02020603050405020304" pitchFamily="18" charset="0"/>
              </a:rPr>
              <a:t>ǐ</a:t>
            </a:r>
            <a:r>
              <a:rPr lang="en-US"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69a3f"/>
          <p:cNvSpPr/>
          <p:nvPr/>
        </p:nvSpPr>
        <p:spPr>
          <a:xfrm>
            <a:off x="4790408" y="3283488"/>
            <a:ext cx="1031939" cy="499263"/>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z</a:t>
            </a:r>
            <a:r>
              <a:rPr lang="en-US" altLang="zh-CN" sz="2800" b="1">
                <a:solidFill>
                  <a:srgbClr val="FF0000"/>
                </a:solidFill>
                <a:latin typeface="宋体" panose="02010600030101010101" pitchFamily="2" charset="-122"/>
                <a:ea typeface="宋体" panose="02010600030101010101" pitchFamily="2" charset="-122"/>
                <a:cs typeface="Times New Roman" panose="02020603050405020304" pitchFamily="18" charset="0"/>
              </a:rPr>
              <a:t>ī</a:t>
            </a:r>
            <a:r>
              <a:rPr lang="en-US"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3" name="A_95ff9"/>
          <p:cNvSpPr/>
          <p:nvPr/>
        </p:nvSpPr>
        <p:spPr>
          <a:xfrm>
            <a:off x="1252953" y="3283488"/>
            <a:ext cx="1044639" cy="499263"/>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川</a:t>
            </a:r>
            <a:r>
              <a:rPr lang="zh-CN" altLang="zh-CN" sz="28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Tree>
    <p:extLst>
      <p:ext uri="{BB962C8B-B14F-4D97-AF65-F5344CB8AC3E}">
        <p14:creationId xmlns:p14="http://schemas.microsoft.com/office/powerpoint/2010/main" val="220614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4" grpId="0" animBg="1"/>
      <p:bldP spid="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滁州二模节选</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请运用积累的知识，完成题目。</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我的舅舅死了，我听到消息以后就请假回去奔</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丧</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。路上我要经过童年时代的家。我的老祖母还活着，八十多岁了，身体还很健壮，她听说我回来，走了十里路来迎我，请我不要计较过去。她的态度非常谦</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g</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ō</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ng</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。我对这一转变感到很奇怪。是什么原因呢？我马上想到这不是因为她个人感情有了什么转变，而是因为我在外面发了迹，从一个无业游民变成一个月挣二百元大洋军</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xi</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ǎ</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ng</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的军官。我给老太太一些钱，她以后就在家里赞扬我是个</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模</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范</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孝子</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选自《红星照耀中国》，有删改</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01926074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632232"/>
            <a:ext cx="11430000" cy="1772793"/>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给加点的字注音，根据拼音写出相应的汉字。</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奔</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丧</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谦</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g</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ō</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ng</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军</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xi</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ǎ</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ng</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模</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范</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A_c6620"/>
          <p:cNvSpPr/>
          <p:nvPr/>
        </p:nvSpPr>
        <p:spPr>
          <a:xfrm>
            <a:off x="3799498" y="3838224"/>
            <a:ext cx="1171639"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m</a:t>
            </a:r>
            <a:r>
              <a:rPr lang="en-US" altLang="zh-CN" sz="2800" b="1">
                <a:solidFill>
                  <a:srgbClr val="FF0000"/>
                </a:solidFill>
                <a:latin typeface="宋体" panose="02010600030101010101" pitchFamily="2" charset="-122"/>
                <a:ea typeface="宋体" panose="02010600030101010101" pitchFamily="2" charset="-122"/>
                <a:cs typeface="Times New Roman" panose="02020603050405020304" pitchFamily="18" charset="0"/>
              </a:rPr>
              <a:t>ó</a:t>
            </a:r>
            <a:r>
              <a:rPr lang="en-US"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c19be"/>
          <p:cNvSpPr/>
          <p:nvPr/>
        </p:nvSpPr>
        <p:spPr>
          <a:xfrm>
            <a:off x="1507896" y="3838224"/>
            <a:ext cx="1044639"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饷</a:t>
            </a:r>
            <a:r>
              <a:rPr lang="zh-CN" altLang="zh-CN" sz="28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4" name="A_8fdad"/>
          <p:cNvSpPr/>
          <p:nvPr/>
        </p:nvSpPr>
        <p:spPr>
          <a:xfrm>
            <a:off x="4160234" y="3283488"/>
            <a:ext cx="1044639" cy="499263"/>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恭</a:t>
            </a:r>
            <a:r>
              <a:rPr lang="zh-CN" altLang="zh-CN" sz="28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3" name="A_1bf14"/>
          <p:cNvSpPr/>
          <p:nvPr/>
        </p:nvSpPr>
        <p:spPr>
          <a:xfrm>
            <a:off x="1479760" y="3283488"/>
            <a:ext cx="1389126" cy="499263"/>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s</a:t>
            </a:r>
            <a:r>
              <a:rPr lang="en-US" altLang="zh-CN" sz="2800" b="1">
                <a:solidFill>
                  <a:srgbClr val="FF0000"/>
                </a:solidFill>
                <a:latin typeface="宋体" panose="02010600030101010101" pitchFamily="2" charset="-122"/>
                <a:ea typeface="宋体" panose="02010600030101010101" pitchFamily="2" charset="-122"/>
                <a:cs typeface="Times New Roman" panose="02020603050405020304" pitchFamily="18" charset="0"/>
              </a:rPr>
              <a:t>ā</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ng</a:t>
            </a:r>
            <a:r>
              <a:rPr lang="en-US"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2872618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4" grpId="0" animBg="1"/>
      <p:bldP spid="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61734"/>
            <a:ext cx="11430000" cy="569386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安庆三模节选</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请运用积累的知识，完成题目。</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保尔又问那女子：</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您呢，女公民，您也拒绝干活吗？</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但是，</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霎</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时间他愣住了，因为站在他面前的竟是她。</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她好不容易才认出这个衣衫褴</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褛</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的人就是保尔。保尔身上穿着又破又旧的短</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gu</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à</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，脚上穿着两只稀奇古怪的鞋子，脖子上围着一条脏毛巾，脸好久没洗了。只有他那双眼睛，还跟从前一样</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ji</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ǒ</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ng</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ji</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ǒ</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ng</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有神。这正是他的眼睛。就是这个像叫花子一样的衣衫褴褛的人，不久以前还是她所爱的！世事变化得多么快啊！</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给加点的字注音，根据拼音写出相应的汉字。</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霎</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时间</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衣衫</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褴</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褛</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dirty="0" smtClean="0">
                <a:latin typeface="Calibri" panose="020F0502020204030204" pitchFamily="34" charset="0"/>
                <a:ea typeface="宋体" panose="02010600030101010101" pitchFamily="2" charset="-122"/>
                <a:cs typeface="Times New Roman" panose="02020603050405020304" pitchFamily="18" charset="0"/>
              </a:rPr>
              <a:t>	</a:t>
            </a:r>
            <a:r>
              <a:rPr lang="en-US" altLang="zh-CN" sz="2800"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短</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gu</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à</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err="1" smtClean="0">
                <a:latin typeface="Times New Roman" panose="02020603050405020304" pitchFamily="18" charset="0"/>
                <a:ea typeface="宋体" panose="02010600030101010101" pitchFamily="2" charset="-122"/>
                <a:cs typeface="Times New Roman" panose="02020603050405020304" pitchFamily="18" charset="0"/>
              </a:rPr>
              <a:t>ji</a:t>
            </a:r>
            <a:r>
              <a:rPr lang="en-US" altLang="zh-CN" sz="2800" b="1" dirty="0" err="1" smtClean="0">
                <a:latin typeface="宋体" panose="02010600030101010101" pitchFamily="2" charset="-122"/>
                <a:ea typeface="宋体" panose="02010600030101010101" pitchFamily="2" charset="-122"/>
                <a:cs typeface="Times New Roman" panose="02020603050405020304" pitchFamily="18" charset="0"/>
              </a:rPr>
              <a:t>ǒ</a:t>
            </a:r>
            <a:r>
              <a:rPr lang="en-US" altLang="zh-CN" sz="2800" b="1" dirty="0" err="1" smtClean="0">
                <a:latin typeface="Times New Roman" panose="02020603050405020304" pitchFamily="18" charset="0"/>
                <a:ea typeface="宋体" panose="02010600030101010101" pitchFamily="2" charset="-122"/>
                <a:cs typeface="Times New Roman" panose="02020603050405020304" pitchFamily="18" charset="0"/>
              </a:rPr>
              <a:t>ng</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ji</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ǒ</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ng</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有神</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A_a7401"/>
          <p:cNvSpPr/>
          <p:nvPr/>
        </p:nvSpPr>
        <p:spPr>
          <a:xfrm>
            <a:off x="9711422" y="5850878"/>
            <a:ext cx="1401826" cy="499263"/>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炯炯</a:t>
            </a:r>
            <a:r>
              <a:rPr lang="zh-CN" altLang="zh-CN" sz="28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5" name="A_66e80"/>
          <p:cNvSpPr/>
          <p:nvPr/>
        </p:nvSpPr>
        <p:spPr>
          <a:xfrm>
            <a:off x="6874517" y="5850878"/>
            <a:ext cx="1044639" cy="499263"/>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褂</a:t>
            </a:r>
            <a:r>
              <a:rPr lang="zh-CN" altLang="zh-CN" sz="28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4" name="A_fac05"/>
          <p:cNvSpPr/>
          <p:nvPr/>
        </p:nvSpPr>
        <p:spPr>
          <a:xfrm>
            <a:off x="4977047" y="5850878"/>
            <a:ext cx="973201" cy="499263"/>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l</a:t>
            </a:r>
            <a:r>
              <a:rPr lang="en-US" altLang="zh-CN" sz="2800" b="1">
                <a:solidFill>
                  <a:srgbClr val="FF0000"/>
                </a:solidFill>
                <a:latin typeface="宋体" panose="02010600030101010101" pitchFamily="2" charset="-122"/>
                <a:ea typeface="宋体" panose="02010600030101010101" pitchFamily="2" charset="-122"/>
                <a:cs typeface="Times New Roman" panose="02020603050405020304" pitchFamily="18" charset="0"/>
              </a:rPr>
              <a:t>ǚ</a:t>
            </a:r>
            <a:r>
              <a:rPr lang="en-US"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3" name="A_941b7"/>
          <p:cNvSpPr/>
          <p:nvPr/>
        </p:nvSpPr>
        <p:spPr>
          <a:xfrm>
            <a:off x="1126637" y="5850878"/>
            <a:ext cx="1211326" cy="499263"/>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sh</a:t>
            </a:r>
            <a:r>
              <a:rPr lang="en-US" altLang="zh-CN" sz="2800" b="1">
                <a:solidFill>
                  <a:srgbClr val="FF0000"/>
                </a:solidFill>
                <a:latin typeface="宋体" panose="02010600030101010101" pitchFamily="2" charset="-122"/>
                <a:ea typeface="宋体" panose="02010600030101010101" pitchFamily="2" charset="-122"/>
                <a:cs typeface="Times New Roman" panose="02020603050405020304" pitchFamily="18" charset="0"/>
              </a:rPr>
              <a:t>à</a:t>
            </a:r>
            <a:r>
              <a:rPr lang="en-US"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2204255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4" grpId="0" animBg="1"/>
      <p:bldP spid="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3961149"/>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宣城一模节选</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请运用积累的知识，完成题目。</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【甲】快看啊！这只</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居然会缝</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纫</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它把刺桐的网状线剥下来，并用它的颚把这些东西带走，显出一派骄傲的神情。这些东西被它带到地下，用来储存蜜和卵。那边的那种蜂叫切叶蜂，它们的身躯下面带着切割用的毛刷，这些毛刷有黑色的、白色的，还有血红色的。它们飞到邻近的那片小树林中，用毛刷把树叶锯成圆形的小片，这些小片被它们用来包</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裹</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食物。</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8967427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381000" y="1239253"/>
            <a:ext cx="11430000" cy="508145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安徽</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12</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请运用积累的知识，完成</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【甲】因为东关离城远，大清早大家就起来。昨夜</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y</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ù</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定好的三道明瓦窗的大船，已经泊在河埠头，船椅，饭菜，茶</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炊</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，点心盒子，都在陆续搬下去了。我笑着跳着，催他们要搬得快。忽然，工人的脸色很谨肃了，我知道有些蹊跷，四面一看，父亲就站在我背后。</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我忽然似乎已经很有把握，便即站了起来，拿书走进父亲的书房，一气背将下去，梦似的就背完了。</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不错。去罢。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父亲点着头，说</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3" name="image24.jpeg"/>
          <p:cNvPicPr/>
          <p:nvPr/>
        </p:nvPicPr>
        <p:blipFill>
          <a:blip r:embed="rId2"/>
          <a:stretch>
            <a:fillRect/>
          </a:stretch>
        </p:blipFill>
        <p:spPr>
          <a:xfrm>
            <a:off x="3492461" y="737913"/>
            <a:ext cx="5207077" cy="501340"/>
          </a:xfrm>
          <a:prstGeom prst="rect">
            <a:avLst/>
          </a:prstGeom>
        </p:spPr>
      </p:pic>
    </p:spTree>
    <p:extLst>
      <p:ext uri="{BB962C8B-B14F-4D97-AF65-F5344CB8AC3E}">
        <p14:creationId xmlns:p14="http://schemas.microsoft.com/office/powerpoint/2010/main" val="120182401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1695"/>
            <a:ext cx="11430000" cy="5641609"/>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【乙】</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有一个非常奇怪的特点，那就是选择新巢的地点各不相同。对于那些小蜂来说，最需要的莫过于炉子内部的温度了。因此，会让</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觉得满意的地方，应该是烟筒内部的两侧，大约二十寸高的地方。这个地方虽然是一个非常舒服的</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c</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á</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ng</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身妙处，但是，它也有不少缺点。既然是在烟筒的内部建巢，烟的问题不可避免。如果蜂巢要是被烟喷到的话，里面的</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自然也在</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ji</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é</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难逃，一定会被熏成棕色或者黑色，就像那些烟筒里的砖石一样。</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给加点的字注音，根据拼音写出相应的汉字。</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缝</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纫</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包</a:t>
            </a:r>
            <a:r>
              <a:rPr lang="zh-CN" altLang="zh-CN" sz="2800" b="1" spc="-2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裹</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c</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á</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ng</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身</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在</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ji</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é</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难逃</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A_fee8f"/>
          <p:cNvSpPr/>
          <p:nvPr/>
        </p:nvSpPr>
        <p:spPr>
          <a:xfrm>
            <a:off x="3804284" y="5760839"/>
            <a:ext cx="1044639" cy="499263"/>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劫</a:t>
            </a:r>
            <a:r>
              <a:rPr lang="zh-CN" altLang="zh-CN" sz="28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5" name="A_d136d"/>
          <p:cNvSpPr/>
          <p:nvPr/>
        </p:nvSpPr>
        <p:spPr>
          <a:xfrm>
            <a:off x="1026238" y="5760839"/>
            <a:ext cx="1044639" cy="499263"/>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藏</a:t>
            </a:r>
            <a:r>
              <a:rPr lang="zh-CN" altLang="zh-CN" sz="28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4" name="A_e4457"/>
          <p:cNvSpPr/>
          <p:nvPr/>
        </p:nvSpPr>
        <p:spPr>
          <a:xfrm>
            <a:off x="4153079" y="5206103"/>
            <a:ext cx="1251013" cy="499263"/>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gu</a:t>
            </a:r>
            <a:r>
              <a:rPr lang="en-US" altLang="zh-CN" sz="2800" b="1">
                <a:solidFill>
                  <a:srgbClr val="FF0000"/>
                </a:solidFill>
                <a:latin typeface="宋体" panose="02010600030101010101" pitchFamily="2" charset="-122"/>
                <a:ea typeface="宋体" panose="02010600030101010101" pitchFamily="2" charset="-122"/>
                <a:cs typeface="Times New Roman" panose="02020603050405020304" pitchFamily="18" charset="0"/>
              </a:rPr>
              <a:t>ǒ</a:t>
            </a:r>
            <a:r>
              <a:rPr lang="en-US"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3" name="A_14e63"/>
          <p:cNvSpPr/>
          <p:nvPr/>
        </p:nvSpPr>
        <p:spPr>
          <a:xfrm>
            <a:off x="1455689" y="5206103"/>
            <a:ext cx="1230376" cy="499263"/>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r</a:t>
            </a:r>
            <a:r>
              <a:rPr lang="en-US" altLang="zh-CN" sz="2800" b="1">
                <a:solidFill>
                  <a:srgbClr val="FF0000"/>
                </a:solidFill>
                <a:latin typeface="宋体" panose="02010600030101010101" pitchFamily="2" charset="-122"/>
                <a:ea typeface="宋体" panose="02010600030101010101" pitchFamily="2" charset="-122"/>
                <a:cs typeface="Times New Roman" panose="02020603050405020304" pitchFamily="18" charset="0"/>
              </a:rPr>
              <a:t>è</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n</a:t>
            </a:r>
            <a:r>
              <a:rPr lang="en-US"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3603200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4" grpId="0" animBg="1"/>
      <p:bldP spid="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53116"/>
            <a:ext cx="11430000" cy="5983561"/>
          </a:xfrm>
          <a:prstGeom prst="rect">
            <a:avLst/>
          </a:prstGeom>
        </p:spPr>
        <p:txBody>
          <a:bodyPr>
            <a:spAutoFit/>
          </a:bodyPr>
          <a:lstStyle/>
          <a:p>
            <a:pPr>
              <a:lnSpc>
                <a:spcPct val="130000"/>
              </a:lnSpc>
              <a:spcAft>
                <a:spcPts val="0"/>
              </a:spcAft>
            </a:pPr>
            <a:r>
              <a:rPr lang="en-US" altLang="zh-CN" sz="27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27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请运用积累的知识，完成题目。</a:t>
            </a:r>
            <a:endParaRPr lang="zh-CN" altLang="zh-CN" sz="27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在我头顶的山尖上，悬挂着初升的月光，先是像云朵般苍白，但立刻便明亮起来，俯</a:t>
            </a:r>
            <a:r>
              <a:rPr lang="zh-CN" altLang="zh-CN" sz="27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瞰</a:t>
            </a:r>
            <a:r>
              <a:rPr lang="zh-CN" altLang="zh-CN" sz="27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着海村。海村掩映在树丛之中，不多的烟囱里升起了袅袅蓝烟。这里与海村相距一英里，因为万</a:t>
            </a:r>
            <a:r>
              <a:rPr lang="en-US" altLang="zh-CN" sz="2700" b="1" dirty="0" err="1">
                <a:latin typeface="Times New Roman" panose="02020603050405020304" pitchFamily="18" charset="0"/>
                <a:ea typeface="宋体" panose="02010600030101010101" pitchFamily="2" charset="-122"/>
                <a:cs typeface="Times New Roman" panose="02020603050405020304" pitchFamily="18" charset="0"/>
              </a:rPr>
              <a:t>l</a:t>
            </a:r>
            <a:r>
              <a:rPr lang="en-US" altLang="zh-CN" sz="2700" b="1" dirty="0" err="1">
                <a:latin typeface="宋体" panose="02010600030101010101" pitchFamily="2" charset="-122"/>
                <a:ea typeface="宋体" panose="02010600030101010101" pitchFamily="2" charset="-122"/>
                <a:cs typeface="Times New Roman" panose="02020603050405020304" pitchFamily="18" charset="0"/>
              </a:rPr>
              <a:t>à</a:t>
            </a:r>
            <a:r>
              <a:rPr lang="en-US" altLang="zh-CN" sz="2700" b="1" dirty="0" err="1">
                <a:latin typeface="Times New Roman" panose="02020603050405020304" pitchFamily="18" charset="0"/>
                <a:ea typeface="宋体" panose="02010600030101010101" pitchFamily="2" charset="-122"/>
                <a:cs typeface="Times New Roman" panose="02020603050405020304" pitchFamily="18" charset="0"/>
              </a:rPr>
              <a:t>i</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俱寂，我可以清晰地听到村落轻微的动静，我的耳朵也感受到了水流声，但来自哪个溪谷和深渊，却无法判断。海村那边有很多小山，无疑会有许多山溪流过隘口。黄昏的宁静，也同样反衬出近处溪流的叮咚声和最遥远处的</a:t>
            </a:r>
            <a:r>
              <a:rPr lang="zh-CN" altLang="zh-CN" sz="27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飒</a:t>
            </a:r>
            <a:r>
              <a:rPr lang="zh-CN" altLang="zh-CN" sz="27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飒风声。一个粗重的声音，冲破了细微的潺潺水声和沙沙的风声，盖过了柔和的波涛起伏似的声响，犹如在一幅画中。浓墨渲染的前景</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一大块</a:t>
            </a:r>
            <a:r>
              <a:rPr lang="en-US" altLang="zh-CN" sz="2700" b="1" dirty="0" err="1">
                <a:latin typeface="Times New Roman" panose="02020603050405020304" pitchFamily="18" charset="0"/>
                <a:ea typeface="宋体" panose="02010600030101010101" pitchFamily="2" charset="-122"/>
                <a:cs typeface="Times New Roman" panose="02020603050405020304" pitchFamily="18" charset="0"/>
              </a:rPr>
              <a:t>qi</a:t>
            </a:r>
            <a:r>
              <a:rPr lang="en-US" altLang="zh-CN" sz="2700" b="1" dirty="0" err="1">
                <a:latin typeface="宋体" panose="02010600030101010101" pitchFamily="2" charset="-122"/>
                <a:ea typeface="宋体" panose="02010600030101010101" pitchFamily="2" charset="-122"/>
                <a:cs typeface="Times New Roman" panose="02020603050405020304" pitchFamily="18" charset="0"/>
              </a:rPr>
              <a:t>à</a:t>
            </a:r>
            <a:r>
              <a:rPr lang="en-US" altLang="zh-CN" sz="2700" b="1" dirty="0" err="1">
                <a:latin typeface="Times New Roman" panose="02020603050405020304" pitchFamily="18" charset="0"/>
                <a:ea typeface="宋体" panose="02010600030101010101" pitchFamily="2" charset="-122"/>
                <a:cs typeface="Times New Roman" panose="02020603050405020304" pitchFamily="18" charset="0"/>
              </a:rPr>
              <a:t>o</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岩或者一棵大橡树的粗壮树干，消融了远景中青翠的山峦、明亮的天际和斑驳的云彩。我心里很想帮忙，或者我想至少是爱管闲事，这时我再次走近了他</a:t>
            </a:r>
            <a:r>
              <a:rPr lang="zh-CN" altLang="zh-CN" sz="27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7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3471507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632232"/>
            <a:ext cx="11430000" cy="1772793"/>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给加点的字注音，根据拼音写出相应的汉字。</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俯</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瞰</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万</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l</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à</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i</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俱寂</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飒</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飒</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err="1" smtClean="0">
                <a:latin typeface="Times New Roman" panose="02020603050405020304" pitchFamily="18" charset="0"/>
                <a:ea typeface="宋体" panose="02010600030101010101" pitchFamily="2" charset="-122"/>
                <a:cs typeface="Times New Roman" panose="02020603050405020304" pitchFamily="18" charset="0"/>
              </a:rPr>
              <a:t>qi</a:t>
            </a:r>
            <a:r>
              <a:rPr lang="en-US" altLang="zh-CN" sz="2800" b="1" dirty="0" err="1" smtClean="0">
                <a:latin typeface="宋体" panose="02010600030101010101" pitchFamily="2" charset="-122"/>
                <a:ea typeface="宋体" panose="02010600030101010101" pitchFamily="2" charset="-122"/>
                <a:cs typeface="Times New Roman" panose="02020603050405020304" pitchFamily="18" charset="0"/>
              </a:rPr>
              <a:t>à</a:t>
            </a:r>
            <a:r>
              <a:rPr lang="en-US" altLang="zh-CN" sz="2800" b="1" dirty="0" err="1" smtClean="0">
                <a:latin typeface="Times New Roman" panose="02020603050405020304" pitchFamily="18" charset="0"/>
                <a:ea typeface="宋体" panose="02010600030101010101" pitchFamily="2" charset="-122"/>
                <a:cs typeface="Times New Roman" panose="02020603050405020304" pitchFamily="18" charset="0"/>
              </a:rPr>
              <a:t>o</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岩</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A_ab4da"/>
          <p:cNvSpPr/>
          <p:nvPr/>
        </p:nvSpPr>
        <p:spPr>
          <a:xfrm>
            <a:off x="4632741" y="3838224"/>
            <a:ext cx="1044638"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峭</a:t>
            </a:r>
            <a:r>
              <a:rPr lang="zh-CN" altLang="zh-CN" sz="28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5" name="A_1957b"/>
          <p:cNvSpPr/>
          <p:nvPr/>
        </p:nvSpPr>
        <p:spPr>
          <a:xfrm>
            <a:off x="1154771" y="3838224"/>
            <a:ext cx="1012889"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s</a:t>
            </a:r>
            <a:r>
              <a:rPr lang="en-US" altLang="zh-CN" sz="2800" b="1">
                <a:solidFill>
                  <a:srgbClr val="FF0000"/>
                </a:solidFill>
                <a:latin typeface="宋体" panose="02010600030101010101" pitchFamily="2" charset="-122"/>
                <a:ea typeface="宋体" panose="02010600030101010101" pitchFamily="2" charset="-122"/>
                <a:cs typeface="Times New Roman" panose="02020603050405020304" pitchFamily="18" charset="0"/>
              </a:rPr>
              <a:t>à</a:t>
            </a:r>
            <a:r>
              <a:rPr lang="en-US"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e45df"/>
          <p:cNvSpPr/>
          <p:nvPr/>
        </p:nvSpPr>
        <p:spPr>
          <a:xfrm>
            <a:off x="4712116" y="3283488"/>
            <a:ext cx="1044638" cy="499263"/>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籁</a:t>
            </a:r>
            <a:r>
              <a:rPr lang="zh-CN" altLang="zh-CN" sz="2800" b="1" dirty="0">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dirty="0"/>
          </a:p>
        </p:txBody>
      </p:sp>
      <p:sp>
        <p:nvSpPr>
          <p:cNvPr id="3" name="A_44475"/>
          <p:cNvSpPr/>
          <p:nvPr/>
        </p:nvSpPr>
        <p:spPr>
          <a:xfrm>
            <a:off x="1455690" y="3283488"/>
            <a:ext cx="1271651" cy="499263"/>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k</a:t>
            </a:r>
            <a:r>
              <a:rPr lang="en-US" altLang="zh-CN" sz="2800" b="1">
                <a:solidFill>
                  <a:srgbClr val="FF0000"/>
                </a:solidFill>
                <a:latin typeface="宋体" panose="02010600030101010101" pitchFamily="2" charset="-122"/>
                <a:ea typeface="宋体" panose="02010600030101010101" pitchFamily="2" charset="-122"/>
                <a:cs typeface="Times New Roman" panose="02020603050405020304" pitchFamily="18" charset="0"/>
              </a:rPr>
              <a:t>à</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n</a:t>
            </a:r>
            <a:r>
              <a:rPr lang="en-US"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2818598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4" grpId="0" animBg="1"/>
      <p:bldP spid="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5007"/>
            <a:ext cx="11430000" cy="5809154"/>
          </a:xfrm>
          <a:prstGeom prst="rect">
            <a:avLst/>
          </a:prstGeom>
        </p:spPr>
        <p:txBody>
          <a:bodyPr>
            <a:spAutoFit/>
          </a:bodyPr>
          <a:lstStyle/>
          <a:p>
            <a:pPr>
              <a:lnSpc>
                <a:spcPct val="130000"/>
              </a:lnSpc>
              <a:spcAft>
                <a:spcPts val="0"/>
              </a:spcAft>
            </a:pPr>
            <a:r>
              <a:rPr lang="en-US" altLang="zh-CN" sz="24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24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宿州一模节选</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请运用积累的知识，完成题目。</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宋江看了关胜一表非俗，与吴用暗暗地</a:t>
            </a:r>
            <a:r>
              <a:rPr lang="zh-CN" altLang="zh-CN" sz="24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喝</a:t>
            </a:r>
            <a:r>
              <a:rPr lang="zh-CN" altLang="zh-CN" sz="24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采，回头与众多良将道：</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将军英雄，名不虚传！</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说言未了，林冲忿怒，便道：</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我等弟兄，自上梁山泊，大小五七十阵，未尝挫了锐气。军师何故灭自己威风！</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说罢，便挺枪出马，直取关胜。关胜见了，大喝道：</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水泊草寇，汝等怎敢背负朝廷！单要宋江与吾决战。</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宋江在门旗下喝住林冲，纵马亲自出阵，欠身与关胜施礼，说道：</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郓城小吏宋江，到此谨参，惟将军问罪。</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关胜道：</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汝为俗吏，安敢背</a:t>
            </a:r>
            <a:r>
              <a:rPr lang="en-US" altLang="zh-CN" sz="2400" b="1" dirty="0" err="1">
                <a:latin typeface="Times New Roman" panose="02020603050405020304" pitchFamily="18" charset="0"/>
                <a:ea typeface="宋体" panose="02010600030101010101" pitchFamily="2" charset="-122"/>
                <a:cs typeface="Times New Roman" panose="02020603050405020304" pitchFamily="18" charset="0"/>
              </a:rPr>
              <a:t>p</a:t>
            </a:r>
            <a:r>
              <a:rPr lang="en-US" altLang="zh-CN" sz="2400" b="1" dirty="0" err="1">
                <a:latin typeface="宋体" panose="02010600030101010101" pitchFamily="2" charset="-122"/>
                <a:ea typeface="宋体" panose="02010600030101010101" pitchFamily="2" charset="-122"/>
                <a:cs typeface="Times New Roman" panose="02020603050405020304" pitchFamily="18" charset="0"/>
              </a:rPr>
              <a:t>à</a:t>
            </a:r>
            <a:r>
              <a:rPr lang="en-US" altLang="zh-CN" sz="2400" b="1" dirty="0" err="1">
                <a:latin typeface="Times New Roman" panose="02020603050405020304" pitchFamily="18" charset="0"/>
                <a:ea typeface="宋体" panose="02010600030101010101" pitchFamily="2" charset="-122"/>
                <a:cs typeface="Times New Roman" panose="02020603050405020304" pitchFamily="18" charset="0"/>
              </a:rPr>
              <a:t>n</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朝廷？</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宋江答道：</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盖为朝廷不明，</a:t>
            </a:r>
            <a:r>
              <a:rPr lang="zh-CN" altLang="zh-CN" sz="24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纵</a:t>
            </a:r>
            <a:r>
              <a:rPr lang="zh-CN" altLang="zh-CN" sz="24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容奸臣当道，谗佞专权，设除滥官污吏，陷害天下百姓。宋江等替天行道，并无异心。</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4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宋江看了，恐伤关胜，便教鸣金收军。林冲、秦明回马阵前，说道：</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正待擒捉这厮，兄长何故收军罢战？</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宋江道：</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贤弟，我等忠义自守，以强欺弱，非所愿也。纵使阵上捉他，此人不伏，亦乃惹人</a:t>
            </a:r>
            <a:r>
              <a:rPr lang="en-US" altLang="zh-CN" sz="2400" b="1" dirty="0" err="1">
                <a:latin typeface="Times New Roman" panose="02020603050405020304" pitchFamily="18" charset="0"/>
                <a:ea typeface="宋体" panose="02010600030101010101" pitchFamily="2" charset="-122"/>
                <a:cs typeface="Times New Roman" panose="02020603050405020304" pitchFamily="18" charset="0"/>
              </a:rPr>
              <a:t>ch</a:t>
            </a:r>
            <a:r>
              <a:rPr lang="en-US" altLang="zh-CN" sz="2400" b="1" dirty="0" err="1">
                <a:latin typeface="宋体" panose="02010600030101010101" pitchFamily="2" charset="-122"/>
                <a:ea typeface="宋体" panose="02010600030101010101" pitchFamily="2" charset="-122"/>
                <a:cs typeface="Times New Roman" panose="02020603050405020304" pitchFamily="18" charset="0"/>
              </a:rPr>
              <a:t>ǐ</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笑。吾看关胜英勇之将，世本忠臣，乃祖为神，若得此人上山，宋江情愿让位。</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146731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632232"/>
            <a:ext cx="11430000" cy="1772793"/>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给加点的字注音，根据拼音写出相应的汉字。</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喝</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采</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背</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p</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à</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纵</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容</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ch</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ǐ</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笑</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A_3b432"/>
          <p:cNvSpPr/>
          <p:nvPr/>
        </p:nvSpPr>
        <p:spPr>
          <a:xfrm>
            <a:off x="3599277" y="3838224"/>
            <a:ext cx="1044639"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耻</a:t>
            </a:r>
            <a:r>
              <a:rPr lang="zh-CN" altLang="zh-CN" sz="28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5" name="A_ae0e8"/>
          <p:cNvSpPr/>
          <p:nvPr/>
        </p:nvSpPr>
        <p:spPr>
          <a:xfrm>
            <a:off x="1114955" y="3838224"/>
            <a:ext cx="1408176"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z</a:t>
            </a:r>
            <a:r>
              <a:rPr lang="en-US" altLang="zh-CN" sz="2800" b="1">
                <a:solidFill>
                  <a:srgbClr val="FF0000"/>
                </a:solidFill>
                <a:latin typeface="宋体" panose="02010600030101010101" pitchFamily="2" charset="-122"/>
                <a:ea typeface="宋体" panose="02010600030101010101" pitchFamily="2" charset="-122"/>
                <a:cs typeface="Times New Roman" panose="02020603050405020304" pitchFamily="18" charset="0"/>
              </a:rPr>
              <a:t>ò</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ng</a:t>
            </a:r>
            <a:r>
              <a:rPr lang="en-US"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28347"/>
          <p:cNvSpPr/>
          <p:nvPr/>
        </p:nvSpPr>
        <p:spPr>
          <a:xfrm>
            <a:off x="3997740" y="3283488"/>
            <a:ext cx="1044638" cy="499263"/>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叛</a:t>
            </a:r>
            <a:r>
              <a:rPr lang="zh-CN" altLang="zh-CN" sz="28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3" name="A_f03de"/>
          <p:cNvSpPr/>
          <p:nvPr/>
        </p:nvSpPr>
        <p:spPr>
          <a:xfrm>
            <a:off x="1086819" y="3283488"/>
            <a:ext cx="1073214" cy="499263"/>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2800" b="1">
                <a:solidFill>
                  <a:srgbClr val="FF0000"/>
                </a:solidFill>
                <a:latin typeface="宋体" panose="02010600030101010101" pitchFamily="2" charset="-122"/>
                <a:ea typeface="宋体" panose="02010600030101010101" pitchFamily="2" charset="-122"/>
                <a:cs typeface="Times New Roman" panose="02020603050405020304" pitchFamily="18" charset="0"/>
              </a:rPr>
              <a:t>è</a:t>
            </a:r>
            <a:r>
              <a:rPr lang="en-US"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2942365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4" grpId="0" animBg="1"/>
      <p:bldP spid="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31348"/>
            <a:ext cx="11430000" cy="5983561"/>
          </a:xfrm>
          <a:prstGeom prst="rect">
            <a:avLst/>
          </a:prstGeom>
        </p:spPr>
        <p:txBody>
          <a:bodyPr>
            <a:spAutoFit/>
          </a:bodyPr>
          <a:lstStyle/>
          <a:p>
            <a:pPr>
              <a:lnSpc>
                <a:spcPct val="130000"/>
              </a:lnSpc>
              <a:spcAft>
                <a:spcPts val="0"/>
              </a:spcAft>
            </a:pPr>
            <a:r>
              <a:rPr lang="en-US" altLang="zh-CN" sz="27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7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7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7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滁州一模节选</a:t>
            </a:r>
            <a:r>
              <a:rPr lang="en-US" altLang="zh-CN" sz="27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请运用积累的知识，完成题目。</a:t>
            </a:r>
            <a:endParaRPr lang="zh-CN" altLang="zh-CN" sz="27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两人进来，先是静斋见过，范进上来叙师生之礼。汤知县再三</a:t>
            </a:r>
            <a:r>
              <a:rPr lang="en-US" altLang="zh-CN" sz="2700" b="1" dirty="0" err="1">
                <a:latin typeface="Times New Roman" panose="02020603050405020304" pitchFamily="18" charset="0"/>
                <a:ea typeface="宋体" panose="02010600030101010101" pitchFamily="2" charset="-122"/>
                <a:cs typeface="Times New Roman" panose="02020603050405020304" pitchFamily="18" charset="0"/>
              </a:rPr>
              <a:t>qi</a:t>
            </a:r>
            <a:r>
              <a:rPr lang="en-US" altLang="zh-CN" sz="2700" b="1" dirty="0" err="1">
                <a:latin typeface="宋体" panose="02010600030101010101" pitchFamily="2" charset="-122"/>
                <a:ea typeface="宋体" panose="02010600030101010101" pitchFamily="2" charset="-122"/>
                <a:cs typeface="Times New Roman" panose="02020603050405020304" pitchFamily="18" charset="0"/>
              </a:rPr>
              <a:t>ā</a:t>
            </a:r>
            <a:r>
              <a:rPr lang="en-US" altLang="zh-CN" sz="2700" b="1" dirty="0" err="1">
                <a:latin typeface="Times New Roman" panose="02020603050405020304" pitchFamily="18" charset="0"/>
                <a:ea typeface="宋体" panose="02010600030101010101" pitchFamily="2" charset="-122"/>
                <a:cs typeface="Times New Roman" panose="02020603050405020304" pitchFamily="18" charset="0"/>
              </a:rPr>
              <a:t>n</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让，奉坐吃茶，同静斋叙了些阔别的话；又把范进的文章称赞了一番，问道：</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因何不去会试？</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范进方才说道：</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先母见背，遵制丁忧。</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汤知县大惊，忙叫换去了吉服；拱进后堂，摆上酒来。席上燕窝、鸡、鸭，此外就是广东出的柔鱼、苦瓜，也做两碗。知县安了席坐下，用的都是银镶杯</a:t>
            </a:r>
            <a:r>
              <a:rPr lang="zh-CN" altLang="zh-CN" sz="27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箸</a:t>
            </a:r>
            <a:r>
              <a:rPr lang="zh-CN" altLang="zh-CN" sz="27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。范进退前缩后的不举杯箸，知县不解其故。静斋笑道：</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世先生因尊制，想是不用这个杯箸。</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知县忙叫换去，换了一个磁杯，一双象箸来。范进又不肯举。静斋道：</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这个箸也不用。</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随即换了一双白颜色竹子的来，方才罢了。知县疑</a:t>
            </a:r>
            <a:r>
              <a:rPr lang="en-US" altLang="zh-CN" sz="2700" b="1" dirty="0" err="1">
                <a:latin typeface="Times New Roman" panose="02020603050405020304" pitchFamily="18" charset="0"/>
                <a:ea typeface="宋体" panose="02010600030101010101" pitchFamily="2" charset="-122"/>
                <a:cs typeface="Times New Roman" panose="02020603050405020304" pitchFamily="18" charset="0"/>
              </a:rPr>
              <a:t>hu</a:t>
            </a:r>
            <a:r>
              <a:rPr lang="en-US" altLang="zh-CN" sz="2700" b="1" dirty="0" err="1">
                <a:latin typeface="宋体" panose="02010600030101010101" pitchFamily="2" charset="-122"/>
                <a:ea typeface="宋体" panose="02010600030101010101" pitchFamily="2" charset="-122"/>
                <a:cs typeface="Times New Roman" panose="02020603050405020304" pitchFamily="18" charset="0"/>
              </a:rPr>
              <a:t>ò</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他居丧如此尽礼，倘或不用</a:t>
            </a:r>
            <a:r>
              <a:rPr lang="zh-CN" altLang="zh-CN" sz="27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荤</a:t>
            </a:r>
            <a:r>
              <a:rPr lang="zh-CN" altLang="zh-CN" sz="27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酒，却是不曾备办。落后看见他在燕窝碗里拣了一个大虾元子送在嘴里，方才放心。</a:t>
            </a:r>
            <a:endParaRPr lang="zh-CN" altLang="zh-CN" sz="27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9453844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632232"/>
            <a:ext cx="11430000" cy="1772793"/>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给加点的字注音，根据拼音写出相应的汉字。</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qi</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ā</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n</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让</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杯</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箸</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疑</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hu</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ò</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spc="-2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荤</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酒</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A_56850"/>
          <p:cNvSpPr/>
          <p:nvPr/>
        </p:nvSpPr>
        <p:spPr>
          <a:xfrm>
            <a:off x="3841701" y="3838224"/>
            <a:ext cx="1271651"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2800" b="1">
                <a:solidFill>
                  <a:srgbClr val="FF0000"/>
                </a:solidFill>
                <a:latin typeface="宋体" panose="02010600030101010101" pitchFamily="2" charset="-122"/>
                <a:ea typeface="宋体" panose="02010600030101010101" pitchFamily="2" charset="-122"/>
                <a:cs typeface="Times New Roman" panose="02020603050405020304" pitchFamily="18" charset="0"/>
              </a:rPr>
              <a:t>ū</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n</a:t>
            </a:r>
            <a:r>
              <a:rPr lang="en-US"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f7aaa"/>
          <p:cNvSpPr/>
          <p:nvPr/>
        </p:nvSpPr>
        <p:spPr>
          <a:xfrm>
            <a:off x="1268608" y="3838224"/>
            <a:ext cx="1044638"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惑</a:t>
            </a:r>
            <a:r>
              <a:rPr lang="zh-CN" altLang="zh-CN" sz="28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4" name="A_39bab"/>
          <p:cNvSpPr/>
          <p:nvPr/>
        </p:nvSpPr>
        <p:spPr>
          <a:xfrm>
            <a:off x="4210240" y="3283488"/>
            <a:ext cx="1230376" cy="499263"/>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zh</a:t>
            </a:r>
            <a:r>
              <a:rPr lang="en-US" altLang="zh-CN" sz="2800" b="1">
                <a:solidFill>
                  <a:srgbClr val="FF0000"/>
                </a:solidFill>
                <a:latin typeface="宋体" panose="02010600030101010101" pitchFamily="2" charset="-122"/>
                <a:ea typeface="宋体" panose="02010600030101010101" pitchFamily="2" charset="-122"/>
                <a:cs typeface="Times New Roman" panose="02020603050405020304" pitchFamily="18" charset="0"/>
              </a:rPr>
              <a:t>ù</a:t>
            </a:r>
            <a:r>
              <a:rPr lang="en-US"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3" name="A_38a48"/>
          <p:cNvSpPr/>
          <p:nvPr/>
        </p:nvSpPr>
        <p:spPr>
          <a:xfrm>
            <a:off x="967643" y="3283488"/>
            <a:ext cx="1044639" cy="499263"/>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谦</a:t>
            </a:r>
            <a:r>
              <a:rPr lang="zh-CN" altLang="zh-CN" sz="28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Tree>
    <p:extLst>
      <p:ext uri="{BB962C8B-B14F-4D97-AF65-F5344CB8AC3E}">
        <p14:creationId xmlns:p14="http://schemas.microsoft.com/office/powerpoint/2010/main" val="948541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4" grpId="0" animBg="1"/>
      <p:bldP spid="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1971468"/>
            <a:ext cx="11430000" cy="4521302"/>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词语理解：</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主要分两种题型：字、词解释的填空题，如</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2017</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2019</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年；字、词语境义的选择题，如</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2016</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2018</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2020</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年、</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年。此类题可充分利用字典。单个字，可以直接查；词语或短语，可抓住其中的关键字来查，然后再结合整个语境来理解、推测、验证。</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词语选填：</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年给出四个选项</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曼延</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与</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蔓延</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一律</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与</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一直</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尽管</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与</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不管</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，要求选出完全正确的一项，需要将选项进行对比分析。主要考查学生对近义词语、易误用词语的词义与用法的辨析。</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789920" y="880379"/>
            <a:ext cx="4612160" cy="601127"/>
          </a:xfrm>
          <a:prstGeom prst="rect">
            <a:avLst/>
          </a:prstGeom>
        </p:spPr>
        <p:txBody>
          <a:bodyPr wrap="none">
            <a:spAutoFit/>
          </a:bodyPr>
          <a:lstStyle/>
          <a:p>
            <a:pPr algn="ctr">
              <a:lnSpc>
                <a:spcPct val="130000"/>
              </a:lnSpc>
            </a:pPr>
            <a:r>
              <a:rPr lang="zh-CN" altLang="zh-CN" sz="2800" b="1" dirty="0">
                <a:latin typeface="Calibri" panose="020F0502020204030204" pitchFamily="34" charset="0"/>
                <a:ea typeface="方正兰亭圆_GBK"/>
                <a:cs typeface="Times New Roman" panose="02020603050405020304" pitchFamily="18" charset="0"/>
              </a:rPr>
              <a:t>考点</a:t>
            </a:r>
            <a:r>
              <a:rPr lang="zh-CN" altLang="zh-CN" sz="2800" b="1" dirty="0">
                <a:solidFill>
                  <a:srgbClr val="00B0F0"/>
                </a:solidFill>
                <a:ea typeface="MS Gothic" panose="020B0609070205080204" pitchFamily="49" charset="-128"/>
                <a:cs typeface="MS Gothic" panose="020B0609070205080204" pitchFamily="49" charset="-128"/>
              </a:rPr>
              <a:t>❷</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方正兰亭圆_GBK"/>
                <a:cs typeface="Times New Roman" panose="02020603050405020304" pitchFamily="18" charset="0"/>
              </a:rPr>
              <a:t>词语的理解和运用</a:t>
            </a:r>
            <a:r>
              <a:rPr lang="zh-CN" altLang="zh-CN" sz="2800" b="1" dirty="0">
                <a:ea typeface="Times New Roman" panose="02020603050405020304" pitchFamily="18" charset="0"/>
              </a:rPr>
              <a:t> </a:t>
            </a:r>
            <a:endParaRPr lang="zh-CN" altLang="en-US" sz="2800" dirty="0"/>
          </a:p>
        </p:txBody>
      </p:sp>
      <p:pic>
        <p:nvPicPr>
          <p:cNvPr id="2" name="image34.jpeg"/>
          <p:cNvPicPr/>
          <p:nvPr/>
        </p:nvPicPr>
        <p:blipFill>
          <a:blip r:embed="rId2"/>
          <a:stretch>
            <a:fillRect/>
          </a:stretch>
        </p:blipFill>
        <p:spPr>
          <a:xfrm>
            <a:off x="375229" y="1481506"/>
            <a:ext cx="1871158" cy="424649"/>
          </a:xfrm>
          <a:prstGeom prst="rect">
            <a:avLst/>
          </a:prstGeom>
        </p:spPr>
      </p:pic>
    </p:spTree>
    <p:extLst>
      <p:ext uri="{BB962C8B-B14F-4D97-AF65-F5344CB8AC3E}">
        <p14:creationId xmlns:p14="http://schemas.microsoft.com/office/powerpoint/2010/main" val="289140396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216539"/>
            <a:ext cx="11430000" cy="513371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天津</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依次填入下面一段文字横线处的词语，最恰当的一项是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文化是一个民族的灵魂，高度的文化自信是实现中华民族伟大复兴的重要基础。从</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国潮</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火爆盛行，到</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国服</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风尚，年轻一代对中华民族灿烂文明愈加</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，传承中华文化基因愈加自觉，民族自豪感显著</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。正是因为有着坚定的文化自信，中国青年才有了拥抱世界的信心，也有了一份胜不骄、败不馁的从容。</a:t>
            </a:r>
            <a:r>
              <a:rPr lang="en-US" altLang="zh-CN" sz="2800" b="1" dirty="0">
                <a:latin typeface="Calibri" panose="020F0502020204030204" pitchFamily="34" charset="0"/>
                <a:ea typeface="楷体" panose="02010609060101010101" pitchFamily="49" charset="-122"/>
                <a:cs typeface="Calibri" panose="020F0502020204030204" pitchFamily="34"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．引发　赞同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增强</a:t>
            </a:r>
            <a:r>
              <a:rPr lang="en-US" altLang="zh-CN" sz="2800" dirty="0" smtClean="0">
                <a:latin typeface="Calibri" panose="020F0502020204030204" pitchFamily="34"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．引领　认同　增强</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．引发　认同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增加</a:t>
            </a:r>
            <a:r>
              <a:rPr lang="en-US" altLang="zh-CN" sz="2800" dirty="0" smtClean="0">
                <a:latin typeface="Calibri" panose="020F0502020204030204" pitchFamily="34"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．引领　赞同　增加</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2" name="image35.jpeg"/>
          <p:cNvPicPr/>
          <p:nvPr/>
        </p:nvPicPr>
        <p:blipFill>
          <a:blip r:embed="rId2"/>
          <a:stretch>
            <a:fillRect/>
          </a:stretch>
        </p:blipFill>
        <p:spPr>
          <a:xfrm>
            <a:off x="375229" y="791890"/>
            <a:ext cx="1871158" cy="424649"/>
          </a:xfrm>
          <a:prstGeom prst="rect">
            <a:avLst/>
          </a:prstGeom>
        </p:spPr>
      </p:pic>
      <p:sp>
        <p:nvSpPr>
          <p:cNvPr id="4" name="A_26417"/>
          <p:cNvSpPr/>
          <p:nvPr/>
        </p:nvSpPr>
        <p:spPr>
          <a:xfrm>
            <a:off x="489903" y="1867795"/>
            <a:ext cx="1278001"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663259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96904"/>
            <a:ext cx="11430000" cy="5765361"/>
          </a:xfrm>
          <a:prstGeom prst="rect">
            <a:avLst/>
          </a:prstGeom>
        </p:spPr>
        <p:txBody>
          <a:bodyPr>
            <a:spAutoFit/>
          </a:bodyPr>
          <a:lstStyle/>
          <a:p>
            <a:pPr>
              <a:lnSpc>
                <a:spcPct val="130000"/>
              </a:lnSpc>
              <a:spcAft>
                <a:spcPts val="0"/>
              </a:spcAft>
            </a:pPr>
            <a:r>
              <a:rPr lang="en-US" altLang="zh-CN" sz="2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遂宁</a:t>
            </a:r>
            <a:r>
              <a:rPr lang="en-US" altLang="zh-CN" sz="26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依次填入下列横线上</a:t>
            </a:r>
            <a:r>
              <a:rPr lang="zh-CN" altLang="zh-CN" sz="26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a:t>
            </a:r>
            <a:r>
              <a:rPr lang="zh-CN" altLang="zh-CN" sz="26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恰</a:t>
            </a:r>
            <a:r>
              <a:rPr lang="zh-CN" altLang="zh-CN" sz="26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a:t>
            </a:r>
            <a:r>
              <a:rPr lang="zh-CN" altLang="zh-CN" sz="26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的一组词语是</a:t>
            </a:r>
            <a:r>
              <a:rPr lang="en-US" altLang="zh-CN" sz="26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600" b="1" dirty="0">
                <a:latin typeface="Calibri" panose="020F0502020204030204" pitchFamily="34" charset="0"/>
                <a:ea typeface="宋体" panose="02010600030101010101" pitchFamily="2" charset="-122"/>
                <a:cs typeface="宋体" panose="02010600030101010101" pitchFamily="2" charset="-122"/>
              </a:rPr>
              <a:t>①</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毛笔</a:t>
            </a:r>
            <a:r>
              <a:rPr lang="zh-CN" altLang="zh-CN" sz="26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了中国人独特的文化记忆，定会伴随一代代中国人传承下去。</a:t>
            </a:r>
            <a:r>
              <a:rPr lang="en-US" altLang="zh-CN" sz="2600" b="1" dirty="0">
                <a:latin typeface="Calibri" panose="020F0502020204030204" pitchFamily="34" charset="0"/>
                <a:ea typeface="楷体" panose="02010609060101010101" pitchFamily="49" charset="-122"/>
                <a:cs typeface="Calibri" panose="020F0502020204030204" pitchFamily="34" charset="0"/>
              </a:rPr>
              <a:t> </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600" b="1" dirty="0">
                <a:latin typeface="Calibri" panose="020F0502020204030204" pitchFamily="34" charset="0"/>
                <a:ea typeface="宋体" panose="02010600030101010101" pitchFamily="2" charset="-122"/>
                <a:cs typeface="宋体" panose="02010600030101010101" pitchFamily="2" charset="-122"/>
              </a:rPr>
              <a:t>②</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青苔的生存环境是恶劣的，虽然是</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白日不到处</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，却是历尽千磨万难，凭着坚韧顽强，冲破困境，</a:t>
            </a:r>
            <a:r>
              <a:rPr lang="zh-CN" altLang="zh-CN" sz="26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出生命的光彩。</a:t>
            </a:r>
            <a:r>
              <a:rPr lang="en-US" altLang="zh-CN" sz="2600" b="1" dirty="0">
                <a:latin typeface="Calibri" panose="020F0502020204030204" pitchFamily="34" charset="0"/>
                <a:ea typeface="楷体" panose="02010609060101010101" pitchFamily="49" charset="-122"/>
                <a:cs typeface="Calibri" panose="020F0502020204030204" pitchFamily="34" charset="0"/>
              </a:rPr>
              <a:t> </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600" b="1" dirty="0">
                <a:latin typeface="Calibri" panose="020F0502020204030204" pitchFamily="34" charset="0"/>
                <a:ea typeface="宋体" panose="02010600030101010101" pitchFamily="2" charset="-122"/>
                <a:cs typeface="宋体" panose="02010600030101010101" pitchFamily="2" charset="-122"/>
              </a:rPr>
              <a:t>③</a:t>
            </a:r>
            <a:r>
              <a:rPr lang="zh-CN" altLang="zh-CN" sz="26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一生遭受多少困厄欺诈，请依然相信人类的光明大于暗影。</a:t>
            </a:r>
            <a:r>
              <a:rPr lang="en-US" altLang="zh-CN" sz="2600" b="1" dirty="0">
                <a:latin typeface="Calibri" panose="020F0502020204030204" pitchFamily="34" charset="0"/>
                <a:ea typeface="楷体" panose="02010609060101010101" pitchFamily="49" charset="-122"/>
                <a:cs typeface="Calibri" panose="020F0502020204030204" pitchFamily="34" charset="0"/>
              </a:rPr>
              <a:t> </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600" b="1" dirty="0">
                <a:latin typeface="Calibri" panose="020F0502020204030204" pitchFamily="34" charset="0"/>
                <a:ea typeface="宋体" panose="02010600030101010101" pitchFamily="2" charset="-122"/>
                <a:cs typeface="宋体" panose="02010600030101010101" pitchFamily="2" charset="-122"/>
              </a:rPr>
              <a:t>④</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芦苇丛中还有一种不知名的香草，一缕一缕地</a:t>
            </a:r>
            <a:r>
              <a:rPr lang="zh-CN" altLang="zh-CN" sz="26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在芦叶的清香里。</a:t>
            </a:r>
            <a:r>
              <a:rPr lang="en-US" altLang="zh-CN" sz="2600" b="1" dirty="0">
                <a:latin typeface="Calibri" panose="020F0502020204030204" pitchFamily="34" charset="0"/>
                <a:ea typeface="楷体" panose="02010609060101010101" pitchFamily="49" charset="-122"/>
                <a:cs typeface="Calibri" panose="020F0502020204030204" pitchFamily="34" charset="0"/>
              </a:rPr>
              <a:t> </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．承载　　绽放　　无论　　</a:t>
            </a:r>
            <a:r>
              <a:rPr lang="zh-CN" altLang="zh-CN" sz="2600" b="1" dirty="0" smtClean="0">
                <a:latin typeface="Times New Roman" panose="02020603050405020304" pitchFamily="18" charset="0"/>
                <a:ea typeface="宋体" panose="02010600030101010101" pitchFamily="2" charset="-122"/>
                <a:cs typeface="Times New Roman" panose="02020603050405020304" pitchFamily="18" charset="0"/>
              </a:rPr>
              <a:t>掺和</a:t>
            </a:r>
            <a:endParaRPr lang="zh-CN" altLang="zh-CN" sz="2600" dirty="0" smtClean="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600" b="1" dirty="0" smtClean="0">
                <a:latin typeface="Times New Roman" panose="02020603050405020304" pitchFamily="18" charset="0"/>
                <a:ea typeface="宋体" panose="02010600030101010101" pitchFamily="2" charset="-122"/>
                <a:cs typeface="Times New Roman" panose="02020603050405020304" pitchFamily="18" charset="0"/>
              </a:rPr>
              <a:t>B</a:t>
            </a:r>
            <a:r>
              <a:rPr lang="zh-CN" altLang="zh-CN" sz="2600" b="1" dirty="0" smtClean="0">
                <a:latin typeface="Times New Roman" panose="02020603050405020304" pitchFamily="18" charset="0"/>
                <a:ea typeface="宋体" panose="02010600030101010101" pitchFamily="2" charset="-122"/>
                <a:cs typeface="Times New Roman" panose="02020603050405020304" pitchFamily="18" charset="0"/>
              </a:rPr>
              <a:t>．承担　　焕发　　如果　　掺杂</a:t>
            </a:r>
            <a:endParaRPr lang="zh-CN" altLang="zh-CN" sz="2600" dirty="0" smtClean="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600" b="1" dirty="0" smtClean="0">
                <a:latin typeface="Times New Roman" panose="02020603050405020304" pitchFamily="18" charset="0"/>
                <a:ea typeface="宋体" panose="02010600030101010101" pitchFamily="2" charset="-122"/>
                <a:cs typeface="Times New Roman" panose="02020603050405020304" pitchFamily="18" charset="0"/>
              </a:rPr>
              <a:t>C</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．承载　　焕发　　无论　　掺杂</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．承担　　绽放　　如果　　掺和</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f69af"/>
          <p:cNvSpPr/>
          <p:nvPr/>
        </p:nvSpPr>
        <p:spPr>
          <a:xfrm>
            <a:off x="8502015" y="793424"/>
            <a:ext cx="1241489" cy="46360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6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405871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072079"/>
            <a:ext cx="11430000" cy="2840842"/>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大家同时活动起来，脸上都露出笑容，向河埠走去。工人将我高高地抱起，仿佛在</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zh</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ù</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贺我的成功一般，快步走在最前头。</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我却并没有他们那么高兴。开船以后，水路中的风景，盒子里的点心，以及到了东关的五猖会的热闹，</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对于我似乎都没有什么大意思。</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节选自《朝花夕拾</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五猖会》</a:t>
            </a: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74298997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13371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依次填入下面语段横线处的词语最恰当的一项是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春节，</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着中华民族数千年的文化记忆与价值追求。从古老的驱邪祈福</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，到如今阖家团圆的盛大庆典，春节文化不断</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，愈发多彩。当春节申遗成功的喜讯传来，那绚烂的烟花、火红的春联、精美的年画，便成了</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的文化符号。</a:t>
            </a:r>
            <a:r>
              <a:rPr lang="en-US" altLang="zh-CN" sz="2800" b="1" dirty="0">
                <a:latin typeface="Calibri" panose="020F0502020204030204" pitchFamily="34" charset="0"/>
                <a:ea typeface="楷体" panose="02010609060101010101" pitchFamily="49" charset="-122"/>
                <a:cs typeface="Calibri" panose="020F0502020204030204" pitchFamily="34"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．蕴含　　形式　　演变　　如雷贯耳</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．蕴含　　仪式　　演变　　家喻户晓</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．蕴藏　　仪式　　演绎　　如雷贯耳</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．蕴藏　　形式　　演绎　　家喻户晓</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5c4d8"/>
          <p:cNvSpPr/>
          <p:nvPr/>
        </p:nvSpPr>
        <p:spPr>
          <a:xfrm>
            <a:off x="8525828" y="1048292"/>
            <a:ext cx="1278001"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2329042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13932"/>
            <a:ext cx="11430000" cy="5818388"/>
          </a:xfrm>
          <a:prstGeom prst="rect">
            <a:avLst/>
          </a:prstGeom>
        </p:spPr>
        <p:txBody>
          <a:bodyPr>
            <a:spAutoFit/>
          </a:bodyPr>
          <a:lstStyle/>
          <a:p>
            <a:pPr>
              <a:lnSpc>
                <a:spcPct val="120000"/>
              </a:lnSpc>
              <a:spcAft>
                <a:spcPts val="0"/>
              </a:spcAft>
            </a:pPr>
            <a:r>
              <a:rPr lang="en-US" altLang="zh-CN" sz="24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4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宜宾改编</a:t>
            </a:r>
            <a:r>
              <a:rPr lang="en-US" altLang="zh-CN" sz="24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依次填入文中横线上的词语，最恰当的一项是</a:t>
            </a:r>
            <a:r>
              <a:rPr lang="en-US" altLang="zh-CN" sz="24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4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词典中明确定义，等待是个动词，意思是不行动，直到所期望的人、事物或者情况出现。明明选择不行动，为何等待却是个动词呢？我以为，这就是等待的</a:t>
            </a: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之处。</a:t>
            </a:r>
            <a:r>
              <a:rPr lang="en-US" altLang="zh-CN" sz="2400" b="1" dirty="0">
                <a:latin typeface="Calibri" panose="020F0502020204030204" pitchFamily="34" charset="0"/>
                <a:ea typeface="楷体" panose="02010609060101010101" pitchFamily="49" charset="-122"/>
                <a:cs typeface="Calibri" panose="020F0502020204030204" pitchFamily="34" charset="0"/>
              </a:rPr>
              <a:t> </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其实，等待之人并非如外表一般</a:t>
            </a: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他的内心在笃定着某种选择，思维在计量着某种得失，头脑在进行着某种判断。这个看似简单的等待过程，其实是一种繁杂无比的谋划和经营。冒进会让人与成功背道而驰或擦肩而过，会让成功变得浮躁浅薄。只有学会等待，才能悟得水到渠成的道理，感受瓜熟蒂落的从容，找到</a:t>
            </a:r>
            <a:r>
              <a:rPr lang="zh-CN" altLang="zh-CN" sz="24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的方法。误解了等待一词，是许多渴望成功之人最终失败的根源所在。</a:t>
            </a:r>
            <a:r>
              <a:rPr lang="en-US" altLang="zh-CN" sz="2400" b="1" dirty="0">
                <a:latin typeface="Calibri" panose="020F0502020204030204" pitchFamily="34" charset="0"/>
                <a:ea typeface="楷体" panose="02010609060101010101" pitchFamily="49" charset="-122"/>
                <a:cs typeface="Calibri" panose="020F0502020204030204" pitchFamily="34" charset="0"/>
              </a:rPr>
              <a:t> </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然而，选择等待绝不是放弃努力，而是要努力做好每件小事。在某种意义上，努力与付出会一笔一画勾勒出未来的轮廓，让等待结果的过程变得多姿多彩。</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．奥妙　　屹立不动　　</a:t>
            </a:r>
            <a:r>
              <a:rPr lang="zh-CN" altLang="zh-CN" sz="2400" b="1" dirty="0" smtClean="0">
                <a:latin typeface="Times New Roman" panose="02020603050405020304" pitchFamily="18" charset="0"/>
                <a:ea typeface="宋体" panose="02010600030101010101" pitchFamily="2" charset="-122"/>
                <a:cs typeface="Times New Roman" panose="02020603050405020304" pitchFamily="18" charset="0"/>
              </a:rPr>
              <a:t>一帆风顺</a:t>
            </a:r>
            <a:r>
              <a:rPr lang="en-US" altLang="zh-CN" sz="2400" dirty="0" smtClean="0">
                <a:latin typeface="Calibri" panose="020F0502020204030204" pitchFamily="34" charset="0"/>
                <a:ea typeface="宋体" panose="02010600030101010101" pitchFamily="2" charset="-122"/>
                <a:cs typeface="Times New Roman" panose="02020603050405020304" pitchFamily="18" charset="0"/>
              </a:rPr>
              <a:t>	</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B</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．玄妙　　岿然不动　　顺理成章</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．玄妙　　屹立不动　　</a:t>
            </a:r>
            <a:r>
              <a:rPr lang="zh-CN" altLang="zh-CN" sz="2400" b="1" dirty="0" smtClean="0">
                <a:latin typeface="Times New Roman" panose="02020603050405020304" pitchFamily="18" charset="0"/>
                <a:ea typeface="宋体" panose="02010600030101010101" pitchFamily="2" charset="-122"/>
                <a:cs typeface="Times New Roman" panose="02020603050405020304" pitchFamily="18" charset="0"/>
              </a:rPr>
              <a:t>一帆风顺</a:t>
            </a:r>
            <a:r>
              <a:rPr lang="en-US" altLang="zh-CN" sz="2400" dirty="0" smtClean="0">
                <a:latin typeface="Calibri" panose="020F0502020204030204" pitchFamily="34" charset="0"/>
                <a:ea typeface="宋体" panose="02010600030101010101" pitchFamily="2" charset="-122"/>
                <a:cs typeface="Times New Roman" panose="02020603050405020304" pitchFamily="18" charset="0"/>
              </a:rPr>
              <a:t>	</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D</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．奥妙　　岿然不动　　顺理成章</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6a35a"/>
          <p:cNvSpPr/>
          <p:nvPr/>
        </p:nvSpPr>
        <p:spPr>
          <a:xfrm>
            <a:off x="9198928" y="810452"/>
            <a:ext cx="1185926" cy="395021"/>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797463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1695"/>
            <a:ext cx="11430000" cy="5641609"/>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辽宁</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依次填入下面语段横线处的词语最恰当的一项是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辽宁，南临渤海，西枕燕山，数亿年的地质变迁造就了这里</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的地貌。既有高山巍峨，也有平原辽阔，海岸线蜿蜒漫长，森林湿地</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，草原沙漠</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其间，一域尽览万象颜。这些资源与景观，不只为辽宁发展打下了雄厚的物质基础，</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为人们提供了视觉盛宴。</a:t>
            </a:r>
            <a:r>
              <a:rPr lang="en-US" altLang="zh-CN" sz="2800" b="1" dirty="0">
                <a:latin typeface="Calibri" panose="020F0502020204030204" pitchFamily="34" charset="0"/>
                <a:ea typeface="楷体" panose="02010609060101010101" pitchFamily="49" charset="-122"/>
                <a:cs typeface="Calibri" panose="020F0502020204030204" pitchFamily="34"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．丰饶　　星罗棋布　　连缀　　更</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．丰富　　鳞次栉比　　连缀　　甚至</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．丰富　　星罗棋布　　点缀　　更</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．丰饶　　鳞次栉比　　点缀　　甚至</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175c3"/>
          <p:cNvSpPr/>
          <p:nvPr/>
        </p:nvSpPr>
        <p:spPr>
          <a:xfrm>
            <a:off x="10308590" y="768215"/>
            <a:ext cx="1298639"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539744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13371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广安改编</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文段中画波浪线词语使用</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恰</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美丽广安我们的家，风景如画。春天，岳池翠屏湖畔，杨柳婀娜，俯仰生姿，花团锦簇，真是</a:t>
            </a:r>
            <a:r>
              <a:rPr lang="zh-CN" altLang="zh-CN" sz="2800" b="1" u="wavy" dirty="0">
                <a:latin typeface="Times New Roman" panose="02020603050405020304" pitchFamily="18" charset="0"/>
                <a:ea typeface="楷体" panose="02010609060101010101" pitchFamily="49" charset="-122"/>
                <a:cs typeface="Times New Roman" panose="02020603050405020304" pitchFamily="18" charset="0"/>
              </a:rPr>
              <a:t>美不胜收</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；夏天，武胜嘉陵江面，一碧万顷，龙舟竞发，人声鼎沸，令人</a:t>
            </a:r>
            <a:r>
              <a:rPr lang="zh-CN" altLang="zh-CN" sz="2800" b="1" u="wavy" dirty="0">
                <a:latin typeface="Times New Roman" panose="02020603050405020304" pitchFamily="18" charset="0"/>
                <a:ea typeface="楷体" panose="02010609060101010101" pitchFamily="49" charset="-122"/>
                <a:cs typeface="Times New Roman" panose="02020603050405020304" pitchFamily="18" charset="0"/>
              </a:rPr>
              <a:t>心驰神往</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；秋天，邻水五华山巅，万山红遍，层林尽染，苍茫辽阔，让人</a:t>
            </a:r>
            <a:r>
              <a:rPr lang="zh-CN" altLang="zh-CN" sz="2800" b="1" u="wavy" dirty="0">
                <a:latin typeface="Times New Roman" panose="02020603050405020304" pitchFamily="18" charset="0"/>
                <a:ea typeface="楷体" panose="02010609060101010101" pitchFamily="49" charset="-122"/>
                <a:cs typeface="Times New Roman" panose="02020603050405020304" pitchFamily="18" charset="0"/>
              </a:rPr>
              <a:t>目不窥园</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；冬天，华蓥宝鼎之上，白雪皑皑，峭壁林立，伫立其上，敬畏之情</a:t>
            </a:r>
            <a:r>
              <a:rPr lang="zh-CN" altLang="zh-CN" sz="2800" b="1" u="wavy" dirty="0">
                <a:latin typeface="Times New Roman" panose="02020603050405020304" pitchFamily="18" charset="0"/>
                <a:ea typeface="楷体" panose="02010609060101010101" pitchFamily="49" charset="-122"/>
                <a:cs typeface="Times New Roman" panose="02020603050405020304" pitchFamily="18" charset="0"/>
              </a:rPr>
              <a:t>油然而生</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。春的生机妩媚，夏的热烈粗犷，秋的多情萧瑟，冬的沉稳敦厚，如此胜景怎会不让你流连忘返？</a:t>
            </a:r>
            <a:endParaRPr lang="zh-CN" altLang="zh-CN" sz="280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．美不胜收</a:t>
            </a:r>
            <a:r>
              <a:rPr lang="zh-CN" altLang="zh-CN" sz="28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Times New Roman" panose="02020603050405020304" pitchFamily="18" charset="0"/>
                <a:cs typeface="Times New Roman" panose="02020603050405020304" pitchFamily="18" charset="0"/>
              </a:rPr>
              <a:t>	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．心驰神往</a:t>
            </a:r>
            <a:endParaRPr lang="zh-CN" altLang="zh-CN" sz="280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．目不窥园</a:t>
            </a:r>
            <a:r>
              <a:rPr lang="zh-CN" altLang="zh-CN" sz="28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Times New Roman" panose="02020603050405020304" pitchFamily="18" charset="0"/>
                <a:cs typeface="Times New Roman" panose="02020603050405020304" pitchFamily="18" charset="0"/>
              </a:rPr>
              <a:t>	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．油然而生</a:t>
            </a:r>
            <a:endParaRPr lang="zh-CN" altLang="zh-CN" sz="28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3" name="A_543b3"/>
          <p:cNvSpPr/>
          <p:nvPr/>
        </p:nvSpPr>
        <p:spPr>
          <a:xfrm>
            <a:off x="9903778" y="1048292"/>
            <a:ext cx="1298637"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659525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5325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凉山州改编</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下列词语填入文中【甲】处最恰当的一项是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彝族银饰款式多样，繁复的纹样令人【甲】；图案丰富，常见的有动物、植物、神话故事等元素。这些图案不仅美观，还具有深厚文化象征意义。譬如，月牙纹代表思念家乡和幸福美满，羊角纹寓意富贵吉祥。</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．语无伦次</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．正襟危坐</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．眼花缭乱</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．目空一切</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b1af8"/>
          <p:cNvSpPr/>
          <p:nvPr/>
        </p:nvSpPr>
        <p:spPr>
          <a:xfrm>
            <a:off x="10665778" y="1888522"/>
            <a:ext cx="1298637"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751759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71695"/>
            <a:ext cx="11430000" cy="5641609"/>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烟台改编</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在文中括号处依次填入词语最恰当的一项是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近年来，无论是体育竞技的赛场，还是科技创新的前沿，各行各业的中国青年向世界展示了更加丰富多彩、可亲可爱的中国形象。砥砺前行中，年轻一代以中华民族伟大复兴为己任的</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，铸就做中华民族之脊梁的</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，以</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敢为天下先</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，展现奋发有为、勇做先锋的</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，成就了一番事业，实现了人生价值。</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．志气　　骨气　　锐气　　胆气</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．志气　　骨气　　胆气　　锐气</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．胆气　　锐气　　志气　　骨气</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．胆气　　志气　　骨气　　锐气</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f36ca"/>
          <p:cNvSpPr/>
          <p:nvPr/>
        </p:nvSpPr>
        <p:spPr>
          <a:xfrm>
            <a:off x="10308590" y="768215"/>
            <a:ext cx="1278000"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2859134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61514"/>
            <a:ext cx="11430000" cy="5547224"/>
          </a:xfrm>
          <a:prstGeom prst="rect">
            <a:avLst/>
          </a:prstGeom>
        </p:spPr>
        <p:txBody>
          <a:bodyPr>
            <a:spAutoFit/>
          </a:bodyPr>
          <a:lstStyle/>
          <a:p>
            <a:pPr>
              <a:lnSpc>
                <a:spcPct val="130000"/>
              </a:lnSpc>
              <a:spcAft>
                <a:spcPts val="0"/>
              </a:spcAft>
            </a:pPr>
            <a:r>
              <a:rPr lang="en-US" altLang="zh-CN" sz="25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25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5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500" b="1" dirty="0">
                <a:latin typeface="Times New Roman" panose="02020603050405020304" pitchFamily="18" charset="0"/>
                <a:ea typeface="宋体" panose="02010600030101010101" pitchFamily="2" charset="-122"/>
                <a:cs typeface="Times New Roman" panose="02020603050405020304" pitchFamily="18" charset="0"/>
              </a:rPr>
              <a:t>2025</a:t>
            </a:r>
            <a:r>
              <a:rPr lang="zh-CN" altLang="zh-CN" sz="25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500" b="1" dirty="0">
                <a:latin typeface="Times New Roman" panose="02020603050405020304" pitchFamily="18" charset="0"/>
                <a:ea typeface="楷体" panose="02010609060101010101" pitchFamily="49" charset="-122"/>
                <a:cs typeface="Times New Roman" panose="02020603050405020304" pitchFamily="18" charset="0"/>
              </a:rPr>
              <a:t>连云港改编</a:t>
            </a:r>
            <a:r>
              <a:rPr lang="en-US" altLang="zh-CN" sz="25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500" b="1" dirty="0">
                <a:latin typeface="Times New Roman" panose="02020603050405020304" pitchFamily="18" charset="0"/>
                <a:ea typeface="宋体" panose="02010600030101010101" pitchFamily="2" charset="-122"/>
                <a:cs typeface="Times New Roman" panose="02020603050405020304" pitchFamily="18" charset="0"/>
              </a:rPr>
              <a:t>画横线的四处，依次填入词语最恰当的一项是</a:t>
            </a:r>
            <a:r>
              <a:rPr lang="en-US" altLang="zh-CN" sz="25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5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5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5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5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5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500" b="1" dirty="0">
                <a:latin typeface="Times New Roman" panose="02020603050405020304" pitchFamily="18" charset="0"/>
                <a:ea typeface="楷体" panose="02010609060101010101" pitchFamily="49" charset="-122"/>
                <a:cs typeface="Times New Roman" panose="02020603050405020304" pitchFamily="18" charset="0"/>
              </a:rPr>
              <a:t>人工智能时代，我们不得不重新审视读书这个虽然</a:t>
            </a:r>
            <a:r>
              <a:rPr lang="zh-CN" altLang="zh-CN" sz="25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500" b="1" dirty="0">
                <a:latin typeface="Times New Roman" panose="02020603050405020304" pitchFamily="18" charset="0"/>
                <a:ea typeface="楷体" panose="02010609060101010101" pitchFamily="49" charset="-122"/>
                <a:cs typeface="Times New Roman" panose="02020603050405020304" pitchFamily="18" charset="0"/>
              </a:rPr>
              <a:t>但并非</a:t>
            </a:r>
            <a:r>
              <a:rPr lang="zh-CN" altLang="zh-CN" sz="25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500" b="1" dirty="0">
                <a:latin typeface="Times New Roman" panose="02020603050405020304" pitchFamily="18" charset="0"/>
                <a:ea typeface="楷体" panose="02010609060101010101" pitchFamily="49" charset="-122"/>
                <a:cs typeface="Times New Roman" panose="02020603050405020304" pitchFamily="18" charset="0"/>
              </a:rPr>
              <a:t>的求知方式。一本好书像一面无形的墙，在自我和外部世界之间筑起一道边界。哪怕外面世界</a:t>
            </a:r>
            <a:r>
              <a:rPr lang="zh-CN" altLang="zh-CN" sz="25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500" b="1" dirty="0">
                <a:latin typeface="Times New Roman" panose="02020603050405020304" pitchFamily="18" charset="0"/>
                <a:ea typeface="楷体" panose="02010609060101010101" pitchFamily="49" charset="-122"/>
                <a:cs typeface="Times New Roman" panose="02020603050405020304" pitchFamily="18" charset="0"/>
              </a:rPr>
              <a:t>，只要在这道边界的庇护下，你就会是平静的、专注的、从容的。你焦躁的心会因此安静下来，你就会获得一段难得的喘息时间。思考会伴随自在的节拍，让你可以躲开令你</a:t>
            </a:r>
            <a:r>
              <a:rPr lang="zh-CN" altLang="zh-CN" sz="2500" b="1"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500" b="1" dirty="0">
                <a:latin typeface="Times New Roman" panose="02020603050405020304" pitchFamily="18" charset="0"/>
                <a:ea typeface="楷体" panose="02010609060101010101" pitchFamily="49" charset="-122"/>
                <a:cs typeface="Times New Roman" panose="02020603050405020304" pitchFamily="18" charset="0"/>
              </a:rPr>
              <a:t>的琐事；让你可以在不同的时空中穿梭驰骋；让你可以在知识的园地里做一回园丁，助力你想象力的萌芽生长；让你可以品尝人间百态，体验种种复杂的情愫，与书中人物同悲喜、共命运。读书是一场全方位的心灵改造活动，一本好书的影响可能会伴随我们一生。</a:t>
            </a:r>
            <a:r>
              <a:rPr lang="en-US" altLang="zh-CN" sz="2500" b="1" dirty="0">
                <a:latin typeface="Calibri" panose="020F0502020204030204" pitchFamily="34" charset="0"/>
                <a:ea typeface="楷体" panose="02010609060101010101" pitchFamily="49" charset="-122"/>
                <a:cs typeface="Calibri" panose="020F0502020204030204" pitchFamily="34" charset="0"/>
              </a:rPr>
              <a:t> </a:t>
            </a:r>
            <a:endParaRPr lang="zh-CN" altLang="zh-CN" sz="25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5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500" b="1" dirty="0">
                <a:latin typeface="Times New Roman" panose="02020603050405020304" pitchFamily="18" charset="0"/>
                <a:ea typeface="宋体" panose="02010600030101010101" pitchFamily="2" charset="-122"/>
                <a:cs typeface="Times New Roman" panose="02020603050405020304" pitchFamily="18" charset="0"/>
              </a:rPr>
              <a:t>．老旧　古老　风吹雨打　</a:t>
            </a:r>
            <a:r>
              <a:rPr lang="zh-CN" altLang="zh-CN" sz="2500" b="1" dirty="0" smtClean="0">
                <a:latin typeface="Times New Roman" panose="02020603050405020304" pitchFamily="18" charset="0"/>
                <a:ea typeface="宋体" panose="02010600030101010101" pitchFamily="2" charset="-122"/>
                <a:cs typeface="Times New Roman" panose="02020603050405020304" pitchFamily="18" charset="0"/>
              </a:rPr>
              <a:t>焦头烂额</a:t>
            </a:r>
            <a:r>
              <a:rPr lang="en-US" altLang="zh-CN" sz="2500" dirty="0" smtClean="0">
                <a:latin typeface="Calibri" panose="020F0502020204030204" pitchFamily="34" charset="0"/>
                <a:ea typeface="宋体" panose="02010600030101010101" pitchFamily="2" charset="-122"/>
                <a:cs typeface="Times New Roman" panose="02020603050405020304" pitchFamily="18" charset="0"/>
              </a:rPr>
              <a:t>	</a:t>
            </a:r>
            <a:r>
              <a:rPr lang="en-US" altLang="zh-CN" sz="2500" b="1" dirty="0" smtClean="0">
                <a:latin typeface="Times New Roman" panose="02020603050405020304" pitchFamily="18" charset="0"/>
                <a:ea typeface="宋体" panose="02010600030101010101" pitchFamily="2" charset="-122"/>
                <a:cs typeface="Times New Roman" panose="02020603050405020304" pitchFamily="18" charset="0"/>
              </a:rPr>
              <a:t>B</a:t>
            </a:r>
            <a:r>
              <a:rPr lang="zh-CN" altLang="zh-CN" sz="2500" b="1" dirty="0">
                <a:latin typeface="Times New Roman" panose="02020603050405020304" pitchFamily="18" charset="0"/>
                <a:ea typeface="宋体" panose="02010600030101010101" pitchFamily="2" charset="-122"/>
                <a:cs typeface="Times New Roman" panose="02020603050405020304" pitchFamily="18" charset="0"/>
              </a:rPr>
              <a:t>．老旧　古老　焦头烂额　风吹雨打</a:t>
            </a:r>
            <a:endParaRPr lang="zh-CN" altLang="zh-CN" sz="25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5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500" b="1" dirty="0">
                <a:latin typeface="Times New Roman" panose="02020603050405020304" pitchFamily="18" charset="0"/>
                <a:ea typeface="宋体" panose="02010600030101010101" pitchFamily="2" charset="-122"/>
                <a:cs typeface="Times New Roman" panose="02020603050405020304" pitchFamily="18" charset="0"/>
              </a:rPr>
              <a:t>．古老　老旧　焦头烂额　</a:t>
            </a:r>
            <a:r>
              <a:rPr lang="zh-CN" altLang="zh-CN" sz="2500" b="1" dirty="0" smtClean="0">
                <a:latin typeface="Times New Roman" panose="02020603050405020304" pitchFamily="18" charset="0"/>
                <a:ea typeface="宋体" panose="02010600030101010101" pitchFamily="2" charset="-122"/>
                <a:cs typeface="Times New Roman" panose="02020603050405020304" pitchFamily="18" charset="0"/>
              </a:rPr>
              <a:t>风吹雨打</a:t>
            </a:r>
            <a:r>
              <a:rPr lang="en-US" altLang="zh-CN" sz="2500" dirty="0" smtClean="0">
                <a:latin typeface="Calibri" panose="020F0502020204030204" pitchFamily="34" charset="0"/>
                <a:ea typeface="宋体" panose="02010600030101010101" pitchFamily="2" charset="-122"/>
                <a:cs typeface="Times New Roman" panose="02020603050405020304" pitchFamily="18" charset="0"/>
              </a:rPr>
              <a:t>	</a:t>
            </a:r>
            <a:r>
              <a:rPr lang="en-US" altLang="zh-CN" sz="2500" b="1" dirty="0" smtClean="0">
                <a:latin typeface="Times New Roman" panose="02020603050405020304" pitchFamily="18" charset="0"/>
                <a:ea typeface="宋体" panose="02010600030101010101" pitchFamily="2" charset="-122"/>
                <a:cs typeface="Times New Roman" panose="02020603050405020304" pitchFamily="18" charset="0"/>
              </a:rPr>
              <a:t>D</a:t>
            </a:r>
            <a:r>
              <a:rPr lang="zh-CN" altLang="zh-CN" sz="2500" b="1" dirty="0">
                <a:latin typeface="Times New Roman" panose="02020603050405020304" pitchFamily="18" charset="0"/>
                <a:ea typeface="宋体" panose="02010600030101010101" pitchFamily="2" charset="-122"/>
                <a:cs typeface="Times New Roman" panose="02020603050405020304" pitchFamily="18" charset="0"/>
              </a:rPr>
              <a:t>．古老　老旧　风吹雨打　焦头烂额</a:t>
            </a:r>
            <a:endParaRPr lang="zh-CN" altLang="zh-CN" sz="25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665db"/>
          <p:cNvSpPr/>
          <p:nvPr/>
        </p:nvSpPr>
        <p:spPr>
          <a:xfrm>
            <a:off x="9886315" y="858034"/>
            <a:ext cx="1212914" cy="445770"/>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5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5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2546121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632232"/>
            <a:ext cx="11430000" cy="177279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你想弄明白“津梁”的意思，查阅字典，找到“津”字的三个解释：</a:t>
            </a: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渡口；</a:t>
            </a: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门径；</a:t>
            </a: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体液，唾液。</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你认为“津梁”在此处的意思应该</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是</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填序号</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744b2"/>
          <p:cNvSpPr/>
          <p:nvPr/>
        </p:nvSpPr>
        <p:spPr>
          <a:xfrm>
            <a:off x="643622" y="3838224"/>
            <a:ext cx="1222438"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48038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1202882"/>
            <a:ext cx="2348720" cy="600229"/>
          </a:xfrm>
          <a:prstGeom prst="rect">
            <a:avLst/>
          </a:prstGeom>
        </p:spPr>
        <p:txBody>
          <a:bodyPr wrap="none">
            <a:spAutoFit/>
          </a:bodyPr>
          <a:lstStyle/>
          <a:p>
            <a:pP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一、词的分类</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4741302" y="749753"/>
            <a:ext cx="2709396" cy="601127"/>
          </a:xfrm>
          <a:prstGeom prst="rect">
            <a:avLst/>
          </a:prstGeom>
        </p:spPr>
        <p:txBody>
          <a:bodyPr wrap="none">
            <a:spAutoFit/>
          </a:bodyPr>
          <a:lstStyle/>
          <a:p>
            <a:pPr algn="ctr">
              <a:lnSpc>
                <a:spcPct val="130000"/>
              </a:lnSpc>
            </a:pPr>
            <a:r>
              <a:rPr lang="zh-CN" altLang="zh-CN" sz="2800" b="1" dirty="0">
                <a:latin typeface="Calibri" panose="020F0502020204030204" pitchFamily="34" charset="0"/>
                <a:ea typeface="方正兰亭圆_GBK"/>
                <a:cs typeface="Times New Roman" panose="02020603050405020304" pitchFamily="18" charset="0"/>
              </a:rPr>
              <a:t>考点</a:t>
            </a:r>
            <a:r>
              <a:rPr lang="zh-CN" altLang="zh-CN" sz="2800" b="1" dirty="0">
                <a:solidFill>
                  <a:srgbClr val="00B0F0"/>
                </a:solidFill>
                <a:ea typeface="MS Gothic" panose="020B0609070205080204" pitchFamily="49" charset="-128"/>
                <a:cs typeface="MS Gothic" panose="020B0609070205080204" pitchFamily="49" charset="-128"/>
              </a:rPr>
              <a:t>❸</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方正兰亭圆_GBK"/>
                <a:cs typeface="Times New Roman" panose="02020603050405020304" pitchFamily="18" charset="0"/>
              </a:rPr>
              <a:t>语</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方正兰亭圆_GBK"/>
                <a:cs typeface="Times New Roman" panose="02020603050405020304" pitchFamily="18" charset="0"/>
              </a:rPr>
              <a:t>法</a:t>
            </a:r>
            <a:endParaRPr lang="zh-CN" altLang="en-US" sz="2800" dirty="0"/>
          </a:p>
        </p:txBody>
      </p:sp>
      <p:pic>
        <p:nvPicPr>
          <p:cNvPr id="2" name="image34.jpeg"/>
          <p:cNvPicPr/>
          <p:nvPr/>
        </p:nvPicPr>
        <p:blipFill>
          <a:blip r:embed="rId2"/>
          <a:stretch>
            <a:fillRect/>
          </a:stretch>
        </p:blipFill>
        <p:spPr>
          <a:xfrm>
            <a:off x="375229" y="1803111"/>
            <a:ext cx="1871158" cy="424649"/>
          </a:xfrm>
          <a:prstGeom prst="rect">
            <a:avLst/>
          </a:prstGeom>
        </p:spPr>
      </p:pic>
      <p:graphicFrame>
        <p:nvGraphicFramePr>
          <p:cNvPr id="6" name="表格 5"/>
          <p:cNvGraphicFramePr>
            <a:graphicFrameLocks noGrp="1" noChangeAspect="1"/>
          </p:cNvGraphicFramePr>
          <p:nvPr>
            <p:extLst>
              <p:ext uri="{D42A27DB-BD31-4B8C-83A1-F6EECF244321}">
                <p14:modId xmlns:p14="http://schemas.microsoft.com/office/powerpoint/2010/main" val="2558042826"/>
              </p:ext>
            </p:extLst>
          </p:nvPr>
        </p:nvGraphicFramePr>
        <p:xfrm>
          <a:off x="381000" y="2314844"/>
          <a:ext cx="11430000" cy="3972632"/>
        </p:xfrm>
        <a:graphic>
          <a:graphicData uri="http://schemas.openxmlformats.org/drawingml/2006/table">
            <a:tbl>
              <a:tblPr firstRow="1" firstCol="1" bandRow="1"/>
              <a:tblGrid>
                <a:gridCol w="1208314">
                  <a:extLst>
                    <a:ext uri="{9D8B030D-6E8A-4147-A177-3AD203B41FA5}">
                      <a16:colId xmlns:a16="http://schemas.microsoft.com/office/drawing/2014/main" val="1094841760"/>
                    </a:ext>
                  </a:extLst>
                </a:gridCol>
                <a:gridCol w="10221686">
                  <a:extLst>
                    <a:ext uri="{9D8B030D-6E8A-4147-A177-3AD203B41FA5}">
                      <a16:colId xmlns:a16="http://schemas.microsoft.com/office/drawing/2014/main" val="1601239084"/>
                    </a:ext>
                  </a:extLst>
                </a:gridCol>
              </a:tblGrid>
              <a:tr h="580060">
                <a:tc>
                  <a:txBody>
                    <a:bodyPr/>
                    <a:lstStyle/>
                    <a:p>
                      <a:pPr algn="ctr" fontAlgn="ctr">
                        <a:spcAft>
                          <a:spcPts val="0"/>
                        </a:spcAft>
                      </a:pPr>
                      <a:r>
                        <a:rPr lang="zh-CN" sz="2600" b="1">
                          <a:effectLst/>
                          <a:latin typeface="Arial" panose="020B0604020202020204" pitchFamily="34" charset="0"/>
                          <a:ea typeface="黑体" panose="02010609060101010101" pitchFamily="49" charset="-122"/>
                          <a:cs typeface="Times New Roman" panose="02020603050405020304" pitchFamily="18" charset="0"/>
                        </a:rPr>
                        <a:t>名词</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txBody>
                  <a:tcPr marL="5116" marR="5116" marT="5116" marB="511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en-US" sz="26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600" b="1" dirty="0">
                          <a:effectLst/>
                          <a:latin typeface="Arial" panose="020B0604020202020204" pitchFamily="34" charset="0"/>
                          <a:ea typeface="黑体" panose="02010609060101010101" pitchFamily="49" charset="-122"/>
                          <a:cs typeface="Times New Roman" panose="02020603050405020304" pitchFamily="18" charset="0"/>
                        </a:rPr>
                        <a:t>表示人或事物名称的词。</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600" b="1" dirty="0">
                          <a:effectLst/>
                          <a:latin typeface="Arial" panose="020B0604020202020204" pitchFamily="34" charset="0"/>
                          <a:ea typeface="黑体" panose="02010609060101010101" pitchFamily="49" charset="-122"/>
                          <a:cs typeface="Times New Roman" panose="02020603050405020304" pitchFamily="18" charset="0"/>
                        </a:rPr>
                        <a:t>特点：</a:t>
                      </a:r>
                      <a:r>
                        <a:rPr lang="zh-CN" sz="2600" b="1" dirty="0">
                          <a:effectLst/>
                          <a:latin typeface="Calibri" panose="020F0502020204030204" pitchFamily="34" charset="0"/>
                          <a:ea typeface="宋体" panose="02010600030101010101" pitchFamily="2" charset="-122"/>
                          <a:cs typeface="宋体" panose="02010600030101010101" pitchFamily="2" charset="-122"/>
                        </a:rPr>
                        <a:t>①</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前面可以加数量词</a:t>
                      </a:r>
                      <a:r>
                        <a:rPr lang="en-US" sz="26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600" b="1" dirty="0">
                          <a:effectLst/>
                          <a:latin typeface="Times New Roman" panose="02020603050405020304" pitchFamily="18" charset="0"/>
                          <a:ea typeface="楷体" panose="02010609060101010101" pitchFamily="49" charset="-122"/>
                          <a:cs typeface="Times New Roman" panose="02020603050405020304" pitchFamily="18" charset="0"/>
                        </a:rPr>
                        <a:t>一副对联</a:t>
                      </a:r>
                      <a:r>
                        <a:rPr lang="en-US" sz="26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600" b="1" dirty="0">
                          <a:effectLst/>
                          <a:latin typeface="Calibri" panose="020F0502020204030204" pitchFamily="34" charset="0"/>
                          <a:ea typeface="宋体" panose="02010600030101010101" pitchFamily="2" charset="-122"/>
                          <a:cs typeface="宋体" panose="02010600030101010101" pitchFamily="2" charset="-122"/>
                        </a:rPr>
                        <a:t>②</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前面不能加“不”“很”之类的副词；</a:t>
                      </a:r>
                      <a:r>
                        <a:rPr lang="zh-CN" sz="2600" b="1" dirty="0">
                          <a:effectLst/>
                          <a:latin typeface="Calibri" panose="020F0502020204030204" pitchFamily="34" charset="0"/>
                          <a:ea typeface="宋体" panose="02010600030101010101" pitchFamily="2" charset="-122"/>
                          <a:cs typeface="宋体" panose="02010600030101010101" pitchFamily="2" charset="-122"/>
                        </a:rPr>
                        <a:t>③</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后面不能加时态助词“了”。</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600" b="1" dirty="0">
                          <a:effectLst/>
                          <a:latin typeface="Arial" panose="020B0604020202020204" pitchFamily="34" charset="0"/>
                          <a:ea typeface="黑体" panose="02010609060101010101" pitchFamily="49" charset="-122"/>
                          <a:cs typeface="Times New Roman" panose="02020603050405020304" pitchFamily="18" charset="0"/>
                        </a:rPr>
                        <a:t>举例：</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人：娃娃、姑娘、青年、农夫等；具体的事物：绿萍、水藻、铃铛、镰刀、蟋蟀等；抽象的事物：精神、传统、法律、爱情等；时间：秋天、昨天、过去、早晨等。</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6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600" b="1" dirty="0">
                          <a:effectLst/>
                          <a:latin typeface="Arial" panose="020B0604020202020204" pitchFamily="34" charset="0"/>
                          <a:ea typeface="黑体" panose="02010609060101010101" pitchFamily="49" charset="-122"/>
                          <a:cs typeface="Times New Roman" panose="02020603050405020304" pitchFamily="18" charset="0"/>
                        </a:rPr>
                        <a:t>表示方位的词。</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600" b="1" dirty="0">
                          <a:effectLst/>
                          <a:latin typeface="Arial" panose="020B0604020202020204" pitchFamily="34" charset="0"/>
                          <a:ea typeface="黑体" panose="02010609060101010101" pitchFamily="49" charset="-122"/>
                          <a:cs typeface="Times New Roman" panose="02020603050405020304" pitchFamily="18" charset="0"/>
                        </a:rPr>
                        <a:t>特点：</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常用在名词或名词性词语的后面，表示事物所在的位置或范围。</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600" b="1" dirty="0">
                          <a:effectLst/>
                          <a:latin typeface="Arial" panose="020B0604020202020204" pitchFamily="34" charset="0"/>
                          <a:ea typeface="黑体" panose="02010609060101010101" pitchFamily="49" charset="-122"/>
                          <a:cs typeface="Times New Roman" panose="02020603050405020304" pitchFamily="18" charset="0"/>
                        </a:rPr>
                        <a:t>举例：</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上、下、左、右、前、后、东、南、西、北、里头、外边、以上、之下等。</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txBody>
                  <a:tcPr marL="9341" marR="9341" marT="5116" marB="511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27524400"/>
                  </a:ext>
                </a:extLst>
              </a:tr>
            </a:tbl>
          </a:graphicData>
        </a:graphic>
      </p:graphicFrame>
    </p:spTree>
    <p:extLst>
      <p:ext uri="{BB962C8B-B14F-4D97-AF65-F5344CB8AC3E}">
        <p14:creationId xmlns:p14="http://schemas.microsoft.com/office/powerpoint/2010/main" val="173480914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2479212179"/>
              </p:ext>
            </p:extLst>
          </p:nvPr>
        </p:nvGraphicFramePr>
        <p:xfrm>
          <a:off x="381000" y="792081"/>
          <a:ext cx="11430000" cy="5618552"/>
        </p:xfrm>
        <a:graphic>
          <a:graphicData uri="http://schemas.openxmlformats.org/drawingml/2006/table">
            <a:tbl>
              <a:tblPr firstRow="1" firstCol="1" bandRow="1"/>
              <a:tblGrid>
                <a:gridCol w="402771">
                  <a:extLst>
                    <a:ext uri="{9D8B030D-6E8A-4147-A177-3AD203B41FA5}">
                      <a16:colId xmlns:a16="http://schemas.microsoft.com/office/drawing/2014/main" val="3203310619"/>
                    </a:ext>
                  </a:extLst>
                </a:gridCol>
                <a:gridCol w="11027229">
                  <a:extLst>
                    <a:ext uri="{9D8B030D-6E8A-4147-A177-3AD203B41FA5}">
                      <a16:colId xmlns:a16="http://schemas.microsoft.com/office/drawing/2014/main" val="3117794932"/>
                    </a:ext>
                  </a:extLst>
                </a:gridCol>
              </a:tblGrid>
              <a:tr h="1086055">
                <a:tc>
                  <a:txBody>
                    <a:bodyPr/>
                    <a:lstStyle/>
                    <a:p>
                      <a:pPr algn="ctr" fontAlgn="ctr">
                        <a:spcAft>
                          <a:spcPts val="0"/>
                        </a:spcAft>
                      </a:pPr>
                      <a:r>
                        <a:rPr lang="zh-CN" sz="2300" b="1" dirty="0">
                          <a:effectLst/>
                          <a:latin typeface="Arial" panose="020B0604020202020204" pitchFamily="34" charset="0"/>
                          <a:ea typeface="黑体" panose="02010609060101010101" pitchFamily="49" charset="-122"/>
                          <a:cs typeface="Times New Roman" panose="02020603050405020304" pitchFamily="18" charset="0"/>
                        </a:rPr>
                        <a:t>动词</a:t>
                      </a:r>
                      <a:endParaRPr lang="zh-CN" sz="2300" dirty="0">
                        <a:effectLst/>
                        <a:latin typeface="Calibri" panose="020F0502020204030204" pitchFamily="34" charset="0"/>
                        <a:ea typeface="宋体" panose="02010600030101010101" pitchFamily="2" charset="-122"/>
                        <a:cs typeface="Times New Roman" panose="02020603050405020304" pitchFamily="18" charset="0"/>
                      </a:endParaRPr>
                    </a:p>
                  </a:txBody>
                  <a:tcPr marL="5116" marR="5116" marT="5116" marB="511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en-US" sz="23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sz="23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300" b="1" dirty="0">
                          <a:effectLst/>
                          <a:latin typeface="Arial" panose="020B0604020202020204" pitchFamily="34" charset="0"/>
                          <a:ea typeface="黑体" panose="02010609060101010101" pitchFamily="49" charset="-122"/>
                          <a:cs typeface="Times New Roman" panose="02020603050405020304" pitchFamily="18" charset="0"/>
                        </a:rPr>
                        <a:t>表示动作行为、心理活动、发展变化的词。</a:t>
                      </a:r>
                      <a:endParaRPr lang="zh-CN" sz="23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300" b="1" dirty="0">
                          <a:effectLst/>
                          <a:latin typeface="Arial" panose="020B0604020202020204" pitchFamily="34" charset="0"/>
                          <a:ea typeface="黑体" panose="02010609060101010101" pitchFamily="49" charset="-122"/>
                          <a:cs typeface="Times New Roman" panose="02020603050405020304" pitchFamily="18" charset="0"/>
                        </a:rPr>
                        <a:t>特点：</a:t>
                      </a:r>
                      <a:r>
                        <a:rPr lang="zh-CN" sz="2300" b="1" dirty="0">
                          <a:effectLst/>
                          <a:latin typeface="Calibri" panose="020F0502020204030204" pitchFamily="34" charset="0"/>
                          <a:ea typeface="宋体" panose="02010600030101010101" pitchFamily="2" charset="-122"/>
                          <a:cs typeface="宋体" panose="02010600030101010101" pitchFamily="2" charset="-122"/>
                        </a:rPr>
                        <a:t>①</a:t>
                      </a:r>
                      <a:r>
                        <a:rPr lang="zh-CN" sz="2300" b="1" dirty="0">
                          <a:effectLst/>
                          <a:latin typeface="Times New Roman" panose="02020603050405020304" pitchFamily="18" charset="0"/>
                          <a:ea typeface="宋体" panose="02010600030101010101" pitchFamily="2" charset="-122"/>
                          <a:cs typeface="Times New Roman" panose="02020603050405020304" pitchFamily="18" charset="0"/>
                        </a:rPr>
                        <a:t>前面可以加副词</a:t>
                      </a:r>
                      <a:r>
                        <a:rPr lang="en-US" sz="23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300" b="1" dirty="0">
                          <a:effectLst/>
                          <a:latin typeface="Times New Roman" panose="02020603050405020304" pitchFamily="18" charset="0"/>
                          <a:ea typeface="楷体" panose="02010609060101010101" pitchFamily="49" charset="-122"/>
                          <a:cs typeface="Times New Roman" panose="02020603050405020304" pitchFamily="18" charset="0"/>
                        </a:rPr>
                        <a:t>刚走、很想</a:t>
                      </a:r>
                      <a:r>
                        <a:rPr lang="en-US" sz="23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3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300" b="1" dirty="0">
                          <a:effectLst/>
                          <a:latin typeface="Calibri" panose="020F0502020204030204" pitchFamily="34" charset="0"/>
                          <a:ea typeface="宋体" panose="02010600030101010101" pitchFamily="2" charset="-122"/>
                          <a:cs typeface="宋体" panose="02010600030101010101" pitchFamily="2" charset="-122"/>
                        </a:rPr>
                        <a:t>②</a:t>
                      </a:r>
                      <a:r>
                        <a:rPr lang="zh-CN" sz="2300" b="1" dirty="0">
                          <a:effectLst/>
                          <a:latin typeface="Times New Roman" panose="02020603050405020304" pitchFamily="18" charset="0"/>
                          <a:ea typeface="宋体" panose="02010600030101010101" pitchFamily="2" charset="-122"/>
                          <a:cs typeface="Times New Roman" panose="02020603050405020304" pitchFamily="18" charset="0"/>
                        </a:rPr>
                        <a:t>后面一般能加“着”“了”“过”之类的时态助词，表示动作的持续、完成或过去</a:t>
                      </a:r>
                      <a:r>
                        <a:rPr lang="en-US" sz="23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300" b="1" dirty="0">
                          <a:effectLst/>
                          <a:latin typeface="Times New Roman" panose="02020603050405020304" pitchFamily="18" charset="0"/>
                          <a:ea typeface="楷体" panose="02010609060101010101" pitchFamily="49" charset="-122"/>
                          <a:cs typeface="Times New Roman" panose="02020603050405020304" pitchFamily="18" charset="0"/>
                        </a:rPr>
                        <a:t>看着、看了、看过</a:t>
                      </a:r>
                      <a:r>
                        <a:rPr lang="en-US" sz="23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3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300" b="1" dirty="0">
                          <a:effectLst/>
                          <a:latin typeface="Calibri" panose="020F0502020204030204" pitchFamily="34" charset="0"/>
                          <a:ea typeface="宋体" panose="02010600030101010101" pitchFamily="2" charset="-122"/>
                          <a:cs typeface="宋体" panose="02010600030101010101" pitchFamily="2" charset="-122"/>
                        </a:rPr>
                        <a:t>③</a:t>
                      </a:r>
                      <a:r>
                        <a:rPr lang="zh-CN" sz="2300" b="1" dirty="0">
                          <a:effectLst/>
                          <a:latin typeface="Times New Roman" panose="02020603050405020304" pitchFamily="18" charset="0"/>
                          <a:ea typeface="宋体" panose="02010600030101010101" pitchFamily="2" charset="-122"/>
                          <a:cs typeface="Times New Roman" panose="02020603050405020304" pitchFamily="18" charset="0"/>
                        </a:rPr>
                        <a:t>多数能重叠</a:t>
                      </a:r>
                      <a:r>
                        <a:rPr lang="en-US" sz="23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300" b="1" dirty="0">
                          <a:effectLst/>
                          <a:latin typeface="Times New Roman" panose="02020603050405020304" pitchFamily="18" charset="0"/>
                          <a:ea typeface="楷体" panose="02010609060101010101" pitchFamily="49" charset="-122"/>
                          <a:cs typeface="Times New Roman" panose="02020603050405020304" pitchFamily="18" charset="0"/>
                        </a:rPr>
                        <a:t>想想、看看、讨论讨论</a:t>
                      </a:r>
                      <a:r>
                        <a:rPr lang="en-US" sz="23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3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23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300" b="1" dirty="0">
                          <a:effectLst/>
                          <a:latin typeface="Arial" panose="020B0604020202020204" pitchFamily="34" charset="0"/>
                          <a:ea typeface="黑体" panose="02010609060101010101" pitchFamily="49" charset="-122"/>
                          <a:cs typeface="Times New Roman" panose="02020603050405020304" pitchFamily="18" charset="0"/>
                        </a:rPr>
                        <a:t>举例：</a:t>
                      </a:r>
                      <a:r>
                        <a:rPr lang="zh-CN" sz="2300" b="1" dirty="0">
                          <a:effectLst/>
                          <a:latin typeface="Times New Roman" panose="02020603050405020304" pitchFamily="18" charset="0"/>
                          <a:ea typeface="宋体" panose="02010600030101010101" pitchFamily="2" charset="-122"/>
                          <a:cs typeface="Times New Roman" panose="02020603050405020304" pitchFamily="18" charset="0"/>
                        </a:rPr>
                        <a:t>动作行为：走、跑、唱、跳、打、躺等；心理活动：爱、恨、担心、喜欢、讨厌、想念、忘记、佩服等；发展变化：增加、减少、扩大、提高、降低、发生、出现等。</a:t>
                      </a:r>
                      <a:endParaRPr lang="zh-CN" sz="23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3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sz="23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300" b="1" dirty="0">
                          <a:effectLst/>
                          <a:latin typeface="Arial" panose="020B0604020202020204" pitchFamily="34" charset="0"/>
                          <a:ea typeface="黑体" panose="02010609060101010101" pitchFamily="49" charset="-122"/>
                          <a:cs typeface="Times New Roman" panose="02020603050405020304" pitchFamily="18" charset="0"/>
                        </a:rPr>
                        <a:t>表示可能、应该、意愿的词。</a:t>
                      </a:r>
                      <a:endParaRPr lang="zh-CN" sz="23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300" b="1" dirty="0">
                          <a:effectLst/>
                          <a:latin typeface="Arial" panose="020B0604020202020204" pitchFamily="34" charset="0"/>
                          <a:ea typeface="黑体" panose="02010609060101010101" pitchFamily="49" charset="-122"/>
                          <a:cs typeface="Times New Roman" panose="02020603050405020304" pitchFamily="18" charset="0"/>
                        </a:rPr>
                        <a:t>特点：</a:t>
                      </a:r>
                      <a:r>
                        <a:rPr lang="zh-CN" sz="2300" b="1" dirty="0">
                          <a:effectLst/>
                          <a:latin typeface="Calibri" panose="020F0502020204030204" pitchFamily="34" charset="0"/>
                          <a:ea typeface="宋体" panose="02010600030101010101" pitchFamily="2" charset="-122"/>
                          <a:cs typeface="宋体" panose="02010600030101010101" pitchFamily="2" charset="-122"/>
                        </a:rPr>
                        <a:t>①</a:t>
                      </a:r>
                      <a:r>
                        <a:rPr lang="zh-CN" sz="2300" b="1" dirty="0">
                          <a:effectLst/>
                          <a:latin typeface="Times New Roman" panose="02020603050405020304" pitchFamily="18" charset="0"/>
                          <a:ea typeface="宋体" panose="02010600030101010101" pitchFamily="2" charset="-122"/>
                          <a:cs typeface="Times New Roman" panose="02020603050405020304" pitchFamily="18" charset="0"/>
                        </a:rPr>
                        <a:t>不能重叠；</a:t>
                      </a:r>
                      <a:r>
                        <a:rPr lang="zh-CN" sz="2300" b="1" dirty="0">
                          <a:effectLst/>
                          <a:latin typeface="Calibri" panose="020F0502020204030204" pitchFamily="34" charset="0"/>
                          <a:ea typeface="宋体" panose="02010600030101010101" pitchFamily="2" charset="-122"/>
                          <a:cs typeface="宋体" panose="02010600030101010101" pitchFamily="2" charset="-122"/>
                        </a:rPr>
                        <a:t>②</a:t>
                      </a:r>
                      <a:r>
                        <a:rPr lang="zh-CN" sz="2300" b="1" dirty="0">
                          <a:effectLst/>
                          <a:latin typeface="Times New Roman" panose="02020603050405020304" pitchFamily="18" charset="0"/>
                          <a:ea typeface="宋体" panose="02010600030101010101" pitchFamily="2" charset="-122"/>
                          <a:cs typeface="Times New Roman" panose="02020603050405020304" pitchFamily="18" charset="0"/>
                        </a:rPr>
                        <a:t>后面不能加“着”“了”“过”之类的时态助词；</a:t>
                      </a:r>
                      <a:r>
                        <a:rPr lang="zh-CN" sz="2300" b="1" dirty="0">
                          <a:effectLst/>
                          <a:latin typeface="Calibri" panose="020F0502020204030204" pitchFamily="34" charset="0"/>
                          <a:ea typeface="宋体" panose="02010600030101010101" pitchFamily="2" charset="-122"/>
                          <a:cs typeface="宋体" panose="02010600030101010101" pitchFamily="2" charset="-122"/>
                        </a:rPr>
                        <a:t>③</a:t>
                      </a:r>
                      <a:r>
                        <a:rPr lang="zh-CN" sz="2300" b="1" dirty="0">
                          <a:effectLst/>
                          <a:latin typeface="Times New Roman" panose="02020603050405020304" pitchFamily="18" charset="0"/>
                          <a:ea typeface="宋体" panose="02010600030101010101" pitchFamily="2" charset="-122"/>
                          <a:cs typeface="Times New Roman" panose="02020603050405020304" pitchFamily="18" charset="0"/>
                        </a:rPr>
                        <a:t>经常用在动词、形容词前。</a:t>
                      </a:r>
                      <a:endParaRPr lang="zh-CN" sz="23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300" b="1" dirty="0">
                          <a:effectLst/>
                          <a:latin typeface="Arial" panose="020B0604020202020204" pitchFamily="34" charset="0"/>
                          <a:ea typeface="黑体" panose="02010609060101010101" pitchFamily="49" charset="-122"/>
                          <a:cs typeface="Times New Roman" panose="02020603050405020304" pitchFamily="18" charset="0"/>
                        </a:rPr>
                        <a:t>举例：</a:t>
                      </a:r>
                      <a:r>
                        <a:rPr lang="zh-CN" sz="2300" b="1" dirty="0">
                          <a:effectLst/>
                          <a:latin typeface="Times New Roman" panose="02020603050405020304" pitchFamily="18" charset="0"/>
                          <a:ea typeface="宋体" panose="02010600030101010101" pitchFamily="2" charset="-122"/>
                          <a:cs typeface="Times New Roman" panose="02020603050405020304" pitchFamily="18" charset="0"/>
                        </a:rPr>
                        <a:t>能、能够、会、可能、可以、可、要、应、应该、应当、肯、敢、愿、愿意等。</a:t>
                      </a:r>
                      <a:endParaRPr lang="zh-CN" sz="23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3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sz="23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300" b="1" dirty="0">
                          <a:effectLst/>
                          <a:latin typeface="Arial" panose="020B0604020202020204" pitchFamily="34" charset="0"/>
                          <a:ea typeface="黑体" panose="02010609060101010101" pitchFamily="49" charset="-122"/>
                          <a:cs typeface="Times New Roman" panose="02020603050405020304" pitchFamily="18" charset="0"/>
                        </a:rPr>
                        <a:t>表示动作趋向的词。</a:t>
                      </a:r>
                      <a:endParaRPr lang="zh-CN" sz="23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300" b="1" dirty="0">
                          <a:effectLst/>
                          <a:latin typeface="Arial" panose="020B0604020202020204" pitchFamily="34" charset="0"/>
                          <a:ea typeface="黑体" panose="02010609060101010101" pitchFamily="49" charset="-122"/>
                          <a:cs typeface="Times New Roman" panose="02020603050405020304" pitchFamily="18" charset="0"/>
                        </a:rPr>
                        <a:t>特点：</a:t>
                      </a:r>
                      <a:r>
                        <a:rPr lang="zh-CN" sz="2300" b="1" dirty="0">
                          <a:effectLst/>
                          <a:latin typeface="Times New Roman" panose="02020603050405020304" pitchFamily="18" charset="0"/>
                          <a:ea typeface="宋体" panose="02010600030101010101" pitchFamily="2" charset="-122"/>
                          <a:cs typeface="Times New Roman" panose="02020603050405020304" pitchFamily="18" charset="0"/>
                        </a:rPr>
                        <a:t>经常用在动作行为的动词后边，表示动作行为的方向。</a:t>
                      </a:r>
                      <a:endParaRPr lang="zh-CN" sz="23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300" b="1" dirty="0">
                          <a:effectLst/>
                          <a:latin typeface="Arial" panose="020B0604020202020204" pitchFamily="34" charset="0"/>
                          <a:ea typeface="黑体" panose="02010609060101010101" pitchFamily="49" charset="-122"/>
                          <a:cs typeface="Times New Roman" panose="02020603050405020304" pitchFamily="18" charset="0"/>
                        </a:rPr>
                        <a:t>举例：</a:t>
                      </a:r>
                      <a:r>
                        <a:rPr lang="zh-CN" sz="2300" b="1" dirty="0">
                          <a:effectLst/>
                          <a:latin typeface="Times New Roman" panose="02020603050405020304" pitchFamily="18" charset="0"/>
                          <a:ea typeface="宋体" panose="02010600030101010101" pitchFamily="2" charset="-122"/>
                          <a:cs typeface="Times New Roman" panose="02020603050405020304" pitchFamily="18" charset="0"/>
                        </a:rPr>
                        <a:t>上、下、去、来、进、出、到、过、过去、上来、回去、起来等。</a:t>
                      </a:r>
                      <a:endParaRPr lang="zh-CN" sz="23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300" b="1" dirty="0">
                          <a:effectLst/>
                          <a:latin typeface="Times New Roman" panose="02020603050405020304" pitchFamily="18" charset="0"/>
                          <a:ea typeface="宋体" panose="02010600030101010101" pitchFamily="2" charset="-122"/>
                          <a:cs typeface="Times New Roman" panose="02020603050405020304" pitchFamily="18" charset="0"/>
                        </a:rPr>
                        <a:t>4</a:t>
                      </a:r>
                      <a:r>
                        <a:rPr lang="zh-CN" sz="23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300" b="1" dirty="0">
                          <a:effectLst/>
                          <a:latin typeface="Arial" panose="020B0604020202020204" pitchFamily="34" charset="0"/>
                          <a:ea typeface="黑体" panose="02010609060101010101" pitchFamily="49" charset="-122"/>
                          <a:cs typeface="Times New Roman" panose="02020603050405020304" pitchFamily="18" charset="0"/>
                        </a:rPr>
                        <a:t>表示判断的词。</a:t>
                      </a:r>
                      <a:endParaRPr lang="zh-CN" sz="23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300" b="1" dirty="0">
                          <a:effectLst/>
                          <a:latin typeface="Arial" panose="020B0604020202020204" pitchFamily="34" charset="0"/>
                          <a:ea typeface="黑体" panose="02010609060101010101" pitchFamily="49" charset="-122"/>
                          <a:cs typeface="Times New Roman" panose="02020603050405020304" pitchFamily="18" charset="0"/>
                        </a:rPr>
                        <a:t>举例：</a:t>
                      </a:r>
                      <a:r>
                        <a:rPr lang="zh-CN" sz="2300" b="1" dirty="0">
                          <a:effectLst/>
                          <a:latin typeface="Times New Roman" panose="02020603050405020304" pitchFamily="18" charset="0"/>
                          <a:ea typeface="宋体" panose="02010600030101010101" pitchFamily="2" charset="-122"/>
                          <a:cs typeface="Times New Roman" panose="02020603050405020304" pitchFamily="18" charset="0"/>
                        </a:rPr>
                        <a:t>是。</a:t>
                      </a:r>
                      <a:endParaRPr lang="zh-CN" sz="2300" dirty="0">
                        <a:effectLst/>
                        <a:latin typeface="Calibri" panose="020F0502020204030204" pitchFamily="34" charset="0"/>
                        <a:ea typeface="宋体" panose="02010600030101010101" pitchFamily="2" charset="-122"/>
                        <a:cs typeface="Times New Roman" panose="02020603050405020304" pitchFamily="18" charset="0"/>
                      </a:endParaRPr>
                    </a:p>
                  </a:txBody>
                  <a:tcPr marL="9341" marR="9341" marT="5116" marB="511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87588483"/>
                  </a:ext>
                </a:extLst>
              </a:tr>
            </a:tbl>
          </a:graphicData>
        </a:graphic>
      </p:graphicFrame>
    </p:spTree>
    <p:extLst>
      <p:ext uri="{BB962C8B-B14F-4D97-AF65-F5344CB8AC3E}">
        <p14:creationId xmlns:p14="http://schemas.microsoft.com/office/powerpoint/2010/main" val="19828689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3961149"/>
          </a:xfrm>
          <a:prstGeom prst="rect">
            <a:avLst/>
          </a:prstGeom>
        </p:spPr>
        <p:txBody>
          <a:bodyPr>
            <a:spAutoFit/>
          </a:bodyPr>
          <a:lstStyle/>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【乙】</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哥儿，有画儿的‘三哼经’，我给你买来了！</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我似乎遇着了一个霹雳，全体都震悚起来；赶紧去接过来，打开纸包，是四本小小的书，略略一翻，人面的兽，九头的蛇，</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果然都在内。</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这又使我发生新的敬意了，别人不肯做，或不能做的事，她却能够做成功。她确有伟大的神力。谋害隐鼠的怨恨，从此完全消灭了。</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en-US" altLang="zh-CN" sz="28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节选自《朝花夕拾</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阿长与〈山海经〉》</a:t>
            </a:r>
            <a:r>
              <a:rPr lang="en-US" altLang="zh-CN" sz="2800" b="1" dirty="0" smtClean="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63079751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2004129318"/>
              </p:ext>
            </p:extLst>
          </p:nvPr>
        </p:nvGraphicFramePr>
        <p:xfrm>
          <a:off x="381000" y="1780504"/>
          <a:ext cx="11430000" cy="3423992"/>
        </p:xfrm>
        <a:graphic>
          <a:graphicData uri="http://schemas.openxmlformats.org/drawingml/2006/table">
            <a:tbl>
              <a:tblPr firstRow="1" firstCol="1" bandRow="1"/>
              <a:tblGrid>
                <a:gridCol w="1208314">
                  <a:extLst>
                    <a:ext uri="{9D8B030D-6E8A-4147-A177-3AD203B41FA5}">
                      <a16:colId xmlns:a16="http://schemas.microsoft.com/office/drawing/2014/main" val="2765931599"/>
                    </a:ext>
                  </a:extLst>
                </a:gridCol>
                <a:gridCol w="10221686">
                  <a:extLst>
                    <a:ext uri="{9D8B030D-6E8A-4147-A177-3AD203B41FA5}">
                      <a16:colId xmlns:a16="http://schemas.microsoft.com/office/drawing/2014/main" val="956493669"/>
                    </a:ext>
                  </a:extLst>
                </a:gridCol>
              </a:tblGrid>
              <a:tr h="507775">
                <a:tc>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形容词</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5116" marR="5116" marT="5116" marB="511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表示人或事物的性质或状态的词。</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特点：</a:t>
                      </a: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许多形容词前面可以用“很”“最”“非常”等表示程度的词来修饰；</a:t>
                      </a: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后面能加“着”“了”“过”这类时态助词，表示持续、完成或过去；</a:t>
                      </a: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一部分能重叠</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慢慢、清清楚楚</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举例：</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状态：凌乱、快、慢、软、硬、忙碌、悠闲等；性质：强壮、好、坏、美、丑、纯粹、高尚等；颜色：黑、白、橙、苍白、碧绿、绿油油、红彤彤等；形状：大、小、宽、窄、笔直、弯曲等。</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9341" marR="9341" marT="5116" marB="511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39770279"/>
                  </a:ext>
                </a:extLst>
              </a:tr>
            </a:tbl>
          </a:graphicData>
        </a:graphic>
      </p:graphicFrame>
    </p:spTree>
    <p:extLst>
      <p:ext uri="{BB962C8B-B14F-4D97-AF65-F5344CB8AC3E}">
        <p14:creationId xmlns:p14="http://schemas.microsoft.com/office/powerpoint/2010/main" val="22961286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1860247240"/>
              </p:ext>
            </p:extLst>
          </p:nvPr>
        </p:nvGraphicFramePr>
        <p:xfrm>
          <a:off x="381000" y="927064"/>
          <a:ext cx="11430000" cy="5130872"/>
        </p:xfrm>
        <a:graphic>
          <a:graphicData uri="http://schemas.openxmlformats.org/drawingml/2006/table">
            <a:tbl>
              <a:tblPr firstRow="1" firstCol="1" bandRow="1"/>
              <a:tblGrid>
                <a:gridCol w="1208314">
                  <a:extLst>
                    <a:ext uri="{9D8B030D-6E8A-4147-A177-3AD203B41FA5}">
                      <a16:colId xmlns:a16="http://schemas.microsoft.com/office/drawing/2014/main" val="2590682111"/>
                    </a:ext>
                  </a:extLst>
                </a:gridCol>
                <a:gridCol w="10221686">
                  <a:extLst>
                    <a:ext uri="{9D8B030D-6E8A-4147-A177-3AD203B41FA5}">
                      <a16:colId xmlns:a16="http://schemas.microsoft.com/office/drawing/2014/main" val="2983213563"/>
                    </a:ext>
                  </a:extLst>
                </a:gridCol>
              </a:tblGrid>
              <a:tr h="65234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数词和</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量词</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5116" marR="5116" marT="5116" marB="511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Arial" panose="020B0604020202020204" pitchFamily="34" charset="0"/>
                          <a:ea typeface="黑体" panose="02010609060101010101" pitchFamily="49" charset="-122"/>
                          <a:cs typeface="Times New Roman" panose="02020603050405020304" pitchFamily="18" charset="0"/>
                        </a:rPr>
                        <a:t>数词：表示数目的词。</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特点：</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数词连用或者加上别的词，可以表示序数、分数、倍数、概数。</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举例：</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表示确数：一、七千、六万九千等；表示概数：十来</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个</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、二十几</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只</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、七八</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辆</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等；表示序数：第一、老三、初五等。</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Arial" panose="020B0604020202020204" pitchFamily="34" charset="0"/>
                          <a:ea typeface="黑体" panose="02010609060101010101" pitchFamily="49" charset="-122"/>
                          <a:cs typeface="Times New Roman" panose="02020603050405020304" pitchFamily="18" charset="0"/>
                        </a:rPr>
                        <a:t>量词：表示人、事物或动作的单位的词。</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特点：</a:t>
                      </a: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常和数词或指示代词“这”“那”结合使用；</a:t>
                      </a: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单音节量词能重叠，重叠之后含有“每”的意思</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个个</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条条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是每个、每条的意思</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举例：</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表示事物的单位：个、台、条、只等；表示度量衡单位：米、千米、毫升、升、克、千克等；表示动作行为的单位：次、回、趟、遍等。</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9341" marR="9341" marT="5116" marB="511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75644015"/>
                  </a:ext>
                </a:extLst>
              </a:tr>
            </a:tbl>
          </a:graphicData>
        </a:graphic>
      </p:graphicFrame>
    </p:spTree>
    <p:extLst>
      <p:ext uri="{BB962C8B-B14F-4D97-AF65-F5344CB8AC3E}">
        <p14:creationId xmlns:p14="http://schemas.microsoft.com/office/powerpoint/2010/main" val="300267778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647440004"/>
              </p:ext>
            </p:extLst>
          </p:nvPr>
        </p:nvGraphicFramePr>
        <p:xfrm>
          <a:off x="381000" y="822888"/>
          <a:ext cx="11430000" cy="5567824"/>
        </p:xfrm>
        <a:graphic>
          <a:graphicData uri="http://schemas.openxmlformats.org/drawingml/2006/table">
            <a:tbl>
              <a:tblPr firstRow="1" firstCol="1" bandRow="1"/>
              <a:tblGrid>
                <a:gridCol w="1208314">
                  <a:extLst>
                    <a:ext uri="{9D8B030D-6E8A-4147-A177-3AD203B41FA5}">
                      <a16:colId xmlns:a16="http://schemas.microsoft.com/office/drawing/2014/main" val="446629065"/>
                    </a:ext>
                  </a:extLst>
                </a:gridCol>
                <a:gridCol w="10221686">
                  <a:extLst>
                    <a:ext uri="{9D8B030D-6E8A-4147-A177-3AD203B41FA5}">
                      <a16:colId xmlns:a16="http://schemas.microsoft.com/office/drawing/2014/main" val="3016810997"/>
                    </a:ext>
                  </a:extLst>
                </a:gridCol>
              </a:tblGrid>
              <a:tr h="363205">
                <a:tc>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代词</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5116" marR="5116" marT="5116" marB="511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代替名词、动词、形容词、数量词、副词的词。</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特点：</a:t>
                      </a: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能够替代或指示各类实词；</a:t>
                      </a: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一般不带修饰成分。</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举例：</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代指人的人称代词：他、他们、咱们、自己等；代指事物的代词：它、它们等；指示代词：那、这、这儿、那儿、这里、那里、这么、那么、这样、那样、各、每等；疑问代词：怎样、谁、什么、哪、哪里等。</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9341" marR="9341" marT="5116" marB="511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80979233"/>
                  </a:ext>
                </a:extLst>
              </a:tr>
              <a:tr h="363205">
                <a:tc>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副词</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5116" marR="5116" marT="5116" marB="511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修饰或限制动词、形容词，表示范围、程度等，一般不能修饰或限制名词的词。</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特点：</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一般用在动词或形容词前边，起修饰、限制作用，表示程度、范围、时间、频率或语气等。</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举例：</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程度：很、非常、最等；范围：都、全、只、仅仅等；时间：已经、正、刚才、曾经、立刻、忽然等；否定：不、未、没有、没等；语气：大概、偏偏、也许、难道、简直等。</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9341" marR="9341" marT="5116" marB="511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65566587"/>
                  </a:ext>
                </a:extLst>
              </a:tr>
            </a:tbl>
          </a:graphicData>
        </a:graphic>
      </p:graphicFrame>
    </p:spTree>
    <p:extLst>
      <p:ext uri="{BB962C8B-B14F-4D97-AF65-F5344CB8AC3E}">
        <p14:creationId xmlns:p14="http://schemas.microsoft.com/office/powerpoint/2010/main" val="222181384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2287502376"/>
              </p:ext>
            </p:extLst>
          </p:nvPr>
        </p:nvGraphicFramePr>
        <p:xfrm>
          <a:off x="381000" y="1567144"/>
          <a:ext cx="11430000" cy="3850712"/>
        </p:xfrm>
        <a:graphic>
          <a:graphicData uri="http://schemas.openxmlformats.org/drawingml/2006/table">
            <a:tbl>
              <a:tblPr firstRow="1" firstCol="1" bandRow="1"/>
              <a:tblGrid>
                <a:gridCol w="1208314">
                  <a:extLst>
                    <a:ext uri="{9D8B030D-6E8A-4147-A177-3AD203B41FA5}">
                      <a16:colId xmlns:a16="http://schemas.microsoft.com/office/drawing/2014/main" val="4255732346"/>
                    </a:ext>
                  </a:extLst>
                </a:gridCol>
                <a:gridCol w="10221686">
                  <a:extLst>
                    <a:ext uri="{9D8B030D-6E8A-4147-A177-3AD203B41FA5}">
                      <a16:colId xmlns:a16="http://schemas.microsoft.com/office/drawing/2014/main" val="3169850734"/>
                    </a:ext>
                  </a:extLst>
                </a:gridCol>
              </a:tblGrid>
              <a:tr h="435490">
                <a:tc>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介词</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5116" marR="5116" marT="5116" marB="511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用在名词、代词或名词性词组的前面，合起来表示方向、对象等的词。</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特点：</a:t>
                      </a: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介词后边不能加时态助词“着”“了”“过”；</a:t>
                      </a: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不能重叠；</a:t>
                      </a: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不单独使用，而是跟名词或代词结合在一起组成短语，表示对象、方向、地点、时间、比较等。</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举例：</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对象：对、对于、关于、把等；处所、方向：在、向、从、往、到、朝等；时间：从、自从、当、自等；方式：用、以、按照等；比较：比、跟、同、和等；原因：由于、因、因为等；排除：除了、除过等。</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9341" marR="9341" marT="5116" marB="511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52398239"/>
                  </a:ext>
                </a:extLst>
              </a:tr>
            </a:tbl>
          </a:graphicData>
        </a:graphic>
      </p:graphicFrame>
    </p:spTree>
    <p:extLst>
      <p:ext uri="{BB962C8B-B14F-4D97-AF65-F5344CB8AC3E}">
        <p14:creationId xmlns:p14="http://schemas.microsoft.com/office/powerpoint/2010/main" val="230705355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3073634305"/>
              </p:ext>
            </p:extLst>
          </p:nvPr>
        </p:nvGraphicFramePr>
        <p:xfrm>
          <a:off x="381000" y="2207224"/>
          <a:ext cx="11430000" cy="2570552"/>
        </p:xfrm>
        <a:graphic>
          <a:graphicData uri="http://schemas.openxmlformats.org/drawingml/2006/table">
            <a:tbl>
              <a:tblPr firstRow="1" firstCol="1" bandRow="1"/>
              <a:tblGrid>
                <a:gridCol w="1208314">
                  <a:extLst>
                    <a:ext uri="{9D8B030D-6E8A-4147-A177-3AD203B41FA5}">
                      <a16:colId xmlns:a16="http://schemas.microsoft.com/office/drawing/2014/main" val="2146137209"/>
                    </a:ext>
                  </a:extLst>
                </a:gridCol>
                <a:gridCol w="10221686">
                  <a:extLst>
                    <a:ext uri="{9D8B030D-6E8A-4147-A177-3AD203B41FA5}">
                      <a16:colId xmlns:a16="http://schemas.microsoft.com/office/drawing/2014/main" val="1650057709"/>
                    </a:ext>
                  </a:extLst>
                </a:gridCol>
              </a:tblGrid>
              <a:tr h="363205">
                <a:tc>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连词</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5116" marR="5116" marT="5116" marB="511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连接词、词组、句子或段落的词。</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特点：</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只能起连接作用，不能起修饰和补充作用，用来表示并列、转折、选择、递进、条件、因果等关系。</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举例：</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连接词和短语：跟、与、同、及、而、或、或者、和等；连接句子：如果、只要、因为、虽然、即使、不但、而且、并且、但是、只有等。</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9341" marR="9341" marT="5116" marB="511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83312983"/>
                  </a:ext>
                </a:extLst>
              </a:tr>
            </a:tbl>
          </a:graphicData>
        </a:graphic>
      </p:graphicFrame>
    </p:spTree>
    <p:extLst>
      <p:ext uri="{BB962C8B-B14F-4D97-AF65-F5344CB8AC3E}">
        <p14:creationId xmlns:p14="http://schemas.microsoft.com/office/powerpoint/2010/main" val="317505808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2072079"/>
            <a:ext cx="11430000" cy="289310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下列词语不全是名词的一项是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．秋天　　农夫　　娃娃　　前面</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．文章　　早晨　　镰刀　　传统</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．过去　　干净　　水藻　　学生</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．友情　　里头　　东边　　黑板</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2" name="image35.jpeg"/>
          <p:cNvPicPr/>
          <p:nvPr/>
        </p:nvPicPr>
        <p:blipFill>
          <a:blip r:embed="rId2"/>
          <a:stretch>
            <a:fillRect/>
          </a:stretch>
        </p:blipFill>
        <p:spPr>
          <a:xfrm>
            <a:off x="375229" y="791890"/>
            <a:ext cx="1871158" cy="424649"/>
          </a:xfrm>
          <a:prstGeom prst="rect">
            <a:avLst/>
          </a:prstGeom>
        </p:spPr>
      </p:pic>
      <p:sp>
        <p:nvSpPr>
          <p:cNvPr id="4" name="A_a5073"/>
          <p:cNvSpPr/>
          <p:nvPr/>
        </p:nvSpPr>
        <p:spPr>
          <a:xfrm>
            <a:off x="5668328" y="2168599"/>
            <a:ext cx="1298638"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3069448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7356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结合下面选文，选出分析正确的一项</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2000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梦想与奋斗相辅相成，年轻人最不该在能奋斗的时候选择安逸，与时代同向同行，以奋斗筑梦圆梦。用脚步丈量的青春，定会绽放出灿烂的光华，请记住：幸福是奋斗出来的！</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．选文中多次出现的“奋斗”都是形容词。</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．“梦想”“光华”都是名词，“选择”“丈量”都是动词。</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．“同向”与“同行”、“筑梦”与“圆梦”是两组同义词。</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．选文中“安逸”是贬义词，“青春”是褒义词。</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cff11"/>
          <p:cNvSpPr/>
          <p:nvPr/>
        </p:nvSpPr>
        <p:spPr>
          <a:xfrm>
            <a:off x="6739890" y="1328369"/>
            <a:ext cx="1278000"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2508351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072079"/>
            <a:ext cx="11430000" cy="289310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下列词性完全相同的一项是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．宝贵　　骄傲　　战友　　光荣</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．提高　　寻求　　制造　　报答</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．清楚　　风景　　角色　　兴趣</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．非常　　偶尔　　语文　　经常</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402f8"/>
          <p:cNvSpPr/>
          <p:nvPr/>
        </p:nvSpPr>
        <p:spPr>
          <a:xfrm>
            <a:off x="5311140" y="2168599"/>
            <a:ext cx="1278001"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3112134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072079"/>
            <a:ext cx="11430000" cy="289310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下列对词性分析不正确的一项是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．谁是最可爱的人？</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句中</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最</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是副词</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．他</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学校里读书呢。</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句中加点词</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在</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是介词</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．“红花绿叶”中的“绿”是形容词。</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．他身体不好，</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他要照顾。</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句中加点词</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对</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是副词</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b6552"/>
          <p:cNvSpPr/>
          <p:nvPr/>
        </p:nvSpPr>
        <p:spPr>
          <a:xfrm>
            <a:off x="6025515" y="2168599"/>
            <a:ext cx="1298639"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3371695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401340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下面语段画线词语的词性依次判断正确的一项是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2000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牧羊人拿出一个</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袋子</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，从里面倒出一堆橡子，散在桌上。接着，一颗一颗</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仔细</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地</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挑选</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起来。</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他</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要把好的橡子和坏的橡子分开。</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．名词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动词</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形容词</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代词</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．代词</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形容词</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动词</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名词</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．名词</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形容词</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动词</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代词</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．代词</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动词</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名词</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形容词</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b3e6c"/>
          <p:cNvSpPr/>
          <p:nvPr/>
        </p:nvSpPr>
        <p:spPr>
          <a:xfrm>
            <a:off x="8525828" y="1608446"/>
            <a:ext cx="1298637"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3375935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05720"/>
            <a:ext cx="11430000" cy="4573560"/>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给加点的字注音，根据拼音写出相应的汉字。</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y</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ù</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定</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茶</a:t>
            </a:r>
            <a:r>
              <a:rPr lang="zh-CN" altLang="zh-CN" sz="2800" b="1" spc="-2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炊</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b="1"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latin typeface="Calibri" panose="020F0502020204030204" pitchFamily="34" charset="0"/>
                <a:ea typeface="宋体" panose="02010600030101010101" pitchFamily="2" charset="-122"/>
                <a:cs typeface="Times New Roman" panose="02020603050405020304" pitchFamily="18" charset="0"/>
              </a:rPr>
              <a:t>	</a:t>
            </a:r>
            <a:r>
              <a:rPr lang="en-US" altLang="zh-CN" sz="2800" b="1" dirty="0" err="1" smtClean="0">
                <a:latin typeface="Times New Roman" panose="02020603050405020304" pitchFamily="18" charset="0"/>
                <a:ea typeface="宋体" panose="02010600030101010101" pitchFamily="2" charset="-122"/>
                <a:cs typeface="Times New Roman" panose="02020603050405020304" pitchFamily="18" charset="0"/>
              </a:rPr>
              <a:t>zh</a:t>
            </a:r>
            <a:r>
              <a:rPr lang="en-US" altLang="zh-CN" sz="2800" b="1" dirty="0" err="1" smtClean="0">
                <a:latin typeface="宋体" panose="02010600030101010101" pitchFamily="2" charset="-122"/>
                <a:ea typeface="宋体" panose="02010600030101010101" pitchFamily="2" charset="-122"/>
                <a:cs typeface="Times New Roman" panose="02020603050405020304" pitchFamily="18" charset="0"/>
              </a:rPr>
              <a:t>ù</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贺</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下列对选文【甲】画线句中“意思”的解释，正确的一项是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．某种趋势或苗头</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意见</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．语言文字的意义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Calibri" panose="020F0502020204030204" pitchFamily="34" charset="0"/>
                <a:ea typeface="Times New Roman" panose="02020603050405020304" pitchFamily="18" charset="0"/>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趣味</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A_9eb7d"/>
          <p:cNvSpPr/>
          <p:nvPr/>
        </p:nvSpPr>
        <p:spPr>
          <a:xfrm>
            <a:off x="10192703" y="2411712"/>
            <a:ext cx="1298637"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
        <p:nvSpPr>
          <p:cNvPr id="5" name="A_9626c"/>
          <p:cNvSpPr/>
          <p:nvPr/>
        </p:nvSpPr>
        <p:spPr>
          <a:xfrm>
            <a:off x="6356546" y="1856976"/>
            <a:ext cx="1044639"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祝</a:t>
            </a:r>
            <a:r>
              <a:rPr lang="zh-CN" altLang="zh-CN" sz="2800" b="1" dirty="0">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dirty="0"/>
          </a:p>
        </p:txBody>
      </p:sp>
      <p:sp>
        <p:nvSpPr>
          <p:cNvPr id="4" name="A_2a588"/>
          <p:cNvSpPr/>
          <p:nvPr/>
        </p:nvSpPr>
        <p:spPr>
          <a:xfrm>
            <a:off x="4212957" y="1856976"/>
            <a:ext cx="1428813"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chu</a:t>
            </a:r>
            <a:r>
              <a:rPr lang="en-US" altLang="zh-CN" sz="2800" b="1">
                <a:solidFill>
                  <a:srgbClr val="FF0000"/>
                </a:solidFill>
                <a:latin typeface="宋体" panose="02010600030101010101" pitchFamily="2" charset="-122"/>
                <a:ea typeface="宋体" panose="02010600030101010101" pitchFamily="2" charset="-122"/>
                <a:cs typeface="Times New Roman" panose="02020603050405020304" pitchFamily="18" charset="0"/>
              </a:rPr>
              <a:t>ī</a:t>
            </a:r>
            <a:r>
              <a:rPr lang="en-US"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3" name="A_e1070"/>
          <p:cNvSpPr/>
          <p:nvPr/>
        </p:nvSpPr>
        <p:spPr>
          <a:xfrm>
            <a:off x="692346" y="1856976"/>
            <a:ext cx="1044639"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b="1">
                <a:solidFill>
                  <a:srgbClr val="FF0000"/>
                </a:solidFill>
                <a:latin typeface="Arial" panose="020B0604020202020204" pitchFamily="34" charset="0"/>
                <a:ea typeface="黑体" panose="02010609060101010101" pitchFamily="49" charset="-122"/>
                <a:cs typeface="Times New Roman" panose="02020603050405020304" pitchFamily="18" charset="0"/>
              </a:rPr>
              <a:t>预</a:t>
            </a:r>
            <a:r>
              <a:rPr lang="zh-CN" altLang="zh-CN" sz="28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Tree>
    <p:extLst>
      <p:ext uri="{BB962C8B-B14F-4D97-AF65-F5344CB8AC3E}">
        <p14:creationId xmlns:p14="http://schemas.microsoft.com/office/powerpoint/2010/main" val="1850770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4" grpId="0" animBg="1"/>
      <p:bldP spid="3"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072079"/>
            <a:ext cx="11430000" cy="289310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下列句中加点的结构助词运用不当的一项是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．起伏的青山一座挨一座，延伸到远方，消失在迷茫</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暮色中。</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她</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好奇</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问解放军叔叔：“你们要在这里长住？”</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．我不由</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停住了脚步。</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．吓</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小姑娘们像小雀似的蹦开了。</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8e526"/>
          <p:cNvSpPr/>
          <p:nvPr/>
        </p:nvSpPr>
        <p:spPr>
          <a:xfrm>
            <a:off x="7811453" y="2168599"/>
            <a:ext cx="1298637"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2667011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93668"/>
            <a:ext cx="11430000" cy="5815375"/>
          </a:xfrm>
          <a:prstGeom prst="rect">
            <a:avLst/>
          </a:prstGeom>
        </p:spPr>
        <p:txBody>
          <a:bodyPr>
            <a:spAutoFit/>
          </a:bodyPr>
          <a:lstStyle/>
          <a:p>
            <a:pPr>
              <a:lnSpc>
                <a:spcPct val="120000"/>
              </a:lnSpc>
              <a:spcAft>
                <a:spcPts val="0"/>
              </a:spcAft>
            </a:pPr>
            <a:r>
              <a:rPr lang="en-US" altLang="zh-CN" sz="2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下列表述</a:t>
            </a:r>
            <a:r>
              <a:rPr lang="zh-CN" altLang="zh-CN" sz="26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a:t>
            </a:r>
            <a:r>
              <a:rPr lang="zh-CN" altLang="zh-CN" sz="26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a:t>
            </a:r>
            <a:r>
              <a:rPr lang="zh-CN" altLang="zh-CN" sz="26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a:t>
            </a:r>
            <a:r>
              <a:rPr lang="zh-CN" altLang="zh-CN" sz="26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的一项是</a:t>
            </a:r>
            <a:r>
              <a:rPr lang="en-US" altLang="zh-CN" sz="26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600" b="1" dirty="0">
                <a:latin typeface="Calibri" panose="020F0502020204030204" pitchFamily="34" charset="0"/>
                <a:ea typeface="宋体" panose="02010600030101010101" pitchFamily="2" charset="-122"/>
                <a:cs typeface="宋体" panose="02010600030101010101" pitchFamily="2" charset="-122"/>
              </a:rPr>
              <a:t>①</a:t>
            </a: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1948</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年朱自清当时患了严重胃病，却无钱治疗。</a:t>
            </a:r>
            <a:r>
              <a:rPr lang="zh-CN" altLang="zh-CN" sz="2600" b="1" dirty="0">
                <a:latin typeface="Calibri" panose="020F0502020204030204" pitchFamily="34" charset="0"/>
                <a:ea typeface="宋体" panose="02010600030101010101" pitchFamily="2" charset="-122"/>
                <a:cs typeface="宋体" panose="02010600030101010101" pitchFamily="2" charset="-122"/>
              </a:rPr>
              <a:t>②</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因为那时物价飞涨，他全家十二口人吃都不够，哪有钱去治病呢？</a:t>
            </a:r>
            <a:r>
              <a:rPr lang="zh-CN" altLang="zh-CN" sz="2600" b="1" dirty="0">
                <a:latin typeface="Calibri" panose="020F0502020204030204" pitchFamily="34" charset="0"/>
                <a:ea typeface="宋体" panose="02010600030101010101" pitchFamily="2" charset="-122"/>
                <a:cs typeface="宋体" panose="02010600030101010101" pitchFamily="2" charset="-122"/>
              </a:rPr>
              <a:t>③</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他看着来找他签名的吴晗，问道：</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签什么名啊！</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latin typeface="Calibri" panose="020F0502020204030204" pitchFamily="34" charset="0"/>
                <a:ea typeface="宋体" panose="02010600030101010101" pitchFamily="2" charset="-122"/>
                <a:cs typeface="宋体" panose="02010600030101010101" pitchFamily="2" charset="-122"/>
              </a:rPr>
              <a:t>④</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吴晗展开折叠的大纸，只见抬头有一行醒目的大字：抗议美国扶日政策，拒领美援面粉。</a:t>
            </a:r>
            <a:r>
              <a:rPr lang="zh-CN" altLang="zh-CN" sz="2600" b="1" dirty="0">
                <a:latin typeface="Calibri" panose="020F0502020204030204" pitchFamily="34" charset="0"/>
                <a:ea typeface="宋体" panose="02010600030101010101" pitchFamily="2" charset="-122"/>
                <a:cs typeface="宋体" panose="02010600030101010101" pitchFamily="2" charset="-122"/>
              </a:rPr>
              <a:t>⑤</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朱自清只看了一眼，便用颤抖的手拿起笔来。</a:t>
            </a:r>
            <a:r>
              <a:rPr lang="zh-CN" altLang="zh-CN" sz="2600" b="1" dirty="0">
                <a:latin typeface="Calibri" panose="020F0502020204030204" pitchFamily="34" charset="0"/>
                <a:ea typeface="宋体" panose="02010600030101010101" pitchFamily="2" charset="-122"/>
                <a:cs typeface="宋体" panose="02010600030101010101" pitchFamily="2" charset="-122"/>
              </a:rPr>
              <a:t>⑥</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吴晗看见朱自清太贫困了，便凑过来说：</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唉！这次您</a:t>
            </a:r>
            <a:r>
              <a:rPr lang="en-US" altLang="zh-CN" sz="26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latin typeface="Calibri" panose="020F0502020204030204" pitchFamily="34" charset="0"/>
                <a:ea typeface="宋体" panose="02010600030101010101" pitchFamily="2" charset="-122"/>
                <a:cs typeface="宋体" panose="02010600030101010101" pitchFamily="2" charset="-122"/>
              </a:rPr>
              <a:t>⑦</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宁可贫病而死，也不接受这种侮辱性的施舍。</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latin typeface="Calibri" panose="020F0502020204030204" pitchFamily="34" charset="0"/>
                <a:ea typeface="宋体" panose="02010600030101010101" pitchFamily="2" charset="-122"/>
                <a:cs typeface="宋体" panose="02010600030101010101" pitchFamily="2" charset="-122"/>
              </a:rPr>
              <a:t>⑧</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朱自清推开吴晗的手，在宣言上一丝不苟地签上了名字。</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．第</a:t>
            </a:r>
            <a:r>
              <a:rPr lang="zh-CN" altLang="zh-CN" sz="2600" b="1" dirty="0">
                <a:latin typeface="Calibri" panose="020F0502020204030204" pitchFamily="34" charset="0"/>
                <a:ea typeface="宋体" panose="02010600030101010101" pitchFamily="2" charset="-122"/>
                <a:cs typeface="宋体" panose="02010600030101010101" pitchFamily="2" charset="-122"/>
              </a:rPr>
              <a:t>①</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句中的“却”是连词，表转折关系。</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．第</a:t>
            </a:r>
            <a:r>
              <a:rPr lang="zh-CN" altLang="zh-CN" sz="2600" b="1" dirty="0">
                <a:latin typeface="Calibri" panose="020F0502020204030204" pitchFamily="34" charset="0"/>
                <a:ea typeface="宋体" panose="02010600030101010101" pitchFamily="2" charset="-122"/>
                <a:cs typeface="宋体" panose="02010600030101010101" pitchFamily="2" charset="-122"/>
              </a:rPr>
              <a:t>②</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句中的“呢”是助词；第</a:t>
            </a:r>
            <a:r>
              <a:rPr lang="zh-CN" altLang="zh-CN" sz="2600" b="1" dirty="0">
                <a:latin typeface="Calibri" panose="020F0502020204030204" pitchFamily="34" charset="0"/>
                <a:ea typeface="宋体" panose="02010600030101010101" pitchFamily="2" charset="-122"/>
                <a:cs typeface="宋体" panose="02010600030101010101" pitchFamily="2" charset="-122"/>
              </a:rPr>
              <a:t>⑥</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句中的“太”是副词，“唉”是叹词。</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．第</a:t>
            </a:r>
            <a:r>
              <a:rPr lang="zh-CN" altLang="zh-CN" sz="2600" b="1" dirty="0">
                <a:latin typeface="Calibri" panose="020F0502020204030204" pitchFamily="34" charset="0"/>
                <a:ea typeface="宋体" panose="02010600030101010101" pitchFamily="2" charset="-122"/>
                <a:cs typeface="宋体" panose="02010600030101010101" pitchFamily="2" charset="-122"/>
              </a:rPr>
              <a:t>⑤</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句中的“用”是动词，“便”是副词。</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en-US" altLang="zh-CN" sz="26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．第</a:t>
            </a:r>
            <a:r>
              <a:rPr lang="zh-CN" altLang="zh-CN" sz="2600" b="1" dirty="0">
                <a:latin typeface="Calibri" panose="020F0502020204030204" pitchFamily="34" charset="0"/>
                <a:ea typeface="宋体" panose="02010600030101010101" pitchFamily="2" charset="-122"/>
                <a:cs typeface="宋体" panose="02010600030101010101" pitchFamily="2" charset="-122"/>
              </a:rPr>
              <a:t>⑧</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句中的“在”是介词，“了”是助词。</a:t>
            </a:r>
            <a:endParaRPr lang="zh-CN" altLang="zh-CN" sz="26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eebe7"/>
          <p:cNvSpPr/>
          <p:nvPr/>
        </p:nvSpPr>
        <p:spPr>
          <a:xfrm>
            <a:off x="4526915" y="790188"/>
            <a:ext cx="1241489" cy="427939"/>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6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1290090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37008"/>
            <a:ext cx="11430000" cy="5641609"/>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对下列句中加点词的词性判断正确的一项是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啊</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！禾稻的香气多么强烈，碾着新谷的场院</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辘</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辘</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地响着，多么美丽，多么丰饶</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作为作家</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教育家的叶圣陶先生，曾经</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张中行先生共同修润过课本的文字。</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我的心还在喷涌着血液吧，因为我</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感到它在泛滥着一种热情。</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拟声词</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叹词</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介词</a:t>
            </a:r>
            <a:r>
              <a:rPr lang="zh-CN" altLang="en-US"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副词</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连词</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．叹词</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介词</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连词</a:t>
            </a:r>
            <a:r>
              <a:rPr lang="zh-CN" altLang="en-US"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副词</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拟声词</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．叹词</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拟声词</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连词</a:t>
            </a:r>
            <a:r>
              <a:rPr lang="zh-CN" altLang="en-US"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介词</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副词</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．拟声词</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叹词</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介词</a:t>
            </a:r>
            <a:r>
              <a:rPr lang="zh-CN" altLang="en-US"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连词</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副词</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f4e38"/>
          <p:cNvSpPr/>
          <p:nvPr/>
        </p:nvSpPr>
        <p:spPr>
          <a:xfrm>
            <a:off x="7811453" y="833528"/>
            <a:ext cx="1298637"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2118254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7356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下面对加点词词性分析正确的一项是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2000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那根</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老的毛竹扁担受了震动，便</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嘎</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叽</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地惨叫了一声，父亲身子晃一晃，水便泼了一些</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台阶上</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厨房里又传出一声扁担沉重的叫声，我</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母亲都惊了惊，但我们都尽力保持平静。</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．介词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副词</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拟声词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连词</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．连词</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拟声词</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副词</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介词</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．拟声词</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副词</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连词</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介词</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．副词</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拟声词</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介词</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连词</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0f1a4"/>
          <p:cNvSpPr/>
          <p:nvPr/>
        </p:nvSpPr>
        <p:spPr>
          <a:xfrm>
            <a:off x="6739890" y="1328369"/>
            <a:ext cx="1298639"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1283256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5325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下面对加点词词性解说</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错</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误</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．我吃惊地说：“</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啊</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呀</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，老王，你好些了吗？”</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拟声词</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山脚向上望，只见火把排成“之”字形。</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介词</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．他是美国家喻户晓的人物，</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他曾成功地领导战时美国的原子弹制造工作。</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连词</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．他</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说了一句话：“我不能走。”</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副词</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63717"/>
          <p:cNvSpPr/>
          <p:nvPr/>
        </p:nvSpPr>
        <p:spPr>
          <a:xfrm>
            <a:off x="6885940" y="1888522"/>
            <a:ext cx="1259396"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Tree>
    <p:extLst>
      <p:ext uri="{BB962C8B-B14F-4D97-AF65-F5344CB8AC3E}">
        <p14:creationId xmlns:p14="http://schemas.microsoft.com/office/powerpoint/2010/main" val="2467542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834570"/>
            <a:ext cx="2348720" cy="600229"/>
          </a:xfrm>
          <a:prstGeom prst="rect">
            <a:avLst/>
          </a:prstGeom>
        </p:spPr>
        <p:txBody>
          <a:bodyPr wrap="none">
            <a:spAutoFit/>
          </a:bodyPr>
          <a:lstStyle/>
          <a:p>
            <a:pP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二、短语结构</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2" name="image34.jpeg"/>
          <p:cNvPicPr/>
          <p:nvPr/>
        </p:nvPicPr>
        <p:blipFill>
          <a:blip r:embed="rId2"/>
          <a:stretch>
            <a:fillRect/>
          </a:stretch>
        </p:blipFill>
        <p:spPr>
          <a:xfrm>
            <a:off x="375229" y="1481506"/>
            <a:ext cx="1871158" cy="424649"/>
          </a:xfrm>
          <a:prstGeom prst="rect">
            <a:avLst/>
          </a:prstGeom>
        </p:spPr>
      </p:pic>
      <p:graphicFrame>
        <p:nvGraphicFramePr>
          <p:cNvPr id="5" name="表格 4"/>
          <p:cNvGraphicFramePr>
            <a:graphicFrameLocks noGrp="1" noChangeAspect="1"/>
          </p:cNvGraphicFramePr>
          <p:nvPr>
            <p:extLst>
              <p:ext uri="{D42A27DB-BD31-4B8C-83A1-F6EECF244321}">
                <p14:modId xmlns:p14="http://schemas.microsoft.com/office/powerpoint/2010/main" val="3259330326"/>
              </p:ext>
            </p:extLst>
          </p:nvPr>
        </p:nvGraphicFramePr>
        <p:xfrm>
          <a:off x="381000" y="2018175"/>
          <a:ext cx="11430000" cy="3866604"/>
        </p:xfrm>
        <a:graphic>
          <a:graphicData uri="http://schemas.openxmlformats.org/drawingml/2006/table">
            <a:tbl>
              <a:tblPr firstRow="1" firstCol="1" bandRow="1"/>
              <a:tblGrid>
                <a:gridCol w="881743">
                  <a:extLst>
                    <a:ext uri="{9D8B030D-6E8A-4147-A177-3AD203B41FA5}">
                      <a16:colId xmlns:a16="http://schemas.microsoft.com/office/drawing/2014/main" val="1678578610"/>
                    </a:ext>
                  </a:extLst>
                </a:gridCol>
                <a:gridCol w="2438400">
                  <a:extLst>
                    <a:ext uri="{9D8B030D-6E8A-4147-A177-3AD203B41FA5}">
                      <a16:colId xmlns:a16="http://schemas.microsoft.com/office/drawing/2014/main" val="423645139"/>
                    </a:ext>
                  </a:extLst>
                </a:gridCol>
                <a:gridCol w="3897086">
                  <a:extLst>
                    <a:ext uri="{9D8B030D-6E8A-4147-A177-3AD203B41FA5}">
                      <a16:colId xmlns:a16="http://schemas.microsoft.com/office/drawing/2014/main" val="2590437914"/>
                    </a:ext>
                  </a:extLst>
                </a:gridCol>
                <a:gridCol w="4212771">
                  <a:extLst>
                    <a:ext uri="{9D8B030D-6E8A-4147-A177-3AD203B41FA5}">
                      <a16:colId xmlns:a16="http://schemas.microsoft.com/office/drawing/2014/main" val="2815101592"/>
                    </a:ext>
                  </a:extLst>
                </a:gridCol>
              </a:tblGrid>
              <a:tr h="94563">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类型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6531" marR="6531" marT="6531" marB="653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定义</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1927" marR="11927" marT="6531" marB="653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辨析</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1927" marR="11927" marT="6531" marB="653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举例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1927" marR="11927" marT="6531" marB="653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3085499"/>
                  </a:ext>
                </a:extLst>
              </a:tr>
              <a:tr h="101748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并列</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短语</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6531" marR="6531" marT="6531" marB="653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由两个或更多的名词、代词、动词或形容词组成，词和词之间是并列关系，一般没有轻重主次之分</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1927" marR="11927" marT="6531" marB="653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1</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．通过“</a:t>
                      </a:r>
                      <a:r>
                        <a:rPr lang="zh-CN" sz="2800" b="1">
                          <a:effectLst/>
                          <a:latin typeface="Arial" panose="020B0604020202020204" pitchFamily="34" charset="0"/>
                          <a:ea typeface="黑体" panose="02010609060101010101" pitchFamily="49" charset="-122"/>
                          <a:cs typeface="Times New Roman" panose="02020603050405020304" pitchFamily="18" charset="0"/>
                        </a:rPr>
                        <a:t>和</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”等表并列的词进行判断。短语中有“和”字，或在短语之间加“和”字后意思无变化，则为并列短语。</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2</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．短语中的两个词语互换位置，若意思无变化，则可判断为并列短语。</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1927" marR="11927" marT="6531" marB="653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词组与词组为并列关系：</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绿水青山</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报纸杂志</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dirty="0" smtClean="0">
                        <a:effectLst/>
                        <a:latin typeface="Times New Roman" panose="02020603050405020304" pitchFamily="18" charset="0"/>
                        <a:ea typeface="宋体" panose="02010600030101010101" pitchFamily="2" charset="-122"/>
                        <a:cs typeface="Times New Roman" panose="02020603050405020304" pitchFamily="18" charset="0"/>
                      </a:endParaRPr>
                    </a:p>
                    <a:p>
                      <a:pPr fontAlgn="ctr">
                        <a:spcAft>
                          <a:spcPts val="0"/>
                        </a:spcAft>
                      </a:pPr>
                      <a:r>
                        <a:rPr lang="zh-CN" sz="2800" b="1" dirty="0" smtClean="0">
                          <a:effectLst/>
                          <a:latin typeface="Times New Roman" panose="02020603050405020304" pitchFamily="18" charset="0"/>
                          <a:ea typeface="楷体" panose="02010609060101010101" pitchFamily="49" charset="-122"/>
                          <a:cs typeface="Times New Roman" panose="02020603050405020304" pitchFamily="18" charset="0"/>
                        </a:rPr>
                        <a:t>雄伟壮丽</a:t>
                      </a:r>
                      <a:r>
                        <a:rPr lang="en-US" altLang="zh-CN" sz="2800" b="0" baseline="0" dirty="0" smtClean="0">
                          <a:effectLst/>
                          <a:latin typeface="Calibri" panose="020F0502020204030204" pitchFamily="34" charset="0"/>
                          <a:ea typeface="宋体" panose="02010600030101010101" pitchFamily="2" charset="-122"/>
                          <a:cs typeface="Times New Roman" panose="02020603050405020304" pitchFamily="18" charset="0"/>
                        </a:rPr>
                        <a:t>    </a:t>
                      </a:r>
                      <a:r>
                        <a:rPr lang="zh-CN" sz="2800" b="1" dirty="0" smtClean="0">
                          <a:effectLst/>
                          <a:latin typeface="Times New Roman" panose="02020603050405020304" pitchFamily="18" charset="0"/>
                          <a:ea typeface="楷体" panose="02010609060101010101" pitchFamily="49" charset="-122"/>
                          <a:cs typeface="Times New Roman" panose="02020603050405020304" pitchFamily="18" charset="0"/>
                        </a:rPr>
                        <a:t>改革开放</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dirty="0" smtClean="0">
                        <a:effectLst/>
                        <a:latin typeface="Times New Roman" panose="02020603050405020304" pitchFamily="18" charset="0"/>
                        <a:ea typeface="宋体" panose="02010600030101010101" pitchFamily="2" charset="-122"/>
                        <a:cs typeface="Times New Roman" panose="02020603050405020304" pitchFamily="18" charset="0"/>
                      </a:endParaRPr>
                    </a:p>
                    <a:p>
                      <a:pPr fontAlgn="ctr">
                        <a:spcAft>
                          <a:spcPts val="0"/>
                        </a:spcAft>
                      </a:pPr>
                      <a:r>
                        <a:rPr lang="zh-CN" sz="2800" b="1" dirty="0" smtClean="0">
                          <a:effectLst/>
                          <a:latin typeface="Times New Roman" panose="02020603050405020304" pitchFamily="18" charset="0"/>
                          <a:ea typeface="楷体" panose="02010609060101010101" pitchFamily="49" charset="-122"/>
                          <a:cs typeface="Times New Roman" panose="02020603050405020304" pitchFamily="18" charset="0"/>
                        </a:rPr>
                        <a:t>油盐酱醋</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“和”“而”“与”连接：</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土地和杂草</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热烈而粗犷</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表扬与鼓励</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1927" marR="11927" marT="6531" marB="653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60998469"/>
                  </a:ext>
                </a:extLst>
              </a:tr>
            </a:tbl>
          </a:graphicData>
        </a:graphic>
      </p:graphicFrame>
    </p:spTree>
    <p:extLst>
      <p:ext uri="{BB962C8B-B14F-4D97-AF65-F5344CB8AC3E}">
        <p14:creationId xmlns:p14="http://schemas.microsoft.com/office/powerpoint/2010/main" val="361900310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535117117"/>
              </p:ext>
            </p:extLst>
          </p:nvPr>
        </p:nvGraphicFramePr>
        <p:xfrm>
          <a:off x="381000" y="1565729"/>
          <a:ext cx="11430000" cy="3853542"/>
        </p:xfrm>
        <a:graphic>
          <a:graphicData uri="http://schemas.openxmlformats.org/drawingml/2006/table">
            <a:tbl>
              <a:tblPr firstRow="1" firstCol="1" bandRow="1"/>
              <a:tblGrid>
                <a:gridCol w="881743">
                  <a:extLst>
                    <a:ext uri="{9D8B030D-6E8A-4147-A177-3AD203B41FA5}">
                      <a16:colId xmlns:a16="http://schemas.microsoft.com/office/drawing/2014/main" val="2937263280"/>
                    </a:ext>
                  </a:extLst>
                </a:gridCol>
                <a:gridCol w="2438400">
                  <a:extLst>
                    <a:ext uri="{9D8B030D-6E8A-4147-A177-3AD203B41FA5}">
                      <a16:colId xmlns:a16="http://schemas.microsoft.com/office/drawing/2014/main" val="701853303"/>
                    </a:ext>
                  </a:extLst>
                </a:gridCol>
                <a:gridCol w="4419600">
                  <a:extLst>
                    <a:ext uri="{9D8B030D-6E8A-4147-A177-3AD203B41FA5}">
                      <a16:colId xmlns:a16="http://schemas.microsoft.com/office/drawing/2014/main" val="1648405135"/>
                    </a:ext>
                  </a:extLst>
                </a:gridCol>
                <a:gridCol w="3690257">
                  <a:extLst>
                    <a:ext uri="{9D8B030D-6E8A-4147-A177-3AD203B41FA5}">
                      <a16:colId xmlns:a16="http://schemas.microsoft.com/office/drawing/2014/main" val="1296177883"/>
                    </a:ext>
                  </a:extLst>
                </a:gridCol>
              </a:tblGrid>
              <a:tr h="1017480">
                <a:tc>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偏正</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短语</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6531" marR="6531" marT="6531" marB="653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由修饰语和中心语组成，结构成分之间有修饰或被修饰关系的短语</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由结构助词</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的</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和</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地</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连接起来组成的短语</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1927" marR="11927" marT="6531" marB="653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．用“</a:t>
                      </a:r>
                      <a:r>
                        <a:rPr lang="zh-CN" sz="2800" b="1" dirty="0">
                          <a:effectLst/>
                          <a:latin typeface="Arial" panose="020B0604020202020204" pitchFamily="34" charset="0"/>
                          <a:ea typeface="黑体" panose="02010609060101010101" pitchFamily="49" charset="-122"/>
                          <a:cs typeface="Times New Roman" panose="02020603050405020304" pitchFamily="18" charset="0"/>
                        </a:rPr>
                        <a:t>的</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Arial" panose="020B0604020202020204" pitchFamily="34" charset="0"/>
                          <a:ea typeface="黑体" panose="02010609060101010101" pitchFamily="49" charset="-122"/>
                          <a:cs typeface="Times New Roman" panose="02020603050405020304" pitchFamily="18" charset="0"/>
                        </a:rPr>
                        <a:t>地</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”进行判断。一般情况下，短语中有“的”“地”或加上“的”“地”意思无变化，则为偏正短语。</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．不用“的”“地”进行连接的偏正短语，前一部分为修饰语，修饰或限制后一部分的中心语。</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1927" marR="11927" marT="6531" marB="653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有“的”“地”连接：</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新的民歌</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它的声音</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好奇地问</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不断地流着</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无“的”“地”连接：</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光辉历程</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一泓泉水</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更加坚强</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完全相信</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第一场春雨</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很委屈</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1927" marR="11927" marT="6531" marB="653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9680394"/>
                  </a:ext>
                </a:extLst>
              </a:tr>
            </a:tbl>
          </a:graphicData>
        </a:graphic>
      </p:graphicFrame>
    </p:spTree>
    <p:extLst>
      <p:ext uri="{BB962C8B-B14F-4D97-AF65-F5344CB8AC3E}">
        <p14:creationId xmlns:p14="http://schemas.microsoft.com/office/powerpoint/2010/main" val="164557437"/>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3250473891"/>
              </p:ext>
            </p:extLst>
          </p:nvPr>
        </p:nvGraphicFramePr>
        <p:xfrm>
          <a:off x="381000" y="814613"/>
          <a:ext cx="11430000" cy="5573484"/>
        </p:xfrm>
        <a:graphic>
          <a:graphicData uri="http://schemas.openxmlformats.org/drawingml/2006/table">
            <a:tbl>
              <a:tblPr firstRow="1" firstCol="1" bandRow="1"/>
              <a:tblGrid>
                <a:gridCol w="881743">
                  <a:extLst>
                    <a:ext uri="{9D8B030D-6E8A-4147-A177-3AD203B41FA5}">
                      <a16:colId xmlns:a16="http://schemas.microsoft.com/office/drawing/2014/main" val="3838835785"/>
                    </a:ext>
                  </a:extLst>
                </a:gridCol>
                <a:gridCol w="2438400">
                  <a:extLst>
                    <a:ext uri="{9D8B030D-6E8A-4147-A177-3AD203B41FA5}">
                      <a16:colId xmlns:a16="http://schemas.microsoft.com/office/drawing/2014/main" val="3816504214"/>
                    </a:ext>
                  </a:extLst>
                </a:gridCol>
                <a:gridCol w="4419600">
                  <a:extLst>
                    <a:ext uri="{9D8B030D-6E8A-4147-A177-3AD203B41FA5}">
                      <a16:colId xmlns:a16="http://schemas.microsoft.com/office/drawing/2014/main" val="1042530471"/>
                    </a:ext>
                  </a:extLst>
                </a:gridCol>
                <a:gridCol w="3690257">
                  <a:extLst>
                    <a:ext uri="{9D8B030D-6E8A-4147-A177-3AD203B41FA5}">
                      <a16:colId xmlns:a16="http://schemas.microsoft.com/office/drawing/2014/main" val="1366198770"/>
                    </a:ext>
                  </a:extLst>
                </a:gridCol>
              </a:tblGrid>
              <a:tr h="648313">
                <a:tc>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主谓</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短语</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6531" marR="6531" marT="6531" marB="653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先出现一个被陈述的对象，然后陈述这个对象的动作行为、性质特征等的短语</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1927" marR="11927" marT="6531" marB="653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．看短语是否符合“什么</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做什么</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怎么样”的形式。</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．被陈述的对象是主语，主要由名词和代词充当；用来陈述</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这个</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对象的是谓语，主要由动词和形容词充当。</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1927" marR="11927" marT="6531" marB="653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楷体" panose="02010609060101010101" pitchFamily="49" charset="-122"/>
                          <a:cs typeface="Times New Roman" panose="02020603050405020304" pitchFamily="18" charset="0"/>
                        </a:rPr>
                        <a:t>粽叶飘香</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　</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老师讲课</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Times New Roman" panose="02020603050405020304" pitchFamily="18" charset="0"/>
                          <a:ea typeface="楷体" panose="02010609060101010101" pitchFamily="49" charset="-122"/>
                          <a:cs typeface="Times New Roman" panose="02020603050405020304" pitchFamily="18" charset="0"/>
                        </a:rPr>
                        <a:t>小明进门</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　</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大家唱歌</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Times New Roman" panose="02020603050405020304" pitchFamily="18" charset="0"/>
                          <a:ea typeface="楷体" panose="02010609060101010101" pitchFamily="49" charset="-122"/>
                          <a:cs typeface="Times New Roman" panose="02020603050405020304" pitchFamily="18" charset="0"/>
                        </a:rPr>
                        <a:t>桃花红</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　</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心情好</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Times New Roman" panose="02020603050405020304" pitchFamily="18" charset="0"/>
                          <a:ea typeface="楷体" panose="02010609060101010101" pitchFamily="49" charset="-122"/>
                          <a:cs typeface="Times New Roman" panose="02020603050405020304" pitchFamily="18" charset="0"/>
                        </a:rPr>
                        <a:t>她聪明</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　</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我们高兴</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1927" marR="11927" marT="6531" marB="653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30389874"/>
                  </a:ext>
                </a:extLst>
              </a:tr>
              <a:tr h="648313">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动宾</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短语</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6531" marR="6531" marT="6531" marB="653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前边是动词，后边是受动词支配的宾语，二者构成动宾关系</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1927" marR="11927" marT="6531" marB="653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．看短语是否符合“怎么样</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什么”的形式。</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．看短语是否符合“动词</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名词</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代词</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”的形式。</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．宾语主要回答“谁”“什么”“哪里”等，一般由名词、代词等充当。</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1927" marR="11927" marT="6531" marB="653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面向未来</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眨眼睛</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写文章</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夸奖我</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拜访他</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喷出火焰</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看到长城</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热爱祖国</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1927" marR="11927" marT="6531" marB="653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74996966"/>
                  </a:ext>
                </a:extLst>
              </a:tr>
            </a:tbl>
          </a:graphicData>
        </a:graphic>
      </p:graphicFrame>
    </p:spTree>
    <p:extLst>
      <p:ext uri="{BB962C8B-B14F-4D97-AF65-F5344CB8AC3E}">
        <p14:creationId xmlns:p14="http://schemas.microsoft.com/office/powerpoint/2010/main" val="302085264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968954162"/>
              </p:ext>
            </p:extLst>
          </p:nvPr>
        </p:nvGraphicFramePr>
        <p:xfrm>
          <a:off x="381000" y="1139009"/>
          <a:ext cx="11430000" cy="4706982"/>
        </p:xfrm>
        <a:graphic>
          <a:graphicData uri="http://schemas.openxmlformats.org/drawingml/2006/table">
            <a:tbl>
              <a:tblPr firstRow="1" firstCol="1" bandRow="1"/>
              <a:tblGrid>
                <a:gridCol w="881743">
                  <a:extLst>
                    <a:ext uri="{9D8B030D-6E8A-4147-A177-3AD203B41FA5}">
                      <a16:colId xmlns:a16="http://schemas.microsoft.com/office/drawing/2014/main" val="1316800066"/>
                    </a:ext>
                  </a:extLst>
                </a:gridCol>
                <a:gridCol w="2286000">
                  <a:extLst>
                    <a:ext uri="{9D8B030D-6E8A-4147-A177-3AD203B41FA5}">
                      <a16:colId xmlns:a16="http://schemas.microsoft.com/office/drawing/2014/main" val="177937283"/>
                    </a:ext>
                  </a:extLst>
                </a:gridCol>
                <a:gridCol w="4550228">
                  <a:extLst>
                    <a:ext uri="{9D8B030D-6E8A-4147-A177-3AD203B41FA5}">
                      <a16:colId xmlns:a16="http://schemas.microsoft.com/office/drawing/2014/main" val="2314551763"/>
                    </a:ext>
                  </a:extLst>
                </a:gridCol>
                <a:gridCol w="3712029">
                  <a:extLst>
                    <a:ext uri="{9D8B030D-6E8A-4147-A177-3AD203B41FA5}">
                      <a16:colId xmlns:a16="http://schemas.microsoft.com/office/drawing/2014/main" val="2287008224"/>
                    </a:ext>
                  </a:extLst>
                </a:gridCol>
              </a:tblGrid>
              <a:tr h="925188">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补充</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短语</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6531" marR="6531" marT="6531" marB="653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由动词或形容词，与后一部分起补充说明作用的成分组合而成的短语</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1927" marR="11927" marT="6531" marB="653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1</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．后一个词对前面的中心语从结果、程度、数量、趋向、处所、状态等方面来补充说明。</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2</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．看是否有结构助词“</a:t>
                      </a:r>
                      <a:r>
                        <a:rPr lang="zh-CN" sz="2800" b="1">
                          <a:effectLst/>
                          <a:latin typeface="Arial" panose="020B0604020202020204" pitchFamily="34" charset="0"/>
                          <a:ea typeface="黑体" panose="02010609060101010101" pitchFamily="49" charset="-122"/>
                          <a:cs typeface="Times New Roman" panose="02020603050405020304" pitchFamily="18" charset="0"/>
                        </a:rPr>
                        <a:t>得</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”，如没有也可通过在中间加“得”或结尾加“</a:t>
                      </a:r>
                      <a:r>
                        <a:rPr lang="zh-CN" sz="2800" b="1">
                          <a:effectLst/>
                          <a:latin typeface="Arial" panose="020B0604020202020204" pitchFamily="34" charset="0"/>
                          <a:ea typeface="黑体" panose="02010609060101010101" pitchFamily="49" charset="-122"/>
                          <a:cs typeface="Times New Roman" panose="02020603050405020304" pitchFamily="18" charset="0"/>
                        </a:rPr>
                        <a:t>了</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”进行判断。</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3</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．前一部分常常是动词或形容词，后一部分主要由动词或形容词性词语充当。</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1927" marR="11927" marT="6531" marB="653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有“得”：</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干得很好</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跑得出汗了</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热得难受</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密得不透气</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无“得”：</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吓跑了</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升起来了</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dirty="0" smtClean="0">
                        <a:effectLst/>
                        <a:latin typeface="Times New Roman" panose="02020603050405020304" pitchFamily="18" charset="0"/>
                        <a:ea typeface="宋体" panose="02010600030101010101" pitchFamily="2" charset="-122"/>
                        <a:cs typeface="Times New Roman" panose="02020603050405020304" pitchFamily="18" charset="0"/>
                      </a:endParaRPr>
                    </a:p>
                    <a:p>
                      <a:pPr fontAlgn="ctr">
                        <a:spcAft>
                          <a:spcPts val="0"/>
                        </a:spcAft>
                      </a:pPr>
                      <a:r>
                        <a:rPr lang="zh-CN" sz="2800" b="1" dirty="0" smtClean="0">
                          <a:effectLst/>
                          <a:latin typeface="Times New Roman" panose="02020603050405020304" pitchFamily="18" charset="0"/>
                          <a:ea typeface="楷体" panose="02010609060101010101" pitchFamily="49" charset="-122"/>
                          <a:cs typeface="Times New Roman" panose="02020603050405020304" pitchFamily="18" charset="0"/>
                        </a:rPr>
                        <a:t>放松</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下来</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热死了</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湿透了</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800" b="1" dirty="0" smtClean="0">
                        <a:effectLst/>
                        <a:latin typeface="Times New Roman" panose="02020603050405020304" pitchFamily="18" charset="0"/>
                        <a:ea typeface="宋体" panose="02010600030101010101" pitchFamily="2" charset="-122"/>
                        <a:cs typeface="Times New Roman" panose="02020603050405020304" pitchFamily="18" charset="0"/>
                      </a:endParaRPr>
                    </a:p>
                    <a:p>
                      <a:pPr fontAlgn="ctr">
                        <a:spcAft>
                          <a:spcPts val="0"/>
                        </a:spcAft>
                      </a:pPr>
                      <a:r>
                        <a:rPr lang="zh-CN" sz="2800" b="1" dirty="0" smtClean="0">
                          <a:effectLst/>
                          <a:latin typeface="Times New Roman" panose="02020603050405020304" pitchFamily="18" charset="0"/>
                          <a:ea typeface="楷体" panose="02010609060101010101" pitchFamily="49" charset="-122"/>
                          <a:cs typeface="Times New Roman" panose="02020603050405020304" pitchFamily="18" charset="0"/>
                        </a:rPr>
                        <a:t>漂亮</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极了</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1927" marR="11927" marT="6531" marB="653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56706730"/>
                  </a:ext>
                </a:extLst>
              </a:tr>
            </a:tbl>
          </a:graphicData>
        </a:graphic>
      </p:graphicFrame>
    </p:spTree>
    <p:extLst>
      <p:ext uri="{BB962C8B-B14F-4D97-AF65-F5344CB8AC3E}">
        <p14:creationId xmlns:p14="http://schemas.microsoft.com/office/powerpoint/2010/main" val="102811345"/>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511926"/>
            <a:ext cx="11430000" cy="401340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下列选项中对短语结构判断错误的一项是</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．“源远流长”“智慧与创造”“期盼与祝福”都是并列短语。</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．“孝亲敬老”“炎黄子孙”“心存感恩”“积极参与”四个短语的结构都是相同的。</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．“愚公移山”“精神密码”“锦衣玉食”三个短语结构均不相同。</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．“各行各业”是并列短语，“筹集资金”“完成学业”是动宾短语。</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2" name="image35.jpeg"/>
          <p:cNvPicPr/>
          <p:nvPr/>
        </p:nvPicPr>
        <p:blipFill>
          <a:blip r:embed="rId2"/>
          <a:stretch>
            <a:fillRect/>
          </a:stretch>
        </p:blipFill>
        <p:spPr>
          <a:xfrm>
            <a:off x="375229" y="791890"/>
            <a:ext cx="1871158" cy="424649"/>
          </a:xfrm>
          <a:prstGeom prst="rect">
            <a:avLst/>
          </a:prstGeom>
        </p:spPr>
      </p:pic>
      <p:sp>
        <p:nvSpPr>
          <p:cNvPr id="4" name="A_78fee"/>
          <p:cNvSpPr/>
          <p:nvPr/>
        </p:nvSpPr>
        <p:spPr>
          <a:xfrm>
            <a:off x="489903" y="2163182"/>
            <a:ext cx="1278001"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3460912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noChangeAspect="1"/>
          </p:cNvGraphicFramePr>
          <p:nvPr>
            <p:extLst>
              <p:ext uri="{D42A27DB-BD31-4B8C-83A1-F6EECF244321}">
                <p14:modId xmlns:p14="http://schemas.microsoft.com/office/powerpoint/2010/main" val="570428068"/>
              </p:ext>
            </p:extLst>
          </p:nvPr>
        </p:nvGraphicFramePr>
        <p:xfrm>
          <a:off x="381000" y="2007807"/>
          <a:ext cx="11430000" cy="3103880"/>
        </p:xfrm>
        <a:graphic>
          <a:graphicData uri="http://schemas.openxmlformats.org/drawingml/2006/table">
            <a:tbl>
              <a:tblPr firstRow="1" firstCol="1" bandRow="1"/>
              <a:tblGrid>
                <a:gridCol w="6468041">
                  <a:extLst>
                    <a:ext uri="{9D8B030D-6E8A-4147-A177-3AD203B41FA5}">
                      <a16:colId xmlns:a16="http://schemas.microsoft.com/office/drawing/2014/main" val="2155977858"/>
                    </a:ext>
                  </a:extLst>
                </a:gridCol>
                <a:gridCol w="4961959">
                  <a:extLst>
                    <a:ext uri="{9D8B030D-6E8A-4147-A177-3AD203B41FA5}">
                      <a16:colId xmlns:a16="http://schemas.microsoft.com/office/drawing/2014/main" val="2177722037"/>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人物描写</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出处</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填篇名</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47809874"/>
                  </a:ext>
                </a:extLst>
              </a:tr>
              <a:tr h="417830">
                <a:tc>
                  <a:txBody>
                    <a:bodyPr/>
                    <a:lstStyle/>
                    <a:p>
                      <a:pPr fontAlgn="ctr">
                        <a:spcAft>
                          <a:spcPts val="0"/>
                        </a:spcAft>
                      </a:pPr>
                      <a:r>
                        <a:rPr lang="zh-CN" sz="2800" b="1">
                          <a:effectLst/>
                          <a:latin typeface="Times New Roman" panose="02020603050405020304" pitchFamily="18" charset="0"/>
                          <a:ea typeface="楷体" panose="02010609060101010101" pitchFamily="49" charset="-122"/>
                          <a:cs typeface="Times New Roman" panose="02020603050405020304" pitchFamily="18" charset="0"/>
                        </a:rPr>
                        <a:t>常喜欢切切察察，向人们低声絮说些什么事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dirty="0" smtClean="0">
                          <a:effectLst/>
                          <a:latin typeface="Times New Roman" panose="02020603050405020304" pitchFamily="18" charset="0"/>
                          <a:ea typeface="宋体" panose="02010600030101010101" pitchFamily="2" charset="-122"/>
                          <a:cs typeface="Times New Roman" panose="02020603050405020304" pitchFamily="18" charset="0"/>
                        </a:rPr>
                        <a:t>《阿长与〈山海经〉》</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32972040"/>
                  </a:ext>
                </a:extLst>
              </a:tr>
              <a:tr h="624205">
                <a:tc>
                  <a:txBody>
                    <a:bodyPr/>
                    <a:lstStyle/>
                    <a:p>
                      <a:pPr fontAlgn="ctr">
                        <a:spcAft>
                          <a:spcPts val="0"/>
                        </a:spcAft>
                      </a:pPr>
                      <a:r>
                        <a:rPr lang="zh-CN" sz="2800" b="1">
                          <a:effectLst/>
                          <a:latin typeface="Times New Roman" panose="02020603050405020304" pitchFamily="18" charset="0"/>
                          <a:ea typeface="楷体" panose="02010609060101010101" pitchFamily="49" charset="-122"/>
                          <a:cs typeface="Times New Roman" panose="02020603050405020304" pitchFamily="18" charset="0"/>
                        </a:rPr>
                        <a:t>一个黑瘦的先生，八字须，戴着眼镜，扶着一叠大大小小的书</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①</a:t>
                      </a:r>
                      <a:r>
                        <a:rPr lang="zh-CN" sz="2800" b="1" u="sng">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sz="2800" b="1" u="sng">
                          <a:effectLst/>
                          <a:latin typeface="Times New Roman" panose="02020603050405020304" pitchFamily="18" charset="0"/>
                          <a:ea typeface="宋体" panose="02010600030101010101" pitchFamily="2" charset="-122"/>
                          <a:cs typeface="Times New Roman" panose="02020603050405020304" pitchFamily="18" charset="0"/>
                        </a:rPr>
                        <a:t>　</a:t>
                      </a:r>
                      <a:r>
                        <a:rPr lang="en-US" sz="2800" b="1" u="sng">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51515214"/>
                  </a:ext>
                </a:extLst>
              </a:tr>
              <a:tr h="624205">
                <a:tc>
                  <a:txBody>
                    <a:bodyPr/>
                    <a:lstStyle/>
                    <a:p>
                      <a:pPr fontAlgn="ctr">
                        <a:spcAft>
                          <a:spcPts val="0"/>
                        </a:spcAft>
                      </a:pPr>
                      <a:r>
                        <a:rPr lang="zh-CN" sz="2800" b="1">
                          <a:effectLst/>
                          <a:latin typeface="Times New Roman" panose="02020603050405020304" pitchFamily="18" charset="0"/>
                          <a:ea typeface="楷体" panose="02010609060101010101" pitchFamily="49" charset="-122"/>
                          <a:cs typeface="Times New Roman" panose="02020603050405020304" pitchFamily="18" charset="0"/>
                        </a:rPr>
                        <a:t>这是一个高大身材，长头发，眼球白多黑少的人，看人总像在渺视</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②</a:t>
                      </a:r>
                      <a:r>
                        <a:rPr lang="zh-CN" sz="2800" b="1" u="sng">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en-US" sz="2800" b="1" u="sng"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68524618"/>
                  </a:ext>
                </a:extLst>
              </a:tr>
            </a:tbl>
          </a:graphicData>
        </a:graphic>
      </p:graphicFrame>
      <p:sp>
        <p:nvSpPr>
          <p:cNvPr id="5" name="A_53a3a"/>
          <p:cNvSpPr/>
          <p:nvPr/>
        </p:nvSpPr>
        <p:spPr>
          <a:xfrm>
            <a:off x="8469595" y="4479666"/>
            <a:ext cx="2651188" cy="298704"/>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en-US"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范爱农</a:t>
            </a:r>
            <a:r>
              <a:rPr lang="en-US"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en-US"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3" name="A_a223f"/>
          <p:cNvSpPr/>
          <p:nvPr/>
        </p:nvSpPr>
        <p:spPr>
          <a:xfrm>
            <a:off x="8291002" y="3597016"/>
            <a:ext cx="3008376" cy="298704"/>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en-US"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藤野先生</a:t>
            </a:r>
            <a:r>
              <a:rPr lang="en-US" altLang="zh-CN" sz="28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en-US" sz="28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2" name="矩形 1"/>
          <p:cNvSpPr>
            <a:spLocks noChangeAspect="1"/>
          </p:cNvSpPr>
          <p:nvPr/>
        </p:nvSpPr>
        <p:spPr>
          <a:xfrm>
            <a:off x="381000" y="1363138"/>
            <a:ext cx="11430000" cy="601127"/>
          </a:xfrm>
          <a:prstGeom prst="rect">
            <a:avLst/>
          </a:prstGeom>
        </p:spPr>
        <p:txBody>
          <a:bodyPr>
            <a:spAutoFit/>
          </a:bodyPr>
          <a:lstStyle/>
          <a:p>
            <a:pPr>
              <a:lnSpc>
                <a:spcPct val="130000"/>
              </a:lnSpc>
            </a:pPr>
            <a:r>
              <a:rPr lang="en-US" altLang="zh-CN" sz="2800" b="1" dirty="0">
                <a:latin typeface="Times New Roman" panose="02020603050405020304" pitchFamily="18" charset="0"/>
                <a:ea typeface="宋体" panose="02010600030101010101" pitchFamily="2" charset="-122"/>
              </a:rPr>
              <a:t>(3)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根据《朝花夕拾》整本书的相关内容，参照示例，完成表格。</a:t>
            </a:r>
            <a:r>
              <a:rPr lang="en-US" altLang="zh-CN" sz="2800" b="1" dirty="0">
                <a:latin typeface="Times New Roman" panose="02020603050405020304" pitchFamily="18" charset="0"/>
                <a:ea typeface="宋体" panose="02010600030101010101" pitchFamily="2" charset="-122"/>
              </a:rPr>
              <a:t>(2</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a:latin typeface="Times New Roman" panose="02020603050405020304" pitchFamily="18" charset="0"/>
                <a:ea typeface="宋体" panose="02010600030101010101" pitchFamily="2" charset="-122"/>
              </a:rPr>
              <a:t>)</a:t>
            </a:r>
            <a:endParaRPr lang="zh-CN" altLang="en-US" sz="2800" dirty="0"/>
          </a:p>
        </p:txBody>
      </p:sp>
    </p:spTree>
    <p:extLst>
      <p:ext uri="{BB962C8B-B14F-4D97-AF65-F5344CB8AC3E}">
        <p14:creationId xmlns:p14="http://schemas.microsoft.com/office/powerpoint/2010/main" val="2371247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072079"/>
            <a:ext cx="11430000" cy="289310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选出下列选项中短语结构完全</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的一项</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．热得难受　漂亮极了　细雨蒙蒙</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都是补充短语</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．看到长城　轻轻飘落　热爱祖国</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都是动宾短语</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．圣贤豪杰　报刊杂志　千辛万苦</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都是并列短语</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．生日礼物　外国朋友　惊心动魄</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都是偏正短语</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e8d8a"/>
          <p:cNvSpPr/>
          <p:nvPr/>
        </p:nvSpPr>
        <p:spPr>
          <a:xfrm>
            <a:off x="7422515" y="2168599"/>
            <a:ext cx="1298639"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4156675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072079"/>
            <a:ext cx="11430000" cy="289310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与“履行职责”这一短语结构类型完全一致的一项是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．耀武扬威　翻译文章　喜爱唱歌　锋芒毕露</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．万丈狂澜　讲述故事　野马奔驰　默默生长</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．热爱祖国　出现故障　喷出火焰　安排任务</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．洗刷耻辱　狂风怒吼　热烈欢迎　生日礼物</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7e483"/>
          <p:cNvSpPr/>
          <p:nvPr/>
        </p:nvSpPr>
        <p:spPr>
          <a:xfrm>
            <a:off x="9240203" y="2168599"/>
            <a:ext cx="1298637"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2976169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401340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下列各项中分析正确的一项是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．“天气地理”“风俗人情”是并列短语，“议论时政”“训诫子弟”是偏正短语。</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．“阜新火车站”是主谓短语，“送行的情景”是偏正短语。</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．“德高望重”“相提并论”“无精打采”“声名狼藉”这四个短语的类型一样。</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．“标致极了”“打量一番”都是补充短语。</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7b49c"/>
          <p:cNvSpPr/>
          <p:nvPr/>
        </p:nvSpPr>
        <p:spPr>
          <a:xfrm>
            <a:off x="5668328" y="1608446"/>
            <a:ext cx="1298638"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3914966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3845092"/>
            <a:ext cx="11430000" cy="1160382"/>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．动宾短语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．主谓短语</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．并列短语</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．偏正短语</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2509157" y="2499980"/>
            <a:ext cx="7173686" cy="1212640"/>
          </a:xfrm>
          <a:prstGeom prst="rect">
            <a:avLst/>
          </a:prstGeom>
          <a:ln>
            <a:solidFill>
              <a:schemeClr val="tx1"/>
            </a:solidFill>
          </a:ln>
        </p:spPr>
        <p:txBody>
          <a:bodyPr wrap="square">
            <a:spAutoFit/>
          </a:bodyPr>
          <a:lstStyle/>
          <a:p>
            <a:pPr>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狂风暴雨</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积累经验</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美丽大方</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天气晴朗</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废寝忘食</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前程远大</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一朵</a:t>
            </a:r>
            <a:r>
              <a:rPr lang="zh-CN" altLang="zh-CN" sz="2800" b="1" dirty="0" smtClean="0">
                <a:latin typeface="Times New Roman" panose="02020603050405020304" pitchFamily="18" charset="0"/>
                <a:ea typeface="楷体" panose="02010609060101010101" pitchFamily="49" charset="-122"/>
                <a:cs typeface="Times New Roman" panose="02020603050405020304" pitchFamily="18" charset="0"/>
              </a:rPr>
              <a:t>鲜花</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381000" y="1767279"/>
            <a:ext cx="11430000" cy="65248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下列短语中，结构相同的短语数目最多的是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A_b2810"/>
          <p:cNvSpPr/>
          <p:nvPr/>
        </p:nvSpPr>
        <p:spPr>
          <a:xfrm>
            <a:off x="7811453" y="1863799"/>
            <a:ext cx="1298637"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2503135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072079"/>
            <a:ext cx="11430000" cy="289310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下列短语都是动宾短语的一项是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．改革开放　重视语文　更加美丽　完全相信</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．生日礼物　外国朋友　一泓清泉　长夜漫漫</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．老师讲课　柳暗花明　放松下来　喷出火焰</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．热爱人民　安排工作　出现问题　安慰亲人</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a0d5f"/>
          <p:cNvSpPr/>
          <p:nvPr/>
        </p:nvSpPr>
        <p:spPr>
          <a:xfrm>
            <a:off x="6025515" y="2168599"/>
            <a:ext cx="1298639"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3351844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7356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下列短语从结构上分类正确的一项是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．报纸杂志　改革开放　油盐酱醋　斗志昂扬</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．七根火柴　热烈欢迎　放下包袱　更加坚强</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．性格和蔼　我们高兴　大家唱歌　阳光灿烂</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．出现故障　热爱祖国　喷出火焰　放松下来</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选出短语类型与其他三项不同的一项</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．讲解语法</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．讲述清楚</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．种植玉米</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．制造火箭</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A_fd819"/>
          <p:cNvSpPr/>
          <p:nvPr/>
        </p:nvSpPr>
        <p:spPr>
          <a:xfrm>
            <a:off x="6739890" y="4102049"/>
            <a:ext cx="1278000"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
        <p:nvSpPr>
          <p:cNvPr id="3" name="A_81e35"/>
          <p:cNvSpPr/>
          <p:nvPr/>
        </p:nvSpPr>
        <p:spPr>
          <a:xfrm>
            <a:off x="6739890" y="1328369"/>
            <a:ext cx="1298639"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859705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2597632"/>
            <a:ext cx="11430000" cy="2281587"/>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一</a:t>
            </a: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单句的成分</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20000">
              <a:lnSpc>
                <a:spcPct val="130000"/>
              </a:lnSpc>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句子由不同的成分构成。一般完整的句子成分排列为：状语</a:t>
            </a:r>
            <a:r>
              <a:rPr lang="en-US" altLang="zh-CN" sz="2800" b="1" dirty="0">
                <a:latin typeface="Times New Roman" panose="02020603050405020304" pitchFamily="18" charset="0"/>
                <a:ea typeface="宋体" panose="02010600030101010101" pitchFamily="2" charset="-122"/>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定语</a:t>
            </a:r>
            <a:r>
              <a:rPr lang="en-US" altLang="zh-CN" sz="2800" b="1" dirty="0">
                <a:latin typeface="Times New Roman" panose="02020603050405020304" pitchFamily="18" charset="0"/>
                <a:ea typeface="楷体" panose="02010609060101010101" pitchFamily="49" charset="-122"/>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修饰主语</a:t>
            </a:r>
            <a:r>
              <a:rPr lang="en-US" altLang="zh-CN" sz="2800" b="1" dirty="0">
                <a:latin typeface="Times New Roman" panose="02020603050405020304" pitchFamily="18" charset="0"/>
                <a:ea typeface="楷体" panose="02010609060101010101" pitchFamily="49" charset="-122"/>
              </a:rPr>
              <a:t>)</a:t>
            </a:r>
            <a:r>
              <a:rPr lang="en-US" altLang="zh-CN" sz="2800" b="1" dirty="0">
                <a:latin typeface="Times New Roman" panose="02020603050405020304" pitchFamily="18" charset="0"/>
                <a:ea typeface="宋体" panose="02010600030101010101" pitchFamily="2" charset="-122"/>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主语</a:t>
            </a:r>
            <a:r>
              <a:rPr lang="en-US" altLang="zh-CN" sz="2800" b="1" dirty="0">
                <a:latin typeface="Times New Roman" panose="02020603050405020304" pitchFamily="18" charset="0"/>
                <a:ea typeface="宋体" panose="02010600030101010101" pitchFamily="2" charset="-122"/>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状语</a:t>
            </a:r>
            <a:r>
              <a:rPr lang="en-US" altLang="zh-CN" sz="2800" b="1" dirty="0">
                <a:latin typeface="Times New Roman" panose="02020603050405020304" pitchFamily="18" charset="0"/>
                <a:ea typeface="宋体" panose="02010600030101010101" pitchFamily="2" charset="-122"/>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谓语</a:t>
            </a:r>
            <a:r>
              <a:rPr lang="en-US" altLang="zh-CN" sz="2800" b="1" dirty="0">
                <a:latin typeface="Times New Roman" panose="02020603050405020304" pitchFamily="18" charset="0"/>
                <a:ea typeface="宋体" panose="02010600030101010101" pitchFamily="2" charset="-122"/>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补语</a:t>
            </a:r>
            <a:r>
              <a:rPr lang="en-US" altLang="zh-CN" sz="2800" b="1" dirty="0">
                <a:latin typeface="Times New Roman" panose="02020603050405020304" pitchFamily="18" charset="0"/>
                <a:ea typeface="宋体" panose="02010600030101010101" pitchFamily="2" charset="-122"/>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定语</a:t>
            </a:r>
            <a:r>
              <a:rPr lang="en-US" altLang="zh-CN" sz="2800" b="1" dirty="0">
                <a:latin typeface="Times New Roman" panose="02020603050405020304" pitchFamily="18" charset="0"/>
                <a:ea typeface="楷体" panose="02010609060101010101" pitchFamily="49" charset="-122"/>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修饰宾语</a:t>
            </a:r>
            <a:r>
              <a:rPr lang="en-US" altLang="zh-CN" sz="2800" b="1" dirty="0">
                <a:latin typeface="Times New Roman" panose="02020603050405020304" pitchFamily="18" charset="0"/>
                <a:ea typeface="楷体" panose="02010609060101010101" pitchFamily="49" charset="-122"/>
              </a:rPr>
              <a:t>)</a:t>
            </a:r>
            <a:r>
              <a:rPr lang="en-US" altLang="zh-CN" sz="2800" b="1" dirty="0">
                <a:latin typeface="Times New Roman" panose="02020603050405020304" pitchFamily="18" charset="0"/>
                <a:ea typeface="宋体" panose="02010600030101010101" pitchFamily="2" charset="-122"/>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宾语。具体内容如下所示：</a:t>
            </a:r>
            <a:endParaRPr lang="zh-CN" altLang="en-US" sz="2800" dirty="0"/>
          </a:p>
        </p:txBody>
      </p:sp>
      <p:sp>
        <p:nvSpPr>
          <p:cNvPr id="3" name="矩形 2"/>
          <p:cNvSpPr>
            <a:spLocks noChangeAspect="1"/>
          </p:cNvSpPr>
          <p:nvPr/>
        </p:nvSpPr>
        <p:spPr>
          <a:xfrm>
            <a:off x="381000" y="1365458"/>
            <a:ext cx="4873450" cy="600229"/>
          </a:xfrm>
          <a:prstGeom prst="rect">
            <a:avLst/>
          </a:prstGeom>
        </p:spPr>
        <p:txBody>
          <a:bodyPr wrap="none">
            <a:spAutoFit/>
          </a:bodyPr>
          <a:lstStyle/>
          <a:p>
            <a:pP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三、单句的成分及句子的主干</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2" name="image34.jpeg"/>
          <p:cNvPicPr/>
          <p:nvPr/>
        </p:nvPicPr>
        <p:blipFill>
          <a:blip r:embed="rId2"/>
          <a:stretch>
            <a:fillRect/>
          </a:stretch>
        </p:blipFill>
        <p:spPr>
          <a:xfrm>
            <a:off x="375229" y="2069335"/>
            <a:ext cx="1871158" cy="424649"/>
          </a:xfrm>
          <a:prstGeom prst="rect">
            <a:avLst/>
          </a:prstGeom>
        </p:spPr>
      </p:pic>
    </p:spTree>
    <p:extLst>
      <p:ext uri="{BB962C8B-B14F-4D97-AF65-F5344CB8AC3E}">
        <p14:creationId xmlns:p14="http://schemas.microsoft.com/office/powerpoint/2010/main" val="420973766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noChangeAspect="1"/>
          </p:cNvGraphicFramePr>
          <p:nvPr>
            <p:extLst>
              <p:ext uri="{D42A27DB-BD31-4B8C-83A1-F6EECF244321}">
                <p14:modId xmlns:p14="http://schemas.microsoft.com/office/powerpoint/2010/main" val="2584976210"/>
              </p:ext>
            </p:extLst>
          </p:nvPr>
        </p:nvGraphicFramePr>
        <p:xfrm>
          <a:off x="381000" y="1300480"/>
          <a:ext cx="11430000" cy="4384040"/>
        </p:xfrm>
        <a:graphic>
          <a:graphicData uri="http://schemas.openxmlformats.org/drawingml/2006/table">
            <a:tbl>
              <a:tblPr firstRow="1" firstCol="1" bandRow="1"/>
              <a:tblGrid>
                <a:gridCol w="1055914">
                  <a:extLst>
                    <a:ext uri="{9D8B030D-6E8A-4147-A177-3AD203B41FA5}">
                      <a16:colId xmlns:a16="http://schemas.microsoft.com/office/drawing/2014/main" val="3677218550"/>
                    </a:ext>
                  </a:extLst>
                </a:gridCol>
                <a:gridCol w="5931751">
                  <a:extLst>
                    <a:ext uri="{9D8B030D-6E8A-4147-A177-3AD203B41FA5}">
                      <a16:colId xmlns:a16="http://schemas.microsoft.com/office/drawing/2014/main" val="1101858901"/>
                    </a:ext>
                  </a:extLst>
                </a:gridCol>
                <a:gridCol w="1274592">
                  <a:extLst>
                    <a:ext uri="{9D8B030D-6E8A-4147-A177-3AD203B41FA5}">
                      <a16:colId xmlns:a16="http://schemas.microsoft.com/office/drawing/2014/main" val="2348975684"/>
                    </a:ext>
                  </a:extLst>
                </a:gridCol>
                <a:gridCol w="3167743">
                  <a:extLst>
                    <a:ext uri="{9D8B030D-6E8A-4147-A177-3AD203B41FA5}">
                      <a16:colId xmlns:a16="http://schemas.microsoft.com/office/drawing/2014/main" val="2803321390"/>
                    </a:ext>
                  </a:extLst>
                </a:gridCol>
              </a:tblGrid>
              <a:tr h="21145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成分</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辨识</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符号</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举例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60509562"/>
                  </a:ext>
                </a:extLst>
              </a:tr>
              <a:tr h="41783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主语</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句子的被陈述对象，指明说的是“什么”或“什么事物”。一般为</a:t>
                      </a:r>
                      <a:r>
                        <a:rPr lang="zh-CN" sz="2800" b="1">
                          <a:effectLst/>
                          <a:latin typeface="Arial" panose="020B0604020202020204" pitchFamily="34" charset="0"/>
                          <a:ea typeface="黑体" panose="02010609060101010101" pitchFamily="49" charset="-122"/>
                          <a:cs typeface="Times New Roman" panose="02020603050405020304" pitchFamily="18" charset="0"/>
                        </a:rPr>
                        <a:t>名词</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或</a:t>
                      </a:r>
                      <a:r>
                        <a:rPr lang="zh-CN" sz="2800" b="1">
                          <a:effectLst/>
                          <a:latin typeface="Arial" panose="020B0604020202020204" pitchFamily="34" charset="0"/>
                          <a:ea typeface="黑体" panose="02010609060101010101" pitchFamily="49" charset="-122"/>
                          <a:cs typeface="Times New Roman" panose="02020603050405020304" pitchFamily="18" charset="0"/>
                        </a:rPr>
                        <a:t>代词</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u="dbl" baseline="0" dirty="0">
                          <a:effectLst/>
                          <a:uFill>
                            <a:solidFill>
                              <a:schemeClr val="tx1"/>
                            </a:solidFill>
                          </a:uFill>
                          <a:latin typeface="Times New Roman" panose="02020603050405020304" pitchFamily="18" charset="0"/>
                          <a:ea typeface="宋体" panose="02010600030101010101" pitchFamily="2" charset="-122"/>
                          <a:cs typeface="Times New Roman" panose="02020603050405020304" pitchFamily="18" charset="0"/>
                        </a:rPr>
                        <a:t>　</a:t>
                      </a:r>
                      <a:r>
                        <a:rPr lang="en-US" sz="2800" b="1" u="dbl" baseline="0" dirty="0">
                          <a:effectLst/>
                          <a:uFill>
                            <a:solidFill>
                              <a:schemeClr val="tx1"/>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sz="2800" u="dbl" baseline="0" dirty="0">
                        <a:effectLst/>
                        <a:uFill>
                          <a:solidFill>
                            <a:schemeClr val="tx1"/>
                          </a:solidFill>
                        </a:uFill>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①</a:t>
                      </a:r>
                      <a:r>
                        <a:rPr lang="zh-CN" sz="2800" b="1" u="dbl" dirty="0">
                          <a:effectLst/>
                          <a:latin typeface="Times New Roman" panose="02020603050405020304" pitchFamily="18" charset="0"/>
                          <a:ea typeface="宋体" panose="02010600030101010101" pitchFamily="2" charset="-122"/>
                          <a:cs typeface="Times New Roman" panose="02020603050405020304" pitchFamily="18" charset="0"/>
                        </a:rPr>
                        <a:t>春天</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u="sng" dirty="0">
                          <a:effectLst/>
                          <a:latin typeface="Times New Roman" panose="02020603050405020304" pitchFamily="18" charset="0"/>
                          <a:ea typeface="宋体" panose="02010600030101010101" pitchFamily="2" charset="-122"/>
                          <a:cs typeface="Times New Roman" panose="02020603050405020304" pitchFamily="18" charset="0"/>
                        </a:rPr>
                        <a:t>像</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［刚］</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落地的</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u="wavy" dirty="0">
                          <a:effectLst/>
                          <a:latin typeface="Times New Roman" panose="02020603050405020304" pitchFamily="18" charset="0"/>
                          <a:ea typeface="宋体" panose="02010600030101010101" pitchFamily="2" charset="-122"/>
                          <a:cs typeface="Times New Roman" panose="02020603050405020304" pitchFamily="18" charset="0"/>
                        </a:rPr>
                        <a:t>娃娃</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32452297"/>
                  </a:ext>
                </a:extLst>
              </a:tr>
              <a:tr h="41783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谓语</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陈述主语的情况，回答主语“干什么”“是什么”“怎么样”的问题。一般为</a:t>
                      </a:r>
                      <a:r>
                        <a:rPr lang="zh-CN" sz="2800" b="1" dirty="0">
                          <a:effectLst/>
                          <a:latin typeface="Arial" panose="020B0604020202020204" pitchFamily="34" charset="0"/>
                          <a:ea typeface="黑体" panose="02010609060101010101" pitchFamily="49" charset="-122"/>
                          <a:cs typeface="Times New Roman" panose="02020603050405020304" pitchFamily="18" charset="0"/>
                        </a:rPr>
                        <a:t>动词</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或</a:t>
                      </a:r>
                      <a:r>
                        <a:rPr lang="zh-CN" sz="2800" b="1" dirty="0">
                          <a:effectLst/>
                          <a:latin typeface="Arial" panose="020B0604020202020204" pitchFamily="34" charset="0"/>
                          <a:ea typeface="黑体" panose="02010609060101010101" pitchFamily="49" charset="-122"/>
                          <a:cs typeface="Times New Roman" panose="02020603050405020304" pitchFamily="18" charset="0"/>
                        </a:rPr>
                        <a:t>形容词</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u="sng">
                          <a:effectLst/>
                          <a:latin typeface="Times New Roman" panose="02020603050405020304" pitchFamily="18" charset="0"/>
                          <a:ea typeface="宋体" panose="02010600030101010101" pitchFamily="2" charset="-122"/>
                          <a:cs typeface="Times New Roman" panose="02020603050405020304" pitchFamily="18" charset="0"/>
                        </a:rPr>
                        <a:t>　</a:t>
                      </a:r>
                      <a:r>
                        <a:rPr lang="en-US" sz="2800" b="1" u="sng">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②</a:t>
                      </a:r>
                      <a:r>
                        <a:rPr lang="zh-CN" sz="2800" b="1" u="dbl">
                          <a:effectLst/>
                          <a:latin typeface="Times New Roman" panose="02020603050405020304" pitchFamily="18" charset="0"/>
                          <a:ea typeface="宋体" panose="02010600030101010101" pitchFamily="2" charset="-122"/>
                          <a:cs typeface="Times New Roman" panose="02020603050405020304" pitchFamily="18" charset="0"/>
                        </a:rPr>
                        <a:t>他</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u="sng">
                          <a:effectLst/>
                          <a:latin typeface="Times New Roman" panose="02020603050405020304" pitchFamily="18" charset="0"/>
                          <a:ea typeface="宋体" panose="02010600030101010101" pitchFamily="2" charset="-122"/>
                          <a:cs typeface="Times New Roman" panose="02020603050405020304" pitchFamily="18" charset="0"/>
                        </a:rPr>
                        <a:t>是</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一个</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高而瘦的</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u="wavy">
                          <a:effectLst/>
                          <a:latin typeface="Times New Roman" panose="02020603050405020304" pitchFamily="18" charset="0"/>
                          <a:ea typeface="宋体" panose="02010600030101010101" pitchFamily="2" charset="-122"/>
                          <a:cs typeface="Times New Roman" panose="02020603050405020304" pitchFamily="18" charset="0"/>
                        </a:rPr>
                        <a:t>老人</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5450104"/>
                  </a:ext>
                </a:extLst>
              </a:tr>
              <a:tr h="41783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宾语</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动词支配的对象，表示动作行为的对象、结果、处所、工具等。一般为</a:t>
                      </a:r>
                      <a:r>
                        <a:rPr lang="zh-CN" sz="2800" b="1">
                          <a:effectLst/>
                          <a:latin typeface="Arial" panose="020B0604020202020204" pitchFamily="34" charset="0"/>
                          <a:ea typeface="黑体" panose="02010609060101010101" pitchFamily="49" charset="-122"/>
                          <a:cs typeface="Times New Roman" panose="02020603050405020304" pitchFamily="18" charset="0"/>
                        </a:rPr>
                        <a:t>名词</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或</a:t>
                      </a:r>
                      <a:r>
                        <a:rPr lang="zh-CN" sz="2800" b="1">
                          <a:effectLst/>
                          <a:latin typeface="Arial" panose="020B0604020202020204" pitchFamily="34" charset="0"/>
                          <a:ea typeface="黑体" panose="02010609060101010101" pitchFamily="49" charset="-122"/>
                          <a:cs typeface="Times New Roman" panose="02020603050405020304" pitchFamily="18" charset="0"/>
                        </a:rPr>
                        <a:t>代词</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en-US" sz="2800" b="1">
                          <a:effectLst/>
                          <a:latin typeface="Calibri" panose="020F0502020204030204" pitchFamily="34" charset="0"/>
                          <a:ea typeface="宋体" panose="02010600030101010101" pitchFamily="2" charset="-122"/>
                          <a:cs typeface="Times New Roman" panose="02020603050405020304" pitchFamily="18" charset="0"/>
                        </a:rPr>
                        <a:t> </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③</a:t>
                      </a:r>
                      <a:r>
                        <a:rPr lang="zh-CN" sz="2800" b="1" u="dbl" dirty="0">
                          <a:effectLst/>
                          <a:latin typeface="Times New Roman" panose="02020603050405020304" pitchFamily="18" charset="0"/>
                          <a:ea typeface="宋体" panose="02010600030101010101" pitchFamily="2" charset="-122"/>
                          <a:cs typeface="Times New Roman" panose="02020603050405020304" pitchFamily="18" charset="0"/>
                        </a:rPr>
                        <a:t>敌人</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u="sng" dirty="0">
                          <a:effectLst/>
                          <a:latin typeface="Times New Roman" panose="02020603050405020304" pitchFamily="18" charset="0"/>
                          <a:ea typeface="宋体" panose="02010600030101010101" pitchFamily="2" charset="-122"/>
                          <a:cs typeface="Times New Roman" panose="02020603050405020304" pitchFamily="18" charset="0"/>
                        </a:rPr>
                        <a:t>监视</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着</a:t>
                      </a:r>
                      <a:r>
                        <a:rPr lang="zh-CN" sz="2800" b="1" u="wavy" dirty="0">
                          <a:effectLst/>
                          <a:latin typeface="Times New Roman" panose="02020603050405020304" pitchFamily="18" charset="0"/>
                          <a:ea typeface="宋体" panose="02010600030101010101" pitchFamily="2" charset="-122"/>
                          <a:cs typeface="Times New Roman" panose="02020603050405020304" pitchFamily="18" charset="0"/>
                        </a:rPr>
                        <a:t>苇塘</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44568687"/>
                  </a:ext>
                </a:extLst>
              </a:tr>
            </a:tbl>
          </a:graphicData>
        </a:graphic>
      </p:graphicFrame>
      <p:pic>
        <p:nvPicPr>
          <p:cNvPr id="2" name="image608.jpeg" descr="source:si_idp1202962896;FounderCES"/>
          <p:cNvPicPr/>
          <p:nvPr/>
        </p:nvPicPr>
        <p:blipFill>
          <a:blip r:embed="rId2"/>
          <a:stretch>
            <a:fillRect/>
          </a:stretch>
        </p:blipFill>
        <p:spPr>
          <a:xfrm>
            <a:off x="7696566" y="4928796"/>
            <a:ext cx="659643" cy="412095"/>
          </a:xfrm>
          <a:prstGeom prst="rect">
            <a:avLst/>
          </a:prstGeom>
        </p:spPr>
      </p:pic>
    </p:spTree>
    <p:extLst>
      <p:ext uri="{BB962C8B-B14F-4D97-AF65-F5344CB8AC3E}">
        <p14:creationId xmlns:p14="http://schemas.microsoft.com/office/powerpoint/2010/main" val="3565108351"/>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2062589139"/>
              </p:ext>
            </p:extLst>
          </p:nvPr>
        </p:nvGraphicFramePr>
        <p:xfrm>
          <a:off x="381000" y="1101725"/>
          <a:ext cx="11430000" cy="4781550"/>
        </p:xfrm>
        <a:graphic>
          <a:graphicData uri="http://schemas.openxmlformats.org/drawingml/2006/table">
            <a:tbl>
              <a:tblPr firstRow="1" firstCol="1" bandRow="1"/>
              <a:tblGrid>
                <a:gridCol w="1055914">
                  <a:extLst>
                    <a:ext uri="{9D8B030D-6E8A-4147-A177-3AD203B41FA5}">
                      <a16:colId xmlns:a16="http://schemas.microsoft.com/office/drawing/2014/main" val="3097696392"/>
                    </a:ext>
                  </a:extLst>
                </a:gridCol>
                <a:gridCol w="5931751">
                  <a:extLst>
                    <a:ext uri="{9D8B030D-6E8A-4147-A177-3AD203B41FA5}">
                      <a16:colId xmlns:a16="http://schemas.microsoft.com/office/drawing/2014/main" val="653795112"/>
                    </a:ext>
                  </a:extLst>
                </a:gridCol>
                <a:gridCol w="1274592">
                  <a:extLst>
                    <a:ext uri="{9D8B030D-6E8A-4147-A177-3AD203B41FA5}">
                      <a16:colId xmlns:a16="http://schemas.microsoft.com/office/drawing/2014/main" val="1954114041"/>
                    </a:ext>
                  </a:extLst>
                </a:gridCol>
                <a:gridCol w="3167743">
                  <a:extLst>
                    <a:ext uri="{9D8B030D-6E8A-4147-A177-3AD203B41FA5}">
                      <a16:colId xmlns:a16="http://schemas.microsoft.com/office/drawing/2014/main" val="3890731315"/>
                    </a:ext>
                  </a:extLst>
                </a:gridCol>
              </a:tblGrid>
              <a:tr h="830580">
                <a:tc>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定语</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句子中名词中心语前面的修饰成分，说明事物的性质、状态，或限定事物的领属、性质、数量等。一般为“</a:t>
                      </a:r>
                      <a:r>
                        <a:rPr lang="zh-CN" sz="2800" b="1" dirty="0">
                          <a:effectLst/>
                          <a:latin typeface="Arial" panose="020B0604020202020204" pitchFamily="34" charset="0"/>
                          <a:ea typeface="黑体" panose="02010609060101010101" pitchFamily="49" charset="-122"/>
                          <a:cs typeface="Times New Roman" panose="02020603050405020304" pitchFamily="18" charset="0"/>
                        </a:rPr>
                        <a:t>形容词</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Arial" panose="020B0604020202020204" pitchFamily="34" charset="0"/>
                          <a:ea typeface="黑体" panose="02010609060101010101" pitchFamily="49" charset="-122"/>
                          <a:cs typeface="Times New Roman" panose="02020603050405020304" pitchFamily="18" charset="0"/>
                        </a:rPr>
                        <a:t>的</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”的形式。</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　</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④</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住在山中的</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一位</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u="dbl">
                          <a:effectLst/>
                          <a:latin typeface="Times New Roman" panose="02020603050405020304" pitchFamily="18" charset="0"/>
                          <a:ea typeface="宋体" panose="02010600030101010101" pitchFamily="2" charset="-122"/>
                          <a:cs typeface="Times New Roman" panose="02020603050405020304" pitchFamily="18" charset="0"/>
                        </a:rPr>
                        <a:t>老人</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‖［微笑着］</a:t>
                      </a:r>
                      <a:r>
                        <a:rPr lang="zh-CN" sz="2800" b="1" u="sng">
                          <a:effectLst/>
                          <a:latin typeface="Times New Roman" panose="02020603050405020304" pitchFamily="18" charset="0"/>
                          <a:ea typeface="宋体" panose="02010600030101010101" pitchFamily="2" charset="-122"/>
                          <a:cs typeface="Times New Roman" panose="02020603050405020304" pitchFamily="18" charset="0"/>
                        </a:rPr>
                        <a:t>喝</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从森林中打来的</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u="wavy">
                          <a:effectLst/>
                          <a:latin typeface="Times New Roman" panose="02020603050405020304" pitchFamily="18" charset="0"/>
                          <a:ea typeface="宋体" panose="02010600030101010101" pitchFamily="2" charset="-122"/>
                          <a:cs typeface="Times New Roman" panose="02020603050405020304" pitchFamily="18" charset="0"/>
                        </a:rPr>
                        <a:t>泉水</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20784272"/>
                  </a:ext>
                </a:extLst>
              </a:tr>
              <a:tr h="62420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状语</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句子中动词或形容词中心语前面的修饰成分，表示动作行为的方式、状态、时间、处所或性状的程度等。一般为“</a:t>
                      </a:r>
                      <a:r>
                        <a:rPr lang="zh-CN" sz="2800" b="1" dirty="0">
                          <a:effectLst/>
                          <a:latin typeface="Arial" panose="020B0604020202020204" pitchFamily="34" charset="0"/>
                          <a:ea typeface="黑体" panose="02010609060101010101" pitchFamily="49" charset="-122"/>
                          <a:cs typeface="Times New Roman" panose="02020603050405020304" pitchFamily="18" charset="0"/>
                        </a:rPr>
                        <a:t>副词</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Arial" panose="020B0604020202020204" pitchFamily="34" charset="0"/>
                          <a:ea typeface="黑体" panose="02010609060101010101" pitchFamily="49" charset="-122"/>
                          <a:cs typeface="Times New Roman" panose="02020603050405020304" pitchFamily="18" charset="0"/>
                        </a:rPr>
                        <a:t>地</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”的形式。</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Calibri" panose="020F0502020204030204" pitchFamily="34" charset="0"/>
                          <a:ea typeface="宋体" panose="02010600030101010101" pitchFamily="2" charset="-122"/>
                          <a:cs typeface="宋体" panose="02010600030101010101" pitchFamily="2" charset="-122"/>
                        </a:rPr>
                        <a:t>⑤</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［烂漫的山花中］，</a:t>
                      </a:r>
                      <a:r>
                        <a:rPr lang="zh-CN" sz="2800" b="1" u="dbl">
                          <a:effectLst/>
                          <a:latin typeface="Times New Roman" panose="02020603050405020304" pitchFamily="18" charset="0"/>
                          <a:ea typeface="宋体" panose="02010600030101010101" pitchFamily="2" charset="-122"/>
                          <a:cs typeface="Times New Roman" panose="02020603050405020304" pitchFamily="18" charset="0"/>
                        </a:rPr>
                        <a:t>我们</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u="sng">
                          <a:effectLst/>
                          <a:latin typeface="Times New Roman" panose="02020603050405020304" pitchFamily="18" charset="0"/>
                          <a:ea typeface="宋体" panose="02010600030101010101" pitchFamily="2" charset="-122"/>
                          <a:cs typeface="Times New Roman" panose="02020603050405020304" pitchFamily="18" charset="0"/>
                        </a:rPr>
                        <a:t>发现</a:t>
                      </a:r>
                      <a:r>
                        <a:rPr lang="zh-CN" sz="2800" b="1" u="wavy">
                          <a:effectLst/>
                          <a:latin typeface="Times New Roman" panose="02020603050405020304" pitchFamily="18" charset="0"/>
                          <a:ea typeface="宋体" panose="02010600030101010101" pitchFamily="2" charset="-122"/>
                          <a:cs typeface="Times New Roman" panose="02020603050405020304" pitchFamily="18" charset="0"/>
                        </a:rPr>
                        <a:t>你</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81647973"/>
                  </a:ext>
                </a:extLst>
              </a:tr>
              <a:tr h="417830">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补语</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动词或形容词后面的补充成分，补充说明动作行为的情况、结果、处所、数量、时间等。</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en-US" altLang="zh-CN" sz="2800" dirty="0" smtClean="0">
                          <a:effectLst/>
                          <a:latin typeface="Calibri" panose="020F0502020204030204" pitchFamily="34" charset="0"/>
                          <a:ea typeface="宋体" panose="02010600030101010101" pitchFamily="2" charset="-122"/>
                          <a:cs typeface="Times New Roman" panose="02020603050405020304" pitchFamily="18" charset="0"/>
                        </a:rPr>
                        <a:t>〈      〉</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Calibri" panose="020F0502020204030204" pitchFamily="34" charset="0"/>
                          <a:ea typeface="宋体" panose="02010600030101010101" pitchFamily="2" charset="-122"/>
                          <a:cs typeface="宋体" panose="02010600030101010101" pitchFamily="2" charset="-122"/>
                        </a:rPr>
                        <a:t>⑥</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这场</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u="dbl" dirty="0">
                          <a:effectLst/>
                          <a:latin typeface="Times New Roman" panose="02020603050405020304" pitchFamily="18" charset="0"/>
                          <a:ea typeface="宋体" panose="02010600030101010101" pitchFamily="2" charset="-122"/>
                          <a:cs typeface="Times New Roman" panose="02020603050405020304" pitchFamily="18" charset="0"/>
                        </a:rPr>
                        <a:t>战役</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u="sng" dirty="0">
                          <a:effectLst/>
                          <a:latin typeface="Times New Roman" panose="02020603050405020304" pitchFamily="18" charset="0"/>
                          <a:ea typeface="宋体" panose="02010600030101010101" pitchFamily="2" charset="-122"/>
                          <a:cs typeface="Times New Roman" panose="02020603050405020304" pitchFamily="18" charset="0"/>
                        </a:rPr>
                        <a:t>打</a:t>
                      </a:r>
                      <a:r>
                        <a:rPr lang="zh-CN" sz="2800" b="1" dirty="0" smtClean="0">
                          <a:effectLst/>
                          <a:latin typeface="Times New Roman" panose="02020603050405020304" pitchFamily="18" charset="0"/>
                          <a:ea typeface="宋体" panose="02010600030101010101" pitchFamily="2" charset="-122"/>
                          <a:cs typeface="Times New Roman" panose="02020603050405020304" pitchFamily="18" charset="0"/>
                        </a:rPr>
                        <a:t>得</a:t>
                      </a:r>
                      <a:r>
                        <a:rPr lang="en-US" sz="2800" kern="1200" dirty="0" smtClean="0">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lang="zh-CN" sz="2800" b="1" dirty="0" smtClean="0">
                          <a:effectLst/>
                          <a:latin typeface="Times New Roman" panose="02020603050405020304" pitchFamily="18" charset="0"/>
                          <a:ea typeface="宋体" panose="02010600030101010101" pitchFamily="2" charset="-122"/>
                          <a:cs typeface="Times New Roman" panose="02020603050405020304" pitchFamily="18" charset="0"/>
                        </a:rPr>
                        <a:t>漂亮</a:t>
                      </a:r>
                      <a:r>
                        <a:rPr lang="en-US" sz="2800" kern="1200" dirty="0" smtClean="0">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lang="zh-CN" sz="2800" b="1" dirty="0" smtClean="0">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49267631"/>
                  </a:ext>
                </a:extLst>
              </a:tr>
            </a:tbl>
          </a:graphicData>
        </a:graphic>
      </p:graphicFrame>
    </p:spTree>
    <p:extLst>
      <p:ext uri="{BB962C8B-B14F-4D97-AF65-F5344CB8AC3E}">
        <p14:creationId xmlns:p14="http://schemas.microsoft.com/office/powerpoint/2010/main" val="1600742517"/>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081456"/>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二</a:t>
            </a: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句子的主干</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2000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所谓句子的主干是指把句子中的定语、状语、补语压缩掉后剩下的部分。提取句子的主干可用以下方法：</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20000">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找准句子主谓宾。</a:t>
            </a: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助词不划成分中。语气助词，如“呢”“嘛”等；结构助词，如“的”“得”“地”等；时态助词，如“着”“了”“过”等。</a:t>
            </a: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数量词语照样删。</a:t>
            </a: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否定词语</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不、没、没有等</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不能丢。</a:t>
            </a:r>
            <a:r>
              <a:rPr lang="zh-CN" altLang="zh-CN" sz="2800" b="1" dirty="0">
                <a:latin typeface="Calibri" panose="020F0502020204030204" pitchFamily="34" charset="0"/>
                <a:ea typeface="宋体" panose="02010600030101010101" pitchFamily="2" charset="-122"/>
                <a:cs typeface="宋体" panose="02010600030101010101" pitchFamily="2" charset="-122"/>
              </a:rPr>
              <a:t>⑤</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能愿动词</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要、应该、能够等</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要保留。</a:t>
            </a:r>
            <a:r>
              <a:rPr lang="zh-CN" altLang="zh-CN" sz="2800" b="1" dirty="0">
                <a:latin typeface="Calibri" panose="020F0502020204030204" pitchFamily="34" charset="0"/>
                <a:ea typeface="宋体" panose="02010600030101010101" pitchFamily="2" charset="-122"/>
                <a:cs typeface="宋体" panose="02010600030101010101" pitchFamily="2" charset="-122"/>
              </a:rPr>
              <a:t>⑥</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主、谓、宾语的并列成分不能少。</a:t>
            </a:r>
            <a:r>
              <a:rPr lang="zh-CN" altLang="zh-CN" sz="2800" b="1" dirty="0">
                <a:latin typeface="Calibri" panose="020F0502020204030204" pitchFamily="34" charset="0"/>
                <a:ea typeface="宋体" panose="02010600030101010101" pitchFamily="2" charset="-122"/>
                <a:cs typeface="宋体" panose="02010600030101010101" pitchFamily="2" charset="-122"/>
              </a:rPr>
              <a:t>⑦</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同位短语</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多由两部分组成，前后各部分词语不同，但复指同一个事物</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在提取主干时应同时保留。</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574993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071630"/>
            <a:ext cx="11430000" cy="2893100"/>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儿时的“我”对父亲临时抽背《鉴略》和阿长买来《山海经》这两件事的情感态度有什么不同？对这两段经历的回顾，体现了作者对儿童教育怎样的思考？</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p>
          <a:p>
            <a:pPr>
              <a:lnSpc>
                <a:spcPct val="130000"/>
              </a:lnSpc>
              <a:spcAft>
                <a:spcPts val="0"/>
              </a:spcAft>
            </a:pPr>
            <a:r>
              <a:rPr lang="en-US" altLang="zh-CN" sz="28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381000" y="3721829"/>
            <a:ext cx="11430000" cy="1161280"/>
          </a:xfrm>
          <a:prstGeom prst="rect">
            <a:avLst/>
          </a:prstGeom>
        </p:spPr>
        <p:txBody>
          <a:bodyPr>
            <a:spAutoFit/>
          </a:bodyPr>
          <a:lstStyle/>
          <a:p>
            <a:pPr>
              <a:lnSpc>
                <a:spcPct val="130000"/>
              </a:lnSpc>
            </a:pPr>
            <a:r>
              <a:rPr lang="zh-CN" altLang="zh-CN" sz="2800" b="1" dirty="0">
                <a:solidFill>
                  <a:srgbClr val="FF0000"/>
                </a:solidFill>
                <a:uFill>
                  <a:solidFill>
                    <a:schemeClr val="tx1"/>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FF0000"/>
                </a:solidFill>
                <a:uFill>
                  <a:solidFill>
                    <a:schemeClr val="tx1"/>
                  </a:solidFill>
                </a:uFill>
                <a:ea typeface="宋体" panose="02010600030101010101" pitchFamily="2" charset="-122"/>
                <a:cs typeface="宋体" panose="02010600030101010101" pitchFamily="2" charset="-122"/>
              </a:rPr>
              <a:t>①</a:t>
            </a:r>
            <a:r>
              <a:rPr lang="zh-CN" altLang="zh-CN" sz="2800" b="1" dirty="0">
                <a:solidFill>
                  <a:srgbClr val="FF0000"/>
                </a:solidFill>
                <a:uFill>
                  <a:solidFill>
                    <a:schemeClr val="tx1"/>
                  </a:solidFill>
                </a:uFill>
                <a:latin typeface="Arial" panose="020B0604020202020204" pitchFamily="34" charset="0"/>
                <a:ea typeface="黑体" panose="02010609060101010101" pitchFamily="49" charset="-122"/>
                <a:cs typeface="Times New Roman" panose="02020603050405020304" pitchFamily="18" charset="0"/>
              </a:rPr>
              <a:t>对父亲抽背《鉴略》感到无奈厌烦，对阿长买来《山海经》充满感激之情。</a:t>
            </a:r>
            <a:r>
              <a:rPr lang="zh-CN" altLang="zh-CN" sz="2800" b="1" dirty="0">
                <a:solidFill>
                  <a:srgbClr val="FF0000"/>
                </a:solidFill>
                <a:uFill>
                  <a:solidFill>
                    <a:schemeClr val="tx1"/>
                  </a:solidFill>
                </a:uFill>
                <a:ea typeface="宋体" panose="02010600030101010101" pitchFamily="2" charset="-122"/>
                <a:cs typeface="宋体" panose="02010600030101010101" pitchFamily="2" charset="-122"/>
              </a:rPr>
              <a:t>②</a:t>
            </a:r>
            <a:r>
              <a:rPr lang="zh-CN" altLang="zh-CN" sz="2800" b="1" dirty="0">
                <a:solidFill>
                  <a:srgbClr val="FF0000"/>
                </a:solidFill>
                <a:uFill>
                  <a:solidFill>
                    <a:schemeClr val="tx1"/>
                  </a:solidFill>
                </a:uFill>
                <a:latin typeface="Arial" panose="020B0604020202020204" pitchFamily="34" charset="0"/>
                <a:ea typeface="黑体" panose="02010609060101010101" pitchFamily="49" charset="-122"/>
                <a:cs typeface="Times New Roman" panose="02020603050405020304" pitchFamily="18" charset="0"/>
              </a:rPr>
              <a:t>要尊重儿童的成长需求</a:t>
            </a:r>
            <a:r>
              <a:rPr lang="en-US" altLang="zh-CN" sz="2800" b="1" dirty="0">
                <a:solidFill>
                  <a:srgbClr val="FF0000"/>
                </a:solidFill>
                <a:uFill>
                  <a:solidFill>
                    <a:schemeClr val="tx1"/>
                  </a:solidFill>
                </a:uFill>
                <a:latin typeface="Times New Roman" panose="02020603050405020304" pitchFamily="18" charset="0"/>
                <a:ea typeface="黑体" panose="02010609060101010101" pitchFamily="49" charset="-122"/>
              </a:rPr>
              <a:t>(</a:t>
            </a:r>
            <a:r>
              <a:rPr lang="zh-CN" altLang="zh-CN" sz="2800" b="1" dirty="0">
                <a:solidFill>
                  <a:srgbClr val="FF0000"/>
                </a:solidFill>
                <a:uFill>
                  <a:solidFill>
                    <a:schemeClr val="tx1"/>
                  </a:solidFill>
                </a:uFill>
                <a:latin typeface="Arial" panose="020B0604020202020204" pitchFamily="34" charset="0"/>
                <a:ea typeface="黑体" panose="02010609060101010101" pitchFamily="49" charset="-122"/>
                <a:cs typeface="Times New Roman" panose="02020603050405020304" pitchFamily="18" charset="0"/>
              </a:rPr>
              <a:t>天性</a:t>
            </a:r>
            <a:r>
              <a:rPr lang="en-US" altLang="zh-CN" sz="2800" b="1" dirty="0">
                <a:solidFill>
                  <a:srgbClr val="FF0000"/>
                </a:solidFill>
                <a:uFill>
                  <a:solidFill>
                    <a:schemeClr val="tx1"/>
                  </a:solidFill>
                </a:uFill>
                <a:latin typeface="Times New Roman" panose="02020603050405020304" pitchFamily="18" charset="0"/>
                <a:ea typeface="黑体" panose="02010609060101010101" pitchFamily="49" charset="-122"/>
              </a:rPr>
              <a:t>)</a:t>
            </a:r>
            <a:r>
              <a:rPr lang="zh-CN" altLang="zh-CN" sz="2800" b="1" dirty="0">
                <a:solidFill>
                  <a:srgbClr val="FF0000"/>
                </a:solidFill>
                <a:uFill>
                  <a:solidFill>
                    <a:schemeClr val="tx1"/>
                  </a:solidFill>
                </a:uFill>
                <a:latin typeface="Arial" panose="020B0604020202020204" pitchFamily="34" charset="0"/>
                <a:ea typeface="黑体" panose="02010609060101010101" pitchFamily="49" charset="-122"/>
                <a:cs typeface="Times New Roman" panose="02020603050405020304" pitchFamily="18" charset="0"/>
              </a:rPr>
              <a:t>，要呵护孩子的心灵世界。</a:t>
            </a:r>
            <a:r>
              <a:rPr lang="zh-CN" altLang="zh-CN" sz="2800" b="1" dirty="0">
                <a:solidFill>
                  <a:srgbClr val="FF0000"/>
                </a:solidFill>
                <a:uFill>
                  <a:solidFill>
                    <a:schemeClr val="tx1"/>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FF0000"/>
                </a:solidFill>
                <a:uFill>
                  <a:solidFill>
                    <a:schemeClr val="tx1"/>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800" dirty="0">
              <a:solidFill>
                <a:srgbClr val="FF0000"/>
              </a:solidFill>
              <a:uFill>
                <a:solidFill>
                  <a:schemeClr val="tx1"/>
                </a:solidFill>
              </a:uFill>
            </a:endParaRPr>
          </a:p>
        </p:txBody>
      </p:sp>
    </p:spTree>
    <p:extLst>
      <p:ext uri="{BB962C8B-B14F-4D97-AF65-F5344CB8AC3E}">
        <p14:creationId xmlns:p14="http://schemas.microsoft.com/office/powerpoint/2010/main" val="1697529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511926"/>
            <a:ext cx="11430000" cy="401340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下列关于语法知识的表述不正确的一项是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．“这难道不是天经地义的事情吗？”是个反问句，用不着回答。</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．一般来说，祈使句有命令、请求、催促、劝说等不同的语气。在书面上，语气强烈的句子使用叹号，语气较和缓的则用句号。</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．“他从不和别人吵嘴。”这个句子的主干是：他吵嘴。</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．“住在山中的一位老人微笑着喝从森林中打来的泉水。”这句话中的“一位”是定语，修饰主语“老人”。</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2" name="image35.jpeg"/>
          <p:cNvPicPr/>
          <p:nvPr/>
        </p:nvPicPr>
        <p:blipFill>
          <a:blip r:embed="rId2"/>
          <a:stretch>
            <a:fillRect/>
          </a:stretch>
        </p:blipFill>
        <p:spPr>
          <a:xfrm>
            <a:off x="375229" y="791890"/>
            <a:ext cx="1871158" cy="424649"/>
          </a:xfrm>
          <a:prstGeom prst="rect">
            <a:avLst/>
          </a:prstGeom>
        </p:spPr>
      </p:pic>
      <p:sp>
        <p:nvSpPr>
          <p:cNvPr id="4" name="A_1320d"/>
          <p:cNvSpPr/>
          <p:nvPr/>
        </p:nvSpPr>
        <p:spPr>
          <a:xfrm>
            <a:off x="7454265" y="1608446"/>
            <a:ext cx="1298639"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3312489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13371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下列语法分析有误的一项是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2000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科幻阅读的价值，</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让人</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验</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不同的世界。近年来，随着全民阅读不断深化，《三体》《流浪地球》等科幻作品热度高涨，</a:t>
            </a:r>
            <a:r>
              <a:rPr lang="zh-CN" altLang="zh-CN" sz="2800" b="1" u="sng" dirty="0">
                <a:latin typeface="Times New Roman" panose="02020603050405020304" pitchFamily="18" charset="0"/>
                <a:ea typeface="楷体" panose="02010609060101010101" pitchFamily="49" charset="-122"/>
                <a:cs typeface="Times New Roman" panose="02020603050405020304" pitchFamily="18" charset="0"/>
              </a:rPr>
              <a:t>科幻文学在青少年中很受欢迎</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。此外，</a:t>
            </a:r>
            <a:r>
              <a:rPr lang="zh-CN" altLang="zh-CN" sz="2800" b="1" u="wavy" dirty="0">
                <a:latin typeface="Times New Roman" panose="02020603050405020304" pitchFamily="18" charset="0"/>
                <a:ea typeface="楷体" panose="02010609060101010101" pitchFamily="49" charset="-122"/>
                <a:cs typeface="Times New Roman" panose="02020603050405020304" pitchFamily="18" charset="0"/>
              </a:rPr>
              <a:t>科幻文学作品入选中小学教材的举措，可以进一步培养学生的好奇心、想象力。</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．“在于”是介词，“体验”是动词。</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．“不断深化”是偏正短语，“热度高涨”是主谓短语。</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．画横线句子中，“在青少年中”作定语。</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．画波浪线句子的主干是：举措培养好奇心、想象力。</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5ae52"/>
          <p:cNvSpPr/>
          <p:nvPr/>
        </p:nvSpPr>
        <p:spPr>
          <a:xfrm>
            <a:off x="5311140" y="1048292"/>
            <a:ext cx="1298639"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3805137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87756"/>
            <a:ext cx="11430000" cy="5641609"/>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提取下列句子的主干。</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新时代中国青年一定能够在激扬青春、开拓人生、奉献社会的进程中书写无愧于时代的壮丽篇章。</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提取下列句子的主干。</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偷懒的人一次次跳过解开结的机会。</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提取下列句子的宾语部分。</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秦创原</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一定不会辜负这块土地所赋予的荣耀。</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A_a6737"/>
          <p:cNvSpPr/>
          <p:nvPr/>
        </p:nvSpPr>
        <p:spPr>
          <a:xfrm>
            <a:off x="728028" y="5876900"/>
            <a:ext cx="4794313"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这块土地所赋予的荣耀。</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0a4db"/>
          <p:cNvSpPr/>
          <p:nvPr/>
        </p:nvSpPr>
        <p:spPr>
          <a:xfrm>
            <a:off x="728028" y="4212692"/>
            <a:ext cx="3008376"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人跳过机会。</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3" name="A_7e20b"/>
          <p:cNvSpPr/>
          <p:nvPr/>
        </p:nvSpPr>
        <p:spPr>
          <a:xfrm>
            <a:off x="728028" y="2548484"/>
            <a:ext cx="4079938"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青年能够书写篇章。</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2454280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3"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801783"/>
            <a:ext cx="11430000" cy="5641609"/>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提取下列句子的主干。</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展望未来，中华优秀传统文化必将成为坚定文化自信、增强中国人的骨气和底气的强大助力。</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提取下列句子的主干。</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诚信是全社会共同价值取向和行动指针。</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提取下列句子的主干。</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8820">
              <a:lnSpc>
                <a:spcPct val="130000"/>
              </a:lnSpc>
              <a:spcAft>
                <a:spcPts val="0"/>
              </a:spcAft>
            </a:pP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冬日，冰雪覆盖的松林和群峰构成了一幅绝美的画卷。</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u="sng">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800" b="1"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A_3d407"/>
          <p:cNvSpPr/>
          <p:nvPr/>
        </p:nvSpPr>
        <p:spPr>
          <a:xfrm>
            <a:off x="728028" y="5890927"/>
            <a:ext cx="4437126"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松林和群峰构成画卷。</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c2ac1"/>
          <p:cNvSpPr/>
          <p:nvPr/>
        </p:nvSpPr>
        <p:spPr>
          <a:xfrm>
            <a:off x="728028" y="4226719"/>
            <a:ext cx="4079938"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诚信是取向和指针。</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3" name="A_c6259"/>
          <p:cNvSpPr/>
          <p:nvPr/>
        </p:nvSpPr>
        <p:spPr>
          <a:xfrm>
            <a:off x="728028" y="2562511"/>
            <a:ext cx="3365563" cy="38831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文化成为助力。</a:t>
            </a:r>
            <a:r>
              <a:rPr lang="zh-CN" altLang="zh-CN" sz="28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2358283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3"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766215"/>
            <a:ext cx="2709396" cy="600229"/>
          </a:xfrm>
          <a:prstGeom prst="rect">
            <a:avLst/>
          </a:prstGeom>
        </p:spPr>
        <p:txBody>
          <a:bodyPr wrap="none">
            <a:spAutoFit/>
          </a:bodyPr>
          <a:lstStyle/>
          <a:p>
            <a:pP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四、复句的类型</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 name="image34.jpeg"/>
          <p:cNvPicPr/>
          <p:nvPr/>
        </p:nvPicPr>
        <p:blipFill>
          <a:blip r:embed="rId2"/>
          <a:stretch>
            <a:fillRect/>
          </a:stretch>
        </p:blipFill>
        <p:spPr>
          <a:xfrm>
            <a:off x="375229" y="1481506"/>
            <a:ext cx="1871158" cy="424649"/>
          </a:xfrm>
          <a:prstGeom prst="rect">
            <a:avLst/>
          </a:prstGeom>
        </p:spPr>
      </p:pic>
      <p:graphicFrame>
        <p:nvGraphicFramePr>
          <p:cNvPr id="5" name="表格 4"/>
          <p:cNvGraphicFramePr>
            <a:graphicFrameLocks noGrp="1" noChangeAspect="1"/>
          </p:cNvGraphicFramePr>
          <p:nvPr>
            <p:extLst>
              <p:ext uri="{D42A27DB-BD31-4B8C-83A1-F6EECF244321}">
                <p14:modId xmlns:p14="http://schemas.microsoft.com/office/powerpoint/2010/main" val="2218754673"/>
              </p:ext>
            </p:extLst>
          </p:nvPr>
        </p:nvGraphicFramePr>
        <p:xfrm>
          <a:off x="381000" y="2021217"/>
          <a:ext cx="11429999" cy="3442880"/>
        </p:xfrm>
        <a:graphic>
          <a:graphicData uri="http://schemas.openxmlformats.org/drawingml/2006/table">
            <a:tbl>
              <a:tblPr firstRow="1" firstCol="1" bandRow="1"/>
              <a:tblGrid>
                <a:gridCol w="1578429">
                  <a:extLst>
                    <a:ext uri="{9D8B030D-6E8A-4147-A177-3AD203B41FA5}">
                      <a16:colId xmlns:a16="http://schemas.microsoft.com/office/drawing/2014/main" val="2584368300"/>
                    </a:ext>
                  </a:extLst>
                </a:gridCol>
                <a:gridCol w="3744685">
                  <a:extLst>
                    <a:ext uri="{9D8B030D-6E8A-4147-A177-3AD203B41FA5}">
                      <a16:colId xmlns:a16="http://schemas.microsoft.com/office/drawing/2014/main" val="3502614657"/>
                    </a:ext>
                  </a:extLst>
                </a:gridCol>
                <a:gridCol w="6106885">
                  <a:extLst>
                    <a:ext uri="{9D8B030D-6E8A-4147-A177-3AD203B41FA5}">
                      <a16:colId xmlns:a16="http://schemas.microsoft.com/office/drawing/2014/main" val="3495607022"/>
                    </a:ext>
                  </a:extLst>
                </a:gridCol>
              </a:tblGrid>
              <a:tr h="311149">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分句之间</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的关系</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7280" marR="7280" marT="7280" marB="72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判断方法</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3294" marR="13294" marT="7280" marB="72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常用关联词</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3294" marR="13294" marT="7280" marB="72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18781822"/>
                  </a:ext>
                </a:extLst>
              </a:tr>
              <a:tr h="516893">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并列关系</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7280" marR="7280" marT="7280" marB="72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几个分句是并列关系，没有主次之分，或表明一正一反两方面的情况，或说明一件事情的几个方面，或叙述相关的几件事情</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3294" marR="13294" marT="7280" marB="72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既</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也</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又</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、不是</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而是</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、一面</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一面</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、也、又、还、同时</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举例：</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我拿下来打开看时，很吃了一惊，同时也感到一种不安和感激。</a:t>
                      </a:r>
                      <a:r>
                        <a:rPr lang="en-US" sz="2800" b="1" dirty="0">
                          <a:effectLst/>
                          <a:latin typeface="Times New Roman" panose="02020603050405020304" pitchFamily="18" charset="0"/>
                          <a:ea typeface="仿宋"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仿宋" panose="02010609060101010101" pitchFamily="49" charset="-122"/>
                          <a:cs typeface="Times New Roman" panose="02020603050405020304" pitchFamily="18" charset="0"/>
                        </a:rPr>
                        <a:t>鲁迅《藤野先生》</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3294" marR="13294" marT="7280" marB="72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58449859"/>
                  </a:ext>
                </a:extLst>
              </a:tr>
            </a:tbl>
          </a:graphicData>
        </a:graphic>
      </p:graphicFrame>
    </p:spTree>
    <p:extLst>
      <p:ext uri="{BB962C8B-B14F-4D97-AF65-F5344CB8AC3E}">
        <p14:creationId xmlns:p14="http://schemas.microsoft.com/office/powerpoint/2010/main" val="1611446663"/>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1907311892"/>
              </p:ext>
            </p:extLst>
          </p:nvPr>
        </p:nvGraphicFramePr>
        <p:xfrm>
          <a:off x="381000" y="975653"/>
          <a:ext cx="11430000" cy="5164320"/>
        </p:xfrm>
        <a:graphic>
          <a:graphicData uri="http://schemas.openxmlformats.org/drawingml/2006/table">
            <a:tbl>
              <a:tblPr firstRow="1" firstCol="1" bandRow="1"/>
              <a:tblGrid>
                <a:gridCol w="931968">
                  <a:extLst>
                    <a:ext uri="{9D8B030D-6E8A-4147-A177-3AD203B41FA5}">
                      <a16:colId xmlns:a16="http://schemas.microsoft.com/office/drawing/2014/main" val="4142204386"/>
                    </a:ext>
                  </a:extLst>
                </a:gridCol>
                <a:gridCol w="2678070">
                  <a:extLst>
                    <a:ext uri="{9D8B030D-6E8A-4147-A177-3AD203B41FA5}">
                      <a16:colId xmlns:a16="http://schemas.microsoft.com/office/drawing/2014/main" val="1934404414"/>
                    </a:ext>
                  </a:extLst>
                </a:gridCol>
                <a:gridCol w="7819962">
                  <a:extLst>
                    <a:ext uri="{9D8B030D-6E8A-4147-A177-3AD203B41FA5}">
                      <a16:colId xmlns:a16="http://schemas.microsoft.com/office/drawing/2014/main" val="919544302"/>
                    </a:ext>
                  </a:extLst>
                </a:gridCol>
              </a:tblGrid>
              <a:tr h="470364">
                <a:tc>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递进关系</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7280" marR="7280" marT="7280" marB="72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后一分句表示的意思比前一个更进一层</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3294" marR="13294" marT="7280" marB="72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不仅</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不但</a:t>
                      </a:r>
                      <a:r>
                        <a:rPr lang="en-US" sz="2800" b="1">
                          <a:effectLst/>
                          <a:latin typeface="楷体" panose="02010609060101010101" pitchFamily="49" charset="-122"/>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而且</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并且</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也</a:t>
                      </a:r>
                      <a:r>
                        <a:rPr lang="en-US" sz="2800" b="1">
                          <a:effectLst/>
                          <a:latin typeface="楷体" panose="02010609060101010101" pitchFamily="49" charset="-122"/>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、尚且</a:t>
                      </a:r>
                      <a:r>
                        <a:rPr lang="en-US" sz="2800" b="1">
                          <a:effectLst/>
                          <a:latin typeface="楷体" panose="02010609060101010101" pitchFamily="49" charset="-122"/>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何况</a:t>
                      </a:r>
                      <a:r>
                        <a:rPr lang="en-US" sz="2800" b="1">
                          <a:effectLst/>
                          <a:latin typeface="楷体" panose="02010609060101010101" pitchFamily="49" charset="-122"/>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、而且、并且</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举例：</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这十多个少年，委实没有一个不会凫水的，而且两三个还是弄潮的好手。</a:t>
                      </a:r>
                      <a:r>
                        <a:rPr lang="en-US" sz="2800" b="1">
                          <a:effectLst/>
                          <a:latin typeface="Times New Roman" panose="02020603050405020304" pitchFamily="18" charset="0"/>
                          <a:ea typeface="仿宋" panose="02010609060101010101" pitchFamily="49" charset="-122"/>
                          <a:cs typeface="Times New Roman" panose="02020603050405020304" pitchFamily="18" charset="0"/>
                        </a:rPr>
                        <a:t>(</a:t>
                      </a:r>
                      <a:r>
                        <a:rPr lang="zh-CN" sz="2800" b="1">
                          <a:effectLst/>
                          <a:latin typeface="Times New Roman" panose="02020603050405020304" pitchFamily="18" charset="0"/>
                          <a:ea typeface="仿宋" panose="02010609060101010101" pitchFamily="49" charset="-122"/>
                          <a:cs typeface="Times New Roman" panose="02020603050405020304" pitchFamily="18" charset="0"/>
                        </a:rPr>
                        <a:t>鲁迅《社戏》</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3294" marR="13294" marT="7280" marB="72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28520430"/>
                  </a:ext>
                </a:extLst>
              </a:tr>
              <a:tr h="414021">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承接关系</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7280" marR="7280" marT="7280" marB="72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在时间上具有先后相承的关系</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3294" marR="13294" marT="7280" marB="72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一</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就</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、起先</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后面</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、接着</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举例：</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只有几个赤膊的人翻，翻了一阵，都进去了，接着走出一个小旦来，咿咿呀呀的唱。</a:t>
                      </a:r>
                      <a:r>
                        <a:rPr lang="en-US" sz="2800" b="1" dirty="0">
                          <a:effectLst/>
                          <a:latin typeface="Times New Roman" panose="02020603050405020304" pitchFamily="18" charset="0"/>
                          <a:ea typeface="仿宋"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仿宋" panose="02010609060101010101" pitchFamily="49" charset="-122"/>
                          <a:cs typeface="Times New Roman" panose="02020603050405020304" pitchFamily="18" charset="0"/>
                        </a:rPr>
                        <a:t>鲁迅《社戏》</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3294" marR="13294" marT="7280" marB="72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02833357"/>
                  </a:ext>
                </a:extLst>
              </a:tr>
              <a:tr h="470364">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选择关系</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7280" marR="7280" marT="7280" marB="72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各个分句分别叙述一种可能的情况，表示从中选择一个</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3294" marR="13294" marT="7280" marB="72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或者</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或者</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、是</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还是</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、要么</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要么</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、与其</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不如</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毋宁</a:t>
                      </a:r>
                      <a:r>
                        <a:rPr lang="en-US"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、也许、宁可</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举例：</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在他们的内心深处，与其说盼望着回家，毋宁说更害怕回家。</a:t>
                      </a:r>
                      <a:r>
                        <a:rPr lang="en-US" sz="2800" b="1" dirty="0">
                          <a:effectLst/>
                          <a:latin typeface="Times New Roman" panose="02020603050405020304" pitchFamily="18" charset="0"/>
                          <a:ea typeface="仿宋"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仿宋" panose="02010609060101010101" pitchFamily="49" charset="-122"/>
                          <a:cs typeface="Times New Roman" panose="02020603050405020304" pitchFamily="18" charset="0"/>
                        </a:rPr>
                        <a:t>茨威格《伟大的悲剧》</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3294" marR="13294" marT="7280" marB="72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15529830"/>
                  </a:ext>
                </a:extLst>
              </a:tr>
            </a:tbl>
          </a:graphicData>
        </a:graphic>
      </p:graphicFrame>
    </p:spTree>
    <p:extLst>
      <p:ext uri="{BB962C8B-B14F-4D97-AF65-F5344CB8AC3E}">
        <p14:creationId xmlns:p14="http://schemas.microsoft.com/office/powerpoint/2010/main" val="3587761223"/>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625830352"/>
              </p:ext>
            </p:extLst>
          </p:nvPr>
        </p:nvGraphicFramePr>
        <p:xfrm>
          <a:off x="381000" y="1344340"/>
          <a:ext cx="11430000" cy="4296320"/>
        </p:xfrm>
        <a:graphic>
          <a:graphicData uri="http://schemas.openxmlformats.org/drawingml/2006/table">
            <a:tbl>
              <a:tblPr firstRow="1" firstCol="1" bandRow="1"/>
              <a:tblGrid>
                <a:gridCol w="947057">
                  <a:extLst>
                    <a:ext uri="{9D8B030D-6E8A-4147-A177-3AD203B41FA5}">
                      <a16:colId xmlns:a16="http://schemas.microsoft.com/office/drawing/2014/main" val="1032579918"/>
                    </a:ext>
                  </a:extLst>
                </a:gridCol>
                <a:gridCol w="2721429">
                  <a:extLst>
                    <a:ext uri="{9D8B030D-6E8A-4147-A177-3AD203B41FA5}">
                      <a16:colId xmlns:a16="http://schemas.microsoft.com/office/drawing/2014/main" val="1021574567"/>
                    </a:ext>
                  </a:extLst>
                </a:gridCol>
                <a:gridCol w="7761514">
                  <a:extLst>
                    <a:ext uri="{9D8B030D-6E8A-4147-A177-3AD203B41FA5}">
                      <a16:colId xmlns:a16="http://schemas.microsoft.com/office/drawing/2014/main" val="3086585233"/>
                    </a:ext>
                  </a:extLst>
                </a:gridCol>
              </a:tblGrid>
              <a:tr h="516893">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转折关系</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7280" marR="7280" marT="7280" marB="72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后一分句转而陈述与前一分句相反或相对的意思</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3294" marR="13294" marT="7280" marB="72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虽然</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尽管</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固然</a:t>
                      </a:r>
                      <a:r>
                        <a:rPr lang="en-US" sz="2800" b="1">
                          <a:effectLst/>
                          <a:latin typeface="楷体" panose="02010609060101010101" pitchFamily="49" charset="-122"/>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但是</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但</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可是</a:t>
                      </a:r>
                      <a:r>
                        <a:rPr lang="en-US" sz="2800" b="1">
                          <a:effectLst/>
                          <a:latin typeface="楷体" panose="02010609060101010101" pitchFamily="49" charset="-122"/>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、但是、但、然而、却、不过、而</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举例：</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政府有时会是强盗，而人民永远也不会是强盗。</a:t>
                      </a:r>
                      <a:r>
                        <a:rPr lang="en-US" sz="2800" b="1">
                          <a:effectLst/>
                          <a:latin typeface="Times New Roman" panose="02020603050405020304" pitchFamily="18" charset="0"/>
                          <a:ea typeface="仿宋" panose="02010609060101010101" pitchFamily="49" charset="-122"/>
                          <a:cs typeface="Times New Roman" panose="02020603050405020304" pitchFamily="18" charset="0"/>
                        </a:rPr>
                        <a:t>(</a:t>
                      </a:r>
                      <a:r>
                        <a:rPr lang="zh-CN" sz="2800" b="1">
                          <a:effectLst/>
                          <a:latin typeface="Times New Roman" panose="02020603050405020304" pitchFamily="18" charset="0"/>
                          <a:ea typeface="仿宋" panose="02010609060101010101" pitchFamily="49" charset="-122"/>
                          <a:cs typeface="Times New Roman" panose="02020603050405020304" pitchFamily="18" charset="0"/>
                        </a:rPr>
                        <a:t>雨果《就英法联军远征中国致巴特勒上尉的信》</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3294" marR="13294" marT="7280" marB="72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05091987"/>
                  </a:ext>
                </a:extLst>
              </a:tr>
              <a:tr h="561524">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因果关系</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7280" marR="7280" marT="7280" marB="72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表示句子前后是因果关系</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3294" marR="13294" marT="7280" marB="72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因为</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由于</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所以</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之所以</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是因为</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、因为、由于、既然、所以、因而、因此</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举例：</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当时，他是美国家喻户晓的人物，因为他曾成功地领导战时美国的原子弹制造工作。</a:t>
                      </a:r>
                      <a:r>
                        <a:rPr lang="en-US" sz="2800" b="1" dirty="0">
                          <a:effectLst/>
                          <a:latin typeface="Times New Roman" panose="02020603050405020304" pitchFamily="18" charset="0"/>
                          <a:ea typeface="仿宋"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仿宋" panose="02010609060101010101" pitchFamily="49" charset="-122"/>
                          <a:cs typeface="Times New Roman" panose="02020603050405020304" pitchFamily="18" charset="0"/>
                        </a:rPr>
                        <a:t>杨振宁《邓稼先》</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3294" marR="13294" marT="7280" marB="72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30334594"/>
                  </a:ext>
                </a:extLst>
              </a:tr>
            </a:tbl>
          </a:graphicData>
        </a:graphic>
      </p:graphicFrame>
    </p:spTree>
    <p:extLst>
      <p:ext uri="{BB962C8B-B14F-4D97-AF65-F5344CB8AC3E}">
        <p14:creationId xmlns:p14="http://schemas.microsoft.com/office/powerpoint/2010/main" val="2680207111"/>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3615605554"/>
              </p:ext>
            </p:extLst>
          </p:nvPr>
        </p:nvGraphicFramePr>
        <p:xfrm>
          <a:off x="381000" y="1130980"/>
          <a:ext cx="11430000" cy="4723040"/>
        </p:xfrm>
        <a:graphic>
          <a:graphicData uri="http://schemas.openxmlformats.org/drawingml/2006/table">
            <a:tbl>
              <a:tblPr firstRow="1" firstCol="1" bandRow="1"/>
              <a:tblGrid>
                <a:gridCol w="947057">
                  <a:extLst>
                    <a:ext uri="{9D8B030D-6E8A-4147-A177-3AD203B41FA5}">
                      <a16:colId xmlns:a16="http://schemas.microsoft.com/office/drawing/2014/main" val="574942630"/>
                    </a:ext>
                  </a:extLst>
                </a:gridCol>
                <a:gridCol w="2721429">
                  <a:extLst>
                    <a:ext uri="{9D8B030D-6E8A-4147-A177-3AD203B41FA5}">
                      <a16:colId xmlns:a16="http://schemas.microsoft.com/office/drawing/2014/main" val="4148507679"/>
                    </a:ext>
                  </a:extLst>
                </a:gridCol>
                <a:gridCol w="7761514">
                  <a:extLst>
                    <a:ext uri="{9D8B030D-6E8A-4147-A177-3AD203B41FA5}">
                      <a16:colId xmlns:a16="http://schemas.microsoft.com/office/drawing/2014/main" val="3671674125"/>
                    </a:ext>
                  </a:extLst>
                </a:gridCol>
              </a:tblGrid>
              <a:tr h="470364">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假设关系</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7280" marR="7280" marT="7280" marB="72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表示假设某种情况发生会出现怎样的结果</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3294" marR="13294" marT="7280" marB="72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如果</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假如</a:t>
                      </a:r>
                      <a:r>
                        <a:rPr lang="en-US" sz="2800" b="1">
                          <a:effectLst/>
                          <a:latin typeface="楷体" panose="02010609060101010101" pitchFamily="49" charset="-122"/>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那么</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就</a:t>
                      </a:r>
                      <a:r>
                        <a:rPr lang="en-US" sz="2800" b="1">
                          <a:effectLst/>
                          <a:latin typeface="楷体" panose="02010609060101010101" pitchFamily="49" charset="-122"/>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、倘若</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若是</a:t>
                      </a:r>
                      <a:r>
                        <a:rPr lang="en-US" sz="2800" b="1">
                          <a:effectLst/>
                          <a:latin typeface="楷体" panose="02010609060101010101" pitchFamily="49" charset="-122"/>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就</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便</a:t>
                      </a:r>
                      <a:r>
                        <a:rPr lang="en-US" sz="2800" b="1">
                          <a:effectLst/>
                          <a:latin typeface="楷体" panose="02010609060101010101" pitchFamily="49" charset="-122"/>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、哪怕</a:t>
                      </a:r>
                      <a:r>
                        <a:rPr lang="en-US" sz="2800" b="1">
                          <a:effectLst/>
                          <a:latin typeface="楷体" panose="02010609060101010101" pitchFamily="49" charset="-122"/>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也</a:t>
                      </a:r>
                      <a:r>
                        <a:rPr lang="en-US" sz="2800" b="1">
                          <a:effectLst/>
                          <a:latin typeface="楷体" panose="02010609060101010101" pitchFamily="49" charset="-122"/>
                          <a:ea typeface="宋体" panose="02010600030101010101" pitchFamily="2" charset="-122"/>
                          <a:cs typeface="Times New Roman" panose="02020603050405020304" pitchFamily="18" charset="0"/>
                        </a:rPr>
                        <a:t>……</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、假若、要是、倘使</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举例：</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倘若用手指按住它的脊梁，便会拍的一声，从后窍喷出一阵烟雾。</a:t>
                      </a:r>
                      <a:r>
                        <a:rPr lang="en-US" sz="2800" b="1">
                          <a:effectLst/>
                          <a:latin typeface="Times New Roman" panose="02020603050405020304" pitchFamily="18" charset="0"/>
                          <a:ea typeface="仿宋" panose="02010609060101010101" pitchFamily="49" charset="-122"/>
                          <a:cs typeface="Times New Roman" panose="02020603050405020304" pitchFamily="18" charset="0"/>
                        </a:rPr>
                        <a:t>(</a:t>
                      </a:r>
                      <a:r>
                        <a:rPr lang="zh-CN" sz="2800" b="1">
                          <a:effectLst/>
                          <a:latin typeface="Times New Roman" panose="02020603050405020304" pitchFamily="18" charset="0"/>
                          <a:ea typeface="仿宋" panose="02010609060101010101" pitchFamily="49" charset="-122"/>
                          <a:cs typeface="Times New Roman" panose="02020603050405020304" pitchFamily="18" charset="0"/>
                        </a:rPr>
                        <a:t>鲁迅《从百草园到三味书屋》</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3294" marR="13294" marT="7280" marB="72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70943774"/>
                  </a:ext>
                </a:extLst>
              </a:tr>
              <a:tr h="619766">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条件关系</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7280" marR="7280" marT="7280" marB="72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表示满足某种条件的话会出现怎样的结果</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3294" marR="13294" marT="7280" marB="72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无论</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不论</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不管</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任凭</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都</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总</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总是</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也</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、只有</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唯有</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才</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、只要</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就</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、除非</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否则</a:t>
                      </a:r>
                      <a:r>
                        <a:rPr lang="en-US" sz="2800" b="1" dirty="0">
                          <a:effectLst/>
                          <a:latin typeface="楷体" panose="02010609060101010101" pitchFamily="49" charset="-122"/>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举例：</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可是在这种环境气氛里，出口自然，不论唱什么，都充满一种淳朴本色美。</a:t>
                      </a:r>
                      <a:r>
                        <a:rPr lang="en-US" sz="2800" b="1" dirty="0">
                          <a:effectLst/>
                          <a:latin typeface="Times New Roman" panose="02020603050405020304" pitchFamily="18" charset="0"/>
                          <a:ea typeface="仿宋"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仿宋" panose="02010609060101010101" pitchFamily="49" charset="-122"/>
                          <a:cs typeface="Times New Roman" panose="02020603050405020304" pitchFamily="18" charset="0"/>
                        </a:rPr>
                        <a:t>沈从文《云南的歌会》</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3294" marR="13294" marT="7280" marB="72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16601186"/>
                  </a:ext>
                </a:extLst>
              </a:tr>
            </a:tbl>
          </a:graphicData>
        </a:graphic>
      </p:graphicFrame>
    </p:spTree>
    <p:extLst>
      <p:ext uri="{BB962C8B-B14F-4D97-AF65-F5344CB8AC3E}">
        <p14:creationId xmlns:p14="http://schemas.microsoft.com/office/powerpoint/2010/main" val="1489054023"/>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216539"/>
            <a:ext cx="11430000" cy="513371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下列表述，不正确的一项是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．“既然懂得了时间的可贵，就要从今天开始不浪费一分一秒。”这是假设关系复句。</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．“一切学问家，不但对于流俗传说，就是对于过去学者的学说也常常要抱怀疑的态度。”该句中的“流俗”一词含贬义。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．“诗人如椽巨笔下喷涌而出的跌宕起伏的情感，让人们感受到震动古今的气势和力量。”这句话是个病句。</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．“除非你有过人的毅力与智慧，否则是很难取得成功的。”这是条件关系复句。</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 name="image35.jpeg"/>
          <p:cNvPicPr/>
          <p:nvPr/>
        </p:nvPicPr>
        <p:blipFill>
          <a:blip r:embed="rId2"/>
          <a:stretch>
            <a:fillRect/>
          </a:stretch>
        </p:blipFill>
        <p:spPr>
          <a:xfrm>
            <a:off x="375229" y="791890"/>
            <a:ext cx="1871158" cy="424649"/>
          </a:xfrm>
          <a:prstGeom prst="rect">
            <a:avLst/>
          </a:prstGeom>
        </p:spPr>
      </p:pic>
      <p:sp>
        <p:nvSpPr>
          <p:cNvPr id="4" name="A_0d6a4"/>
          <p:cNvSpPr/>
          <p:nvPr/>
        </p:nvSpPr>
        <p:spPr>
          <a:xfrm>
            <a:off x="5311140" y="1313059"/>
            <a:ext cx="1259395"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Tree>
    <p:extLst>
      <p:ext uri="{BB962C8B-B14F-4D97-AF65-F5344CB8AC3E}">
        <p14:creationId xmlns:p14="http://schemas.microsoft.com/office/powerpoint/2010/main" val="2836606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401340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对下列句子复句类型判断有误的一项是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．白杨树实在是不平凡的，我赞美白杨树！</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因果复句</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．不管鸟的翅膀多么完美，如果不凭借空气，鸟就永远不能飞到高空。</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条件复句</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．这个比喻不但贴切，而且很美。</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递进复句</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．优雅风不是在于你表现得有多优秀，而是在于你不应该妨碍他人。</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选择复句</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5309c"/>
          <p:cNvSpPr/>
          <p:nvPr/>
        </p:nvSpPr>
        <p:spPr>
          <a:xfrm>
            <a:off x="7097078" y="1608446"/>
            <a:ext cx="1298637"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1152087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893447"/>
            <a:ext cx="8438529" cy="564770"/>
          </a:xfrm>
          <a:prstGeom prst="rect">
            <a:avLst/>
          </a:prstGeom>
        </p:spPr>
        <p:txBody>
          <a:bodyPr wrap="none">
            <a:spAutoFit/>
          </a:bodyPr>
          <a:lstStyle/>
          <a:p>
            <a:pPr>
              <a:lnSpc>
                <a:spcPct val="130000"/>
              </a:lnSpc>
            </a:pPr>
            <a:r>
              <a:rPr lang="en-US" altLang="zh-CN" sz="2600" b="1" dirty="0">
                <a:solidFill>
                  <a:srgbClr val="000000"/>
                </a:solidFill>
                <a:latin typeface="Times New Roman" panose="02020603050405020304" pitchFamily="18" charset="0"/>
                <a:ea typeface="宋体" panose="02010600030101010101" pitchFamily="2" charset="-122"/>
              </a:rPr>
              <a:t>2</a:t>
            </a:r>
            <a:r>
              <a:rPr lang="zh-CN" altLang="zh-CN" sz="2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dirty="0">
                <a:latin typeface="Times New Roman" panose="02020603050405020304" pitchFamily="18" charset="0"/>
                <a:ea typeface="楷体" panose="02010609060101010101" pitchFamily="49" charset="-122"/>
              </a:rPr>
              <a:t>(</a:t>
            </a:r>
            <a:r>
              <a:rPr lang="en-US" altLang="zh-CN" sz="2600" b="1" dirty="0">
                <a:latin typeface="Times New Roman" panose="02020603050405020304" pitchFamily="18" charset="0"/>
                <a:ea typeface="宋体" panose="02010600030101010101" pitchFamily="2" charset="-122"/>
              </a:rPr>
              <a:t>2024</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安徽</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dirty="0">
                <a:latin typeface="Times New Roman" panose="02020603050405020304" pitchFamily="18" charset="0"/>
                <a:ea typeface="宋体" panose="02010600030101010101" pitchFamily="2" charset="-122"/>
              </a:rPr>
              <a:t>12</a:t>
            </a:r>
            <a:r>
              <a:rPr lang="zh-CN" altLang="zh-CN" sz="2600" b="1" dirty="0">
                <a:latin typeface="Times New Roman" panose="02020603050405020304" pitchFamily="18" charset="0"/>
                <a:ea typeface="楷体" panose="02010609060101010101" pitchFamily="49" charset="-122"/>
                <a:cs typeface="Times New Roman" panose="02020603050405020304" pitchFamily="18" charset="0"/>
              </a:rPr>
              <a:t>分</a:t>
            </a:r>
            <a:r>
              <a:rPr lang="en-US" altLang="zh-CN" sz="2600" b="1" dirty="0">
                <a:latin typeface="Times New Roman" panose="02020603050405020304" pitchFamily="18" charset="0"/>
                <a:ea typeface="楷体" panose="02010609060101010101" pitchFamily="49" charset="-122"/>
              </a:rPr>
              <a:t>)</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请运用积累的知识，完成</a:t>
            </a:r>
            <a:r>
              <a:rPr lang="en-US" altLang="zh-CN" sz="2600" b="1" dirty="0">
                <a:latin typeface="Times New Roman" panose="02020603050405020304" pitchFamily="18" charset="0"/>
                <a:ea typeface="宋体" panose="02010600030101010101" pitchFamily="2" charset="-122"/>
              </a:rPr>
              <a:t>(1)~(4)</a:t>
            </a:r>
            <a:r>
              <a:rPr lang="zh-CN" altLang="zh-CN" sz="2600" b="1" dirty="0">
                <a:latin typeface="Times New Roman" panose="02020603050405020304" pitchFamily="18" charset="0"/>
                <a:ea typeface="宋体" panose="02010600030101010101" pitchFamily="2" charset="-122"/>
                <a:cs typeface="Times New Roman" panose="02020603050405020304" pitchFamily="18" charset="0"/>
              </a:rPr>
              <a:t>题。</a:t>
            </a:r>
            <a:endParaRPr lang="zh-CN" altLang="en-US" sz="26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1950329446"/>
              </p:ext>
            </p:extLst>
          </p:nvPr>
        </p:nvGraphicFramePr>
        <p:xfrm>
          <a:off x="381000" y="1501759"/>
          <a:ext cx="11430000" cy="4417060"/>
        </p:xfrm>
        <a:graphic>
          <a:graphicData uri="http://schemas.openxmlformats.org/drawingml/2006/table">
            <a:tbl>
              <a:tblPr firstRow="1" firstCol="1" bandRow="1"/>
              <a:tblGrid>
                <a:gridCol w="4147457">
                  <a:extLst>
                    <a:ext uri="{9D8B030D-6E8A-4147-A177-3AD203B41FA5}">
                      <a16:colId xmlns:a16="http://schemas.microsoft.com/office/drawing/2014/main" val="4106086916"/>
                    </a:ext>
                  </a:extLst>
                </a:gridCol>
                <a:gridCol w="4443445">
                  <a:extLst>
                    <a:ext uri="{9D8B030D-6E8A-4147-A177-3AD203B41FA5}">
                      <a16:colId xmlns:a16="http://schemas.microsoft.com/office/drawing/2014/main" val="828029991"/>
                    </a:ext>
                  </a:extLst>
                </a:gridCol>
                <a:gridCol w="2839098">
                  <a:extLst>
                    <a:ext uri="{9D8B030D-6E8A-4147-A177-3AD203B41FA5}">
                      <a16:colId xmlns:a16="http://schemas.microsoft.com/office/drawing/2014/main" val="1664638612"/>
                    </a:ext>
                  </a:extLst>
                </a:gridCol>
              </a:tblGrid>
              <a:tr h="2068830">
                <a:tc>
                  <a:txBody>
                    <a:bodyPr/>
                    <a:lstStyle/>
                    <a:p>
                      <a:pPr fontAlgn="ctr">
                        <a:spcAft>
                          <a:spcPts val="0"/>
                        </a:spcAft>
                      </a:pPr>
                      <a:r>
                        <a:rPr lang="zh-CN" sz="2600" b="1">
                          <a:effectLst/>
                          <a:latin typeface="Times New Roman" panose="02020603050405020304" pitchFamily="18" charset="0"/>
                          <a:ea typeface="楷体" panose="02010609060101010101" pitchFamily="49" charset="-122"/>
                          <a:cs typeface="Times New Roman" panose="02020603050405020304" pitchFamily="18" charset="0"/>
                        </a:rPr>
                        <a:t>它以难</a:t>
                      </a:r>
                      <a:r>
                        <a:rPr lang="en-US" sz="2600" b="1">
                          <a:effectLst/>
                          <a:latin typeface="Times New Roman" panose="02020603050405020304" pitchFamily="18" charset="0"/>
                          <a:ea typeface="宋体" panose="02010600030101010101" pitchFamily="2" charset="-122"/>
                          <a:cs typeface="Times New Roman" panose="02020603050405020304" pitchFamily="18" charset="0"/>
                        </a:rPr>
                        <a:t>zh</a:t>
                      </a:r>
                      <a:r>
                        <a:rPr lang="en-US" sz="2600" b="1">
                          <a:effectLst/>
                          <a:latin typeface="宋体" panose="02010600030101010101" pitchFamily="2" charset="-122"/>
                          <a:ea typeface="宋体" panose="02010600030101010101" pitchFamily="2" charset="-122"/>
                          <a:cs typeface="Times New Roman" panose="02020603050405020304" pitchFamily="18" charset="0"/>
                        </a:rPr>
                        <a:t>ē</a:t>
                      </a:r>
                      <a:r>
                        <a:rPr lang="zh-CN" sz="2600" b="1">
                          <a:effectLst/>
                          <a:latin typeface="Times New Roman" panose="02020603050405020304" pitchFamily="18" charset="0"/>
                          <a:ea typeface="楷体" panose="02010609060101010101" pitchFamily="49" charset="-122"/>
                          <a:cs typeface="Times New Roman" panose="02020603050405020304" pitchFamily="18" charset="0"/>
                        </a:rPr>
                        <a:t>掩的光芒</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600" b="1">
                          <a:effectLst/>
                          <a:latin typeface="Times New Roman" panose="02020603050405020304" pitchFamily="18" charset="0"/>
                          <a:ea typeface="楷体" panose="02010609060101010101" pitchFamily="49" charset="-122"/>
                          <a:cs typeface="Times New Roman" panose="02020603050405020304" pitchFamily="18" charset="0"/>
                        </a:rPr>
                        <a:t>使生命呼吸</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600" b="1">
                          <a:effectLst/>
                          <a:latin typeface="Times New Roman" panose="02020603050405020304" pitchFamily="18" charset="0"/>
                          <a:ea typeface="楷体" panose="02010609060101010101" pitchFamily="49" charset="-122"/>
                          <a:cs typeface="Times New Roman" panose="02020603050405020304" pitchFamily="18" charset="0"/>
                        </a:rPr>
                        <a:t>使高树繁枝向它舞蹈</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600" b="1">
                          <a:effectLst/>
                          <a:latin typeface="Times New Roman" panose="02020603050405020304" pitchFamily="18" charset="0"/>
                          <a:ea typeface="楷体" panose="02010609060101010101" pitchFamily="49" charset="-122"/>
                          <a:cs typeface="Times New Roman" panose="02020603050405020304" pitchFamily="18" charset="0"/>
                        </a:rPr>
                        <a:t>使河流带着狂歌奔向它去</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600" b="1">
                          <a:effectLst/>
                          <a:latin typeface="Times New Roman" panose="02020603050405020304" pitchFamily="18" charset="0"/>
                          <a:ea typeface="楷体" panose="02010609060101010101" pitchFamily="49" charset="-122"/>
                          <a:cs typeface="Times New Roman" panose="02020603050405020304" pitchFamily="18" charset="0"/>
                        </a:rPr>
                        <a:t>当它来时，我听见</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600" b="1">
                          <a:effectLst/>
                          <a:latin typeface="Times New Roman" panose="02020603050405020304" pitchFamily="18" charset="0"/>
                          <a:ea typeface="楷体" panose="02010609060101010101" pitchFamily="49" charset="-122"/>
                          <a:cs typeface="Times New Roman" panose="02020603050405020304" pitchFamily="18" charset="0"/>
                        </a:rPr>
                        <a:t>冬蛰的虫蛹转动于地下</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600" b="1">
                          <a:effectLst/>
                          <a:latin typeface="Times New Roman" panose="02020603050405020304" pitchFamily="18" charset="0"/>
                          <a:ea typeface="楷体" panose="02010609060101010101" pitchFamily="49" charset="-122"/>
                          <a:cs typeface="Times New Roman" panose="02020603050405020304" pitchFamily="18" charset="0"/>
                        </a:rPr>
                        <a:t>群众在旷场上高声说话</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600" b="1">
                          <a:effectLst/>
                          <a:latin typeface="Times New Roman" panose="02020603050405020304" pitchFamily="18" charset="0"/>
                          <a:ea typeface="楷体" panose="02010609060101010101" pitchFamily="49" charset="-122"/>
                          <a:cs typeface="Times New Roman" panose="02020603050405020304" pitchFamily="18" charset="0"/>
                        </a:rPr>
                        <a:t>城市从远方</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600" b="1">
                          <a:effectLst/>
                          <a:latin typeface="Times New Roman" panose="02020603050405020304" pitchFamily="18" charset="0"/>
                          <a:ea typeface="楷体" panose="02010609060101010101" pitchFamily="49" charset="-122"/>
                          <a:cs typeface="Times New Roman" panose="02020603050405020304" pitchFamily="18" charset="0"/>
                        </a:rPr>
                        <a:t>用电力与钢铁</a:t>
                      </a:r>
                      <a:r>
                        <a:rPr lang="zh-CN" sz="2600" b="1" spc="-20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召</a:t>
                      </a:r>
                      <a:r>
                        <a:rPr lang="zh-CN" sz="2600" b="1" baseline="-250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zh-CN" sz="2600" b="1">
                          <a:effectLst/>
                          <a:latin typeface="Times New Roman" panose="02020603050405020304" pitchFamily="18" charset="0"/>
                          <a:ea typeface="楷体" panose="02010609060101010101" pitchFamily="49" charset="-122"/>
                          <a:cs typeface="Times New Roman" panose="02020603050405020304" pitchFamily="18" charset="0"/>
                        </a:rPr>
                        <a:t>唤它</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p>
                      <a:pPr algn="r" fontAlgn="ctr">
                        <a:spcAft>
                          <a:spcPts val="0"/>
                        </a:spcAft>
                      </a:pPr>
                      <a:r>
                        <a:rPr lang="en-US" sz="2600" b="1">
                          <a:effectLst/>
                          <a:latin typeface="Times New Roman" panose="02020603050405020304" pitchFamily="18" charset="0"/>
                          <a:ea typeface="仿宋" panose="02010609060101010101" pitchFamily="49" charset="-122"/>
                          <a:cs typeface="Times New Roman" panose="02020603050405020304" pitchFamily="18" charset="0"/>
                        </a:rPr>
                        <a:t>(</a:t>
                      </a:r>
                      <a:r>
                        <a:rPr lang="zh-CN" sz="2600" b="1">
                          <a:effectLst/>
                          <a:latin typeface="Times New Roman" panose="02020603050405020304" pitchFamily="18" charset="0"/>
                          <a:ea typeface="仿宋" panose="02010609060101010101" pitchFamily="49" charset="-122"/>
                          <a:cs typeface="Times New Roman" panose="02020603050405020304" pitchFamily="18" charset="0"/>
                        </a:rPr>
                        <a:t>节选自《艾青诗选</a:t>
                      </a:r>
                      <a:r>
                        <a:rPr lang="zh-CN" sz="2600" b="1">
                          <a:effectLst/>
                          <a:latin typeface="Times New Roman" panose="02020603050405020304" pitchFamily="18" charset="0"/>
                          <a:ea typeface="宋体" panose="02010600030101010101" pitchFamily="2" charset="-122"/>
                          <a:cs typeface="Times New Roman" panose="02020603050405020304" pitchFamily="18" charset="0"/>
                        </a:rPr>
                        <a:t>·</a:t>
                      </a:r>
                      <a:r>
                        <a:rPr lang="zh-CN" sz="2600" b="1">
                          <a:effectLst/>
                          <a:latin typeface="Times New Roman" panose="02020603050405020304" pitchFamily="18" charset="0"/>
                          <a:ea typeface="仿宋" panose="02010609060101010101" pitchFamily="49" charset="-122"/>
                          <a:cs typeface="Times New Roman" panose="02020603050405020304" pitchFamily="18" charset="0"/>
                        </a:rPr>
                        <a:t>太阳》</a:t>
                      </a:r>
                      <a:r>
                        <a:rPr lang="en-US" sz="2600" b="1">
                          <a:effectLst/>
                          <a:latin typeface="Times New Roman" panose="02020603050405020304" pitchFamily="18" charset="0"/>
                          <a:ea typeface="仿宋" panose="02010609060101010101" pitchFamily="49" charset="-122"/>
                          <a:cs typeface="Times New Roman" panose="02020603050405020304" pitchFamily="18" charset="0"/>
                        </a:rPr>
                        <a:t>)</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600" b="1" dirty="0">
                          <a:effectLst/>
                          <a:latin typeface="Times New Roman" panose="02020603050405020304" pitchFamily="18" charset="0"/>
                          <a:ea typeface="楷体" panose="02010609060101010101" pitchFamily="49" charset="-122"/>
                          <a:cs typeface="Times New Roman" panose="02020603050405020304" pitchFamily="18" charset="0"/>
                        </a:rPr>
                        <a:t>黑夜收敛起她那神秘的帷幔，</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600" b="1" dirty="0">
                          <a:effectLst/>
                          <a:latin typeface="Times New Roman" panose="02020603050405020304" pitchFamily="18" charset="0"/>
                          <a:ea typeface="楷体" panose="02010609060101010101" pitchFamily="49" charset="-122"/>
                          <a:cs typeface="Times New Roman" panose="02020603050405020304" pitchFamily="18" charset="0"/>
                        </a:rPr>
                        <a:t>群星倦了，一颗颗地</a:t>
                      </a:r>
                      <a:r>
                        <a:rPr lang="zh-CN" sz="2600" b="1" spc="-20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散</a:t>
                      </a:r>
                      <a:r>
                        <a:rPr lang="zh-CN" sz="2600" b="1" baseline="-250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zh-CN" sz="2600" b="1" dirty="0">
                          <a:effectLst/>
                          <a:latin typeface="Times New Roman" panose="02020603050405020304" pitchFamily="18" charset="0"/>
                          <a:ea typeface="楷体" panose="02010609060101010101" pitchFamily="49" charset="-122"/>
                          <a:cs typeface="Times New Roman" panose="02020603050405020304" pitchFamily="18" charset="0"/>
                        </a:rPr>
                        <a:t>去</a:t>
                      </a:r>
                      <a:r>
                        <a:rPr lang="en-US" sz="2600" b="1" dirty="0">
                          <a:effectLst/>
                          <a:latin typeface="楷体" panose="02010609060101010101" pitchFamily="49" charset="-122"/>
                          <a:ea typeface="宋体" panose="02010600030101010101" pitchFamily="2" charset="-122"/>
                          <a:cs typeface="Times New Roman" panose="02020603050405020304" pitchFamily="18" charset="0"/>
                        </a:rPr>
                        <a:t>……</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600" b="1" dirty="0">
                          <a:effectLst/>
                          <a:latin typeface="Times New Roman" panose="02020603050405020304" pitchFamily="18" charset="0"/>
                          <a:ea typeface="楷体" panose="02010609060101010101" pitchFamily="49" charset="-122"/>
                          <a:cs typeface="Times New Roman" panose="02020603050405020304" pitchFamily="18" charset="0"/>
                        </a:rPr>
                        <a:t>黎明</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600" b="1" dirty="0">
                          <a:effectLst/>
                          <a:latin typeface="Times New Roman" panose="02020603050405020304" pitchFamily="18" charset="0"/>
                          <a:ea typeface="楷体" panose="02010609060101010101" pitchFamily="49" charset="-122"/>
                          <a:cs typeface="Times New Roman" panose="02020603050405020304" pitchFamily="18" charset="0"/>
                        </a:rPr>
                        <a:t>这时间的新嫁娘啊</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600" b="1" dirty="0">
                          <a:effectLst/>
                          <a:latin typeface="Times New Roman" panose="02020603050405020304" pitchFamily="18" charset="0"/>
                          <a:ea typeface="楷体" panose="02010609060101010101" pitchFamily="49" charset="-122"/>
                          <a:cs typeface="Times New Roman" panose="02020603050405020304" pitchFamily="18" charset="0"/>
                        </a:rPr>
                        <a:t>乘上有金色轮子的车辆</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600" b="1" dirty="0">
                          <a:effectLst/>
                          <a:latin typeface="Times New Roman" panose="02020603050405020304" pitchFamily="18" charset="0"/>
                          <a:ea typeface="楷体" panose="02010609060101010101" pitchFamily="49" charset="-122"/>
                          <a:cs typeface="Times New Roman" panose="02020603050405020304" pitchFamily="18" charset="0"/>
                        </a:rPr>
                        <a:t>从天的那边到来</a:t>
                      </a:r>
                      <a:r>
                        <a:rPr lang="en-US" sz="2600" b="1" dirty="0">
                          <a:effectLst/>
                          <a:latin typeface="楷体" panose="02010609060101010101" pitchFamily="49" charset="-122"/>
                          <a:ea typeface="宋体" panose="02010600030101010101" pitchFamily="2" charset="-122"/>
                          <a:cs typeface="Times New Roman" panose="02020603050405020304" pitchFamily="18" charset="0"/>
                        </a:rPr>
                        <a:t>……</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600" b="1" dirty="0">
                          <a:effectLst/>
                          <a:latin typeface="Times New Roman" panose="02020603050405020304" pitchFamily="18" charset="0"/>
                          <a:ea typeface="楷体" panose="02010609060101010101" pitchFamily="49" charset="-122"/>
                          <a:cs typeface="Times New Roman" panose="02020603050405020304" pitchFamily="18" charset="0"/>
                        </a:rPr>
                        <a:t>我们的世界为了迎接她，</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600" b="1" dirty="0">
                          <a:effectLst/>
                          <a:latin typeface="Times New Roman" panose="02020603050405020304" pitchFamily="18" charset="0"/>
                          <a:ea typeface="楷体" panose="02010609060101010101" pitchFamily="49" charset="-122"/>
                          <a:cs typeface="Times New Roman" panose="02020603050405020304" pitchFamily="18" charset="0"/>
                        </a:rPr>
                        <a:t>已在东方张挂了万丈的</a:t>
                      </a:r>
                      <a:r>
                        <a:rPr lang="en-US" sz="2600" b="1" dirty="0" err="1">
                          <a:effectLst/>
                          <a:latin typeface="Times New Roman" panose="02020603050405020304" pitchFamily="18" charset="0"/>
                          <a:ea typeface="宋体" panose="02010600030101010101" pitchFamily="2" charset="-122"/>
                          <a:cs typeface="Times New Roman" panose="02020603050405020304" pitchFamily="18" charset="0"/>
                        </a:rPr>
                        <a:t>sh</a:t>
                      </a:r>
                      <a:r>
                        <a:rPr lang="en-US" sz="2600" b="1" dirty="0" err="1">
                          <a:effectLst/>
                          <a:latin typeface="宋体" panose="02010600030101010101" pitchFamily="2" charset="-122"/>
                          <a:ea typeface="宋体" panose="02010600030101010101" pitchFamily="2" charset="-122"/>
                          <a:cs typeface="Times New Roman" panose="02020603050405020304" pitchFamily="18" charset="0"/>
                        </a:rPr>
                        <a:t>ǔ</a:t>
                      </a:r>
                      <a:r>
                        <a:rPr lang="zh-CN" sz="2600" b="1" dirty="0">
                          <a:effectLst/>
                          <a:latin typeface="Times New Roman" panose="02020603050405020304" pitchFamily="18" charset="0"/>
                          <a:ea typeface="楷体" panose="02010609060101010101" pitchFamily="49" charset="-122"/>
                          <a:cs typeface="Times New Roman" panose="02020603050405020304" pitchFamily="18" charset="0"/>
                        </a:rPr>
                        <a:t>光</a:t>
                      </a:r>
                      <a:r>
                        <a:rPr lang="en-US" sz="2600" b="1" dirty="0">
                          <a:effectLst/>
                          <a:latin typeface="楷体" panose="02010609060101010101" pitchFamily="49" charset="-122"/>
                          <a:ea typeface="宋体" panose="02010600030101010101" pitchFamily="2" charset="-122"/>
                          <a:cs typeface="Times New Roman" panose="02020603050405020304" pitchFamily="18" charset="0"/>
                        </a:rPr>
                        <a:t>……</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algn="r" fontAlgn="ctr">
                        <a:spcAft>
                          <a:spcPts val="0"/>
                        </a:spcAft>
                      </a:pPr>
                      <a:r>
                        <a:rPr lang="en-US" sz="2600" b="1" dirty="0">
                          <a:effectLst/>
                          <a:latin typeface="Times New Roman" panose="02020603050405020304" pitchFamily="18" charset="0"/>
                          <a:ea typeface="仿宋" panose="02010609060101010101" pitchFamily="49" charset="-122"/>
                          <a:cs typeface="Times New Roman" panose="02020603050405020304" pitchFamily="18" charset="0"/>
                        </a:rPr>
                        <a:t>(</a:t>
                      </a:r>
                      <a:r>
                        <a:rPr lang="zh-CN" sz="2600" b="1" dirty="0">
                          <a:effectLst/>
                          <a:latin typeface="Times New Roman" panose="02020603050405020304" pitchFamily="18" charset="0"/>
                          <a:ea typeface="仿宋" panose="02010609060101010101" pitchFamily="49" charset="-122"/>
                          <a:cs typeface="Times New Roman" panose="02020603050405020304" pitchFamily="18" charset="0"/>
                        </a:rPr>
                        <a:t>节选自《艾青诗选</a:t>
                      </a: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600" b="1" dirty="0">
                          <a:effectLst/>
                          <a:latin typeface="Times New Roman" panose="02020603050405020304" pitchFamily="18" charset="0"/>
                          <a:ea typeface="仿宋" panose="02010609060101010101" pitchFamily="49" charset="-122"/>
                          <a:cs typeface="Times New Roman" panose="02020603050405020304" pitchFamily="18" charset="0"/>
                        </a:rPr>
                        <a:t>吹号者》</a:t>
                      </a:r>
                      <a:r>
                        <a:rPr lang="en-US" sz="2600" b="1" dirty="0">
                          <a:effectLst/>
                          <a:latin typeface="Times New Roman" panose="02020603050405020304" pitchFamily="18" charset="0"/>
                          <a:ea typeface="仿宋" panose="02010609060101010101" pitchFamily="49" charset="-122"/>
                          <a:cs typeface="Times New Roman" panose="02020603050405020304" pitchFamily="18" charset="0"/>
                        </a:rPr>
                        <a:t>)</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600" b="1" dirty="0">
                          <a:effectLst/>
                          <a:latin typeface="Times New Roman" panose="02020603050405020304" pitchFamily="18" charset="0"/>
                          <a:ea typeface="楷体" panose="02010609060101010101" pitchFamily="49" charset="-122"/>
                          <a:cs typeface="Times New Roman" panose="02020603050405020304" pitchFamily="18" charset="0"/>
                        </a:rPr>
                        <a:t>光给我们以智慧</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600" b="1" dirty="0">
                          <a:effectLst/>
                          <a:latin typeface="Times New Roman" panose="02020603050405020304" pitchFamily="18" charset="0"/>
                          <a:ea typeface="楷体" panose="02010609060101010101" pitchFamily="49" charset="-122"/>
                          <a:cs typeface="Times New Roman" panose="02020603050405020304" pitchFamily="18" charset="0"/>
                        </a:rPr>
                        <a:t>光给我们以想象</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600" b="1" dirty="0">
                          <a:effectLst/>
                          <a:latin typeface="Times New Roman" panose="02020603050405020304" pitchFamily="18" charset="0"/>
                          <a:ea typeface="楷体" panose="02010609060101010101" pitchFamily="49" charset="-122"/>
                          <a:cs typeface="Times New Roman" panose="02020603050405020304" pitchFamily="18" charset="0"/>
                        </a:rPr>
                        <a:t>光给我们以热情</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600" b="1" dirty="0">
                          <a:effectLst/>
                          <a:latin typeface="Times New Roman" panose="02020603050405020304" pitchFamily="18" charset="0"/>
                          <a:ea typeface="楷体" panose="02010609060101010101" pitchFamily="49" charset="-122"/>
                          <a:cs typeface="Times New Roman" panose="02020603050405020304" pitchFamily="18" charset="0"/>
                        </a:rPr>
                        <a:t>创造出不朽的形象</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p>
                      <a:pPr algn="r" fontAlgn="ctr">
                        <a:spcAft>
                          <a:spcPts val="0"/>
                        </a:spcAft>
                      </a:pP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sz="2600" b="1" dirty="0">
                          <a:effectLst/>
                          <a:latin typeface="Times New Roman" panose="02020603050405020304" pitchFamily="18" charset="0"/>
                          <a:ea typeface="仿宋" panose="02010609060101010101" pitchFamily="49" charset="-122"/>
                          <a:cs typeface="Times New Roman" panose="02020603050405020304" pitchFamily="18" charset="0"/>
                        </a:rPr>
                        <a:t>(</a:t>
                      </a:r>
                      <a:r>
                        <a:rPr lang="zh-CN" sz="2600" b="1" dirty="0">
                          <a:effectLst/>
                          <a:latin typeface="Times New Roman" panose="02020603050405020304" pitchFamily="18" charset="0"/>
                          <a:ea typeface="仿宋" panose="02010609060101010101" pitchFamily="49" charset="-122"/>
                          <a:cs typeface="Times New Roman" panose="02020603050405020304" pitchFamily="18" charset="0"/>
                        </a:rPr>
                        <a:t>节选自</a:t>
                      </a:r>
                      <a:r>
                        <a:rPr lang="zh-CN" sz="2600" b="1" dirty="0" smtClean="0">
                          <a:effectLst/>
                          <a:latin typeface="Times New Roman" panose="02020603050405020304" pitchFamily="18" charset="0"/>
                          <a:ea typeface="仿宋" panose="02010609060101010101" pitchFamily="49" charset="-122"/>
                          <a:cs typeface="Times New Roman" panose="02020603050405020304" pitchFamily="18" charset="0"/>
                        </a:rPr>
                        <a:t>《艾青诗选</a:t>
                      </a:r>
                      <a:r>
                        <a:rPr lang="zh-CN" sz="2600" b="1"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zh-CN" sz="2600" b="1" dirty="0" smtClean="0">
                          <a:effectLst/>
                          <a:latin typeface="Times New Roman" panose="02020603050405020304" pitchFamily="18" charset="0"/>
                          <a:ea typeface="仿宋" panose="02010609060101010101" pitchFamily="49" charset="-122"/>
                          <a:cs typeface="Times New Roman" panose="02020603050405020304" pitchFamily="18" charset="0"/>
                        </a:rPr>
                        <a:t>光的赞歌》</a:t>
                      </a:r>
                      <a:r>
                        <a:rPr lang="en-US" sz="2600" b="1" dirty="0">
                          <a:effectLst/>
                          <a:latin typeface="Times New Roman" panose="02020603050405020304" pitchFamily="18" charset="0"/>
                          <a:ea typeface="仿宋" panose="02010609060101010101" pitchFamily="49" charset="-122"/>
                          <a:cs typeface="Times New Roman" panose="02020603050405020304" pitchFamily="18" charset="0"/>
                        </a:rPr>
                        <a:t>)</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37053124"/>
                  </a:ext>
                </a:extLst>
              </a:tr>
              <a:tr h="205105">
                <a:tc>
                  <a:txBody>
                    <a:bodyPr/>
                    <a:lstStyle/>
                    <a:p>
                      <a:pPr algn="ctr" fontAlgn="ctr">
                        <a:spcAft>
                          <a:spcPts val="0"/>
                        </a:spcAft>
                      </a:pPr>
                      <a:r>
                        <a:rPr lang="zh-CN" sz="2600" b="1">
                          <a:effectLst/>
                          <a:latin typeface="Times New Roman" panose="02020603050405020304" pitchFamily="18" charset="0"/>
                          <a:ea typeface="宋体" panose="02010600030101010101" pitchFamily="2" charset="-122"/>
                          <a:cs typeface="Times New Roman" panose="02020603050405020304" pitchFamily="18" charset="0"/>
                        </a:rPr>
                        <a:t>［甲］</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600" b="1">
                          <a:effectLst/>
                          <a:latin typeface="Times New Roman" panose="02020603050405020304" pitchFamily="18" charset="0"/>
                          <a:ea typeface="宋体" panose="02010600030101010101" pitchFamily="2" charset="-122"/>
                          <a:cs typeface="Times New Roman" panose="02020603050405020304" pitchFamily="18" charset="0"/>
                        </a:rPr>
                        <a:t>［乙］</a:t>
                      </a:r>
                      <a:endParaRPr lang="zh-CN" sz="26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600" b="1" dirty="0">
                          <a:effectLst/>
                          <a:latin typeface="Times New Roman" panose="02020603050405020304" pitchFamily="18" charset="0"/>
                          <a:ea typeface="宋体" panose="02010600030101010101" pitchFamily="2" charset="-122"/>
                          <a:cs typeface="Times New Roman" panose="02020603050405020304" pitchFamily="18" charset="0"/>
                        </a:rPr>
                        <a:t>［丙］</a:t>
                      </a:r>
                      <a:endParaRPr lang="zh-CN" sz="26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54378352"/>
                  </a:ext>
                </a:extLst>
              </a:tr>
            </a:tbl>
          </a:graphicData>
        </a:graphic>
      </p:graphicFrame>
    </p:spTree>
    <p:extLst>
      <p:ext uri="{BB962C8B-B14F-4D97-AF65-F5344CB8AC3E}">
        <p14:creationId xmlns:p14="http://schemas.microsoft.com/office/powerpoint/2010/main" val="2861357980"/>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5325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下列复句关系判断</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．吃过了饭，老秦跟小福去场里打谷子。</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递进复句</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．作为一个有骨气的男儿，与其跪着生，不如站着死。</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选择复句</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．桥的设计完全合乎原理，施工技术更是巧妙绝伦。</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并列复句</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．虽然我一见便知道是闰土，但又不是我这记忆上的闰土了。</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因果复句</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70831"/>
          <p:cNvSpPr/>
          <p:nvPr/>
        </p:nvSpPr>
        <p:spPr>
          <a:xfrm>
            <a:off x="5993765" y="1888522"/>
            <a:ext cx="1278000"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1183839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92002"/>
            <a:ext cx="11430000" cy="345325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下列复句关系判断正确的是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．虽然没有什么失职，但总觉有些单调，有些无聊。</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转折关系</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．凡职业没有不是神圣的，所以凡职业没有不是可敬的。</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递进关系</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．它们不仅会破坏某个地区原有的生态系统，而且还可能给人类社会造成难以估量的经济损失。</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并列关系</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．如果于勒竟在这只船上，那会叫人多么惊喜呀！</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条件关系</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aaa75"/>
          <p:cNvSpPr/>
          <p:nvPr/>
        </p:nvSpPr>
        <p:spPr>
          <a:xfrm>
            <a:off x="5311140" y="1888522"/>
            <a:ext cx="1259395"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Tree>
    <p:extLst>
      <p:ext uri="{BB962C8B-B14F-4D97-AF65-F5344CB8AC3E}">
        <p14:creationId xmlns:p14="http://schemas.microsoft.com/office/powerpoint/2010/main" val="2070978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1849"/>
            <a:ext cx="11430000" cy="4573560"/>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下列各项判断与分析</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错</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误</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．“百行业为先，万恶懒为首。”这句话是并列复句。</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．“也许是因为拔何首乌毁了泥墙罢，也许是因为将砖头抛到间壁的梁家去了罢</a:t>
            </a:r>
            <a:r>
              <a:rPr lang="en-US" altLang="zh-CN" sz="2800" b="1" dirty="0">
                <a:latin typeface="楷体" panose="02010609060101010101" pitchFamily="49" charset="-122"/>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”这句话是选择复句。</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．“在他们的内心深处，与其说盼望着回家，毋宁说更害怕回家。”这句话是转折复句。</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．“怀疑不仅是消极方面辨伪去妄的必须步骤，也是积极方面建设新学说、启迪新发明的基本条件。”这句话是递进复句。</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37d9e"/>
          <p:cNvSpPr/>
          <p:nvPr/>
        </p:nvSpPr>
        <p:spPr>
          <a:xfrm>
            <a:off x="6350953" y="1328369"/>
            <a:ext cx="1298637"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256482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1926"/>
            <a:ext cx="11430000" cy="401340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对下列各句复句类型的判断不正确的一项是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．不要只顾自己说笑逗别人开心，也要让其他人有机会说点什么。</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并列复句</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．几房的本家大约已经搬走了，所以很寂静。</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因果复句</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．只有不断地发问和求解，一切学问才会发展起来。</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承接复句</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．生活的艰难和精神的孤独压迫着他，同时也锤炼着他的身心。</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并列复句</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472d7"/>
          <p:cNvSpPr/>
          <p:nvPr/>
        </p:nvSpPr>
        <p:spPr>
          <a:xfrm>
            <a:off x="7811453" y="1608446"/>
            <a:ext cx="1298637"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1695015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13371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下列选项分析错误的一项是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．“草木萌发”“冰河时期”“张灯结彩”这三个短语的类型各不相同。</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．“只要这个好心的于勒一回来，我们的境况就不同了。”这个句子是假设关系复句。</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．“我在太空还遇到一个至今仍然原因不明的情况。”这个句子的谓语是“遇到”。</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．“我们信它，因为它‘是’；不信它，因为它‘非’。”这句话标点符号使用正确。</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170c8"/>
          <p:cNvSpPr/>
          <p:nvPr/>
        </p:nvSpPr>
        <p:spPr>
          <a:xfrm>
            <a:off x="5311140" y="1048292"/>
            <a:ext cx="1278001"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232268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51772"/>
            <a:ext cx="11430000" cy="513371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对下列选项分析错误的一项是</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．“言谈举止”是并列短语，“锱铢之力”是偏正短语。</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．“一代代爱国青年把自己的人生同民族的命运紧密联系在一起，引领了一个个全新的辉煌时代。”此句句子主干是“青年引领时代”。</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．“只有自律的人，才有可能脱颖而出，成就大事。”“若瑟夫既然已经知道，就让他去把他们找回来。”前一句是条件复句，后一句是假设复句。</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．在乌黑的无边夜空中，李煜所见之月，如钩，</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尖</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锐</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zh-CN" altLang="zh-CN" sz="28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钩，勾人心魄。</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加点词为定语</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0e455"/>
          <p:cNvSpPr/>
          <p:nvPr/>
        </p:nvSpPr>
        <p:spPr>
          <a:xfrm>
            <a:off x="5668328" y="1048292"/>
            <a:ext cx="1298638"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1395217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55829"/>
            <a:ext cx="11430000" cy="5983561"/>
          </a:xfrm>
          <a:prstGeom prst="rect">
            <a:avLst/>
          </a:prstGeom>
        </p:spPr>
        <p:txBody>
          <a:bodyPr>
            <a:spAutoFit/>
          </a:bodyPr>
          <a:lstStyle/>
          <a:p>
            <a:pPr>
              <a:lnSpc>
                <a:spcPct val="130000"/>
              </a:lnSpc>
              <a:spcAft>
                <a:spcPts val="0"/>
              </a:spcAft>
            </a:pPr>
            <a:r>
              <a:rPr lang="en-US" altLang="zh-CN" sz="27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27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选出对下列语段语法分析有误的一项</a:t>
            </a:r>
            <a:r>
              <a:rPr lang="en-US" altLang="zh-CN" sz="27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7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7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7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700" dirty="0">
              <a:latin typeface="Calibri" panose="020F0502020204030204" pitchFamily="34" charset="0"/>
              <a:ea typeface="宋体" panose="02010600030101010101" pitchFamily="2" charset="-122"/>
              <a:cs typeface="Times New Roman" panose="02020603050405020304" pitchFamily="18" charset="0"/>
            </a:endParaRPr>
          </a:p>
          <a:p>
            <a:pPr indent="720000">
              <a:lnSpc>
                <a:spcPct val="130000"/>
              </a:lnSpc>
              <a:spcAft>
                <a:spcPts val="0"/>
              </a:spcAft>
            </a:pP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善良是一朵肆意生长的蒲公英。只要风一吹，种子就会布满山川大地。曾经，你</a:t>
            </a:r>
            <a:r>
              <a:rPr lang="zh-CN" altLang="zh-CN" sz="27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a:t>
            </a:r>
            <a:r>
              <a:rPr lang="zh-CN" altLang="zh-CN" sz="27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善良种进我的心里，让我感受到</a:t>
            </a:r>
            <a:r>
              <a:rPr lang="zh-CN" altLang="zh-CN" sz="2700" b="1" u="sng" dirty="0">
                <a:latin typeface="Times New Roman" panose="02020603050405020304" pitchFamily="18" charset="0"/>
                <a:ea typeface="楷体" panose="02010609060101010101" pitchFamily="49" charset="-122"/>
                <a:cs typeface="Times New Roman" panose="02020603050405020304" pitchFamily="18" charset="0"/>
              </a:rPr>
              <a:t>温暖与阳光</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；如今我长大了，便想把这</a:t>
            </a:r>
            <a:r>
              <a:rPr lang="zh-CN" altLang="zh-CN" sz="27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a:t>
            </a:r>
            <a:r>
              <a:rPr lang="zh-CN" altLang="zh-CN" sz="27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7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a:t>
            </a:r>
            <a:r>
              <a:rPr lang="zh-CN" altLang="zh-CN" sz="27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种到更多人的心里，帮助他们</a:t>
            </a:r>
            <a:r>
              <a:rPr lang="zh-CN" altLang="zh-CN" sz="27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遮</a:t>
            </a:r>
            <a:r>
              <a:rPr lang="zh-CN" altLang="zh-CN" sz="27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7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蔽</a:t>
            </a:r>
            <a:r>
              <a:rPr lang="zh-CN" altLang="zh-CN" sz="27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烈日、</a:t>
            </a:r>
            <a:r>
              <a:rPr lang="zh-CN" altLang="zh-CN" sz="2700" b="1" u="sng" dirty="0">
                <a:latin typeface="Times New Roman" panose="02020603050405020304" pitchFamily="18" charset="0"/>
                <a:ea typeface="楷体" panose="02010609060101010101" pitchFamily="49" charset="-122"/>
                <a:cs typeface="Times New Roman" panose="02020603050405020304" pitchFamily="18" charset="0"/>
              </a:rPr>
              <a:t>抵抗寒冬</a:t>
            </a:r>
            <a:r>
              <a:rPr lang="zh-CN" altLang="zh-CN" sz="2700" b="1" dirty="0">
                <a:latin typeface="Times New Roman" panose="02020603050405020304" pitchFamily="18" charset="0"/>
                <a:ea typeface="楷体" panose="02010609060101010101" pitchFamily="49" charset="-122"/>
                <a:cs typeface="Times New Roman" panose="02020603050405020304" pitchFamily="18" charset="0"/>
              </a:rPr>
              <a:t>。这是一种爱的传递。</a:t>
            </a:r>
            <a:endParaRPr lang="zh-CN" altLang="zh-CN" sz="27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7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．选文中加点词“把”“种子”“遮蔽”分别是介词、名词、动词。</a:t>
            </a:r>
            <a:endParaRPr lang="zh-CN" altLang="zh-CN" sz="27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7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．选文中画线的“温暖与阳光”是动宾短语，“抵抗寒冬”是并列短语。</a:t>
            </a:r>
            <a:endParaRPr lang="zh-CN" altLang="zh-CN" sz="27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7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．“善良是一朵肆意生长的蒲公英。”这个句子的主干是“善良是蒲公英”。</a:t>
            </a:r>
            <a:endParaRPr lang="zh-CN" altLang="zh-CN" sz="27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7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700" b="1" dirty="0">
                <a:latin typeface="Times New Roman" panose="02020603050405020304" pitchFamily="18" charset="0"/>
                <a:ea typeface="宋体" panose="02010600030101010101" pitchFamily="2" charset="-122"/>
                <a:cs typeface="Times New Roman" panose="02020603050405020304" pitchFamily="18" charset="0"/>
              </a:rPr>
              <a:t>．“只要风一吹，种子就会布满山川大地。”这是一个表示条件关系的复句。</a:t>
            </a:r>
            <a:endParaRPr lang="zh-CN" altLang="zh-CN" sz="27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A_40d8d"/>
          <p:cNvSpPr/>
          <p:nvPr/>
        </p:nvSpPr>
        <p:spPr>
          <a:xfrm>
            <a:off x="6512878" y="752349"/>
            <a:ext cx="1251012" cy="48143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7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7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1974438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4150595" y="880379"/>
            <a:ext cx="3890809" cy="601127"/>
          </a:xfrm>
          <a:prstGeom prst="rect">
            <a:avLst/>
          </a:prstGeom>
        </p:spPr>
        <p:txBody>
          <a:bodyPr wrap="none">
            <a:spAutoFit/>
          </a:bodyPr>
          <a:lstStyle/>
          <a:p>
            <a:pPr algn="ctr">
              <a:lnSpc>
                <a:spcPct val="130000"/>
              </a:lnSpc>
            </a:pPr>
            <a:r>
              <a:rPr lang="zh-CN" altLang="zh-CN" sz="2800" b="1" dirty="0">
                <a:latin typeface="Calibri" panose="020F0502020204030204" pitchFamily="34" charset="0"/>
                <a:ea typeface="方正兰亭圆_GBK"/>
                <a:cs typeface="Times New Roman" panose="02020603050405020304" pitchFamily="18" charset="0"/>
              </a:rPr>
              <a:t>考点</a:t>
            </a:r>
            <a:r>
              <a:rPr lang="zh-CN" altLang="zh-CN" sz="2800" b="1" dirty="0">
                <a:solidFill>
                  <a:srgbClr val="00B0F0"/>
                </a:solidFill>
                <a:ea typeface="MS Gothic" panose="020B0609070205080204" pitchFamily="49" charset="-128"/>
                <a:cs typeface="MS Gothic" panose="020B0609070205080204" pitchFamily="49" charset="-128"/>
              </a:rPr>
              <a:t>❹</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Calibri" panose="020F0502020204030204" pitchFamily="34" charset="0"/>
                <a:ea typeface="方正兰亭圆_GBK"/>
                <a:cs typeface="Times New Roman" panose="02020603050405020304" pitchFamily="18" charset="0"/>
              </a:rPr>
              <a:t>修辞手法辨析</a:t>
            </a:r>
            <a:r>
              <a:rPr lang="zh-CN" altLang="zh-CN" sz="2800" b="1" dirty="0">
                <a:ea typeface="Times New Roman" panose="02020603050405020304" pitchFamily="18" charset="0"/>
              </a:rPr>
              <a:t> </a:t>
            </a:r>
            <a:endParaRPr lang="zh-CN" altLang="en-US" sz="2800" dirty="0"/>
          </a:p>
        </p:txBody>
      </p:sp>
      <p:pic>
        <p:nvPicPr>
          <p:cNvPr id="2" name="image34.jpeg"/>
          <p:cNvPicPr/>
          <p:nvPr/>
        </p:nvPicPr>
        <p:blipFill>
          <a:blip r:embed="rId2"/>
          <a:stretch>
            <a:fillRect/>
          </a:stretch>
        </p:blipFill>
        <p:spPr>
          <a:xfrm>
            <a:off x="375229" y="1481506"/>
            <a:ext cx="1871158" cy="424649"/>
          </a:xfrm>
          <a:prstGeom prst="rect">
            <a:avLst/>
          </a:prstGeom>
        </p:spPr>
      </p:pic>
      <p:graphicFrame>
        <p:nvGraphicFramePr>
          <p:cNvPr id="5" name="表格 4"/>
          <p:cNvGraphicFramePr>
            <a:graphicFrameLocks noGrp="1" noChangeAspect="1"/>
          </p:cNvGraphicFramePr>
          <p:nvPr>
            <p:extLst>
              <p:ext uri="{D42A27DB-BD31-4B8C-83A1-F6EECF244321}">
                <p14:modId xmlns:p14="http://schemas.microsoft.com/office/powerpoint/2010/main" val="2805967840"/>
              </p:ext>
            </p:extLst>
          </p:nvPr>
        </p:nvGraphicFramePr>
        <p:xfrm>
          <a:off x="381000" y="2102098"/>
          <a:ext cx="11430000" cy="3454536"/>
        </p:xfrm>
        <a:graphic>
          <a:graphicData uri="http://schemas.openxmlformats.org/drawingml/2006/table">
            <a:tbl>
              <a:tblPr firstRow="1" firstCol="1" bandRow="1"/>
              <a:tblGrid>
                <a:gridCol w="1324089">
                  <a:extLst>
                    <a:ext uri="{9D8B030D-6E8A-4147-A177-3AD203B41FA5}">
                      <a16:colId xmlns:a16="http://schemas.microsoft.com/office/drawing/2014/main" val="3516758192"/>
                    </a:ext>
                  </a:extLst>
                </a:gridCol>
                <a:gridCol w="5392397">
                  <a:extLst>
                    <a:ext uri="{9D8B030D-6E8A-4147-A177-3AD203B41FA5}">
                      <a16:colId xmlns:a16="http://schemas.microsoft.com/office/drawing/2014/main" val="1982759766"/>
                    </a:ext>
                  </a:extLst>
                </a:gridCol>
                <a:gridCol w="4713514">
                  <a:extLst>
                    <a:ext uri="{9D8B030D-6E8A-4147-A177-3AD203B41FA5}">
                      <a16:colId xmlns:a16="http://schemas.microsoft.com/office/drawing/2014/main" val="2228478133"/>
                    </a:ext>
                  </a:extLst>
                </a:gridCol>
              </a:tblGrid>
              <a:tr h="148029">
                <a:tc>
                  <a:txBody>
                    <a:bodyPr/>
                    <a:lstStyle/>
                    <a:p>
                      <a:pPr algn="ctr" fontAlgn="ctr">
                        <a:spcAft>
                          <a:spcPts val="0"/>
                        </a:spcAft>
                      </a:pPr>
                      <a:r>
                        <a:rPr lang="zh-CN" sz="2800" b="1" dirty="0" smtClean="0">
                          <a:effectLst/>
                          <a:latin typeface="Arial" panose="020B0604020202020204" pitchFamily="34" charset="0"/>
                          <a:ea typeface="黑体" panose="02010609060101010101" pitchFamily="49" charset="-122"/>
                          <a:cs typeface="Times New Roman" panose="02020603050405020304" pitchFamily="18" charset="0"/>
                        </a:rPr>
                        <a:t>修辞</a:t>
                      </a:r>
                      <a:endParaRPr lang="en-US" altLang="zh-CN" sz="2800" b="1" dirty="0" smtClean="0">
                        <a:effectLst/>
                        <a:latin typeface="Arial" panose="020B0604020202020204" pitchFamily="34" charset="0"/>
                        <a:ea typeface="黑体" panose="02010609060101010101" pitchFamily="49" charset="-122"/>
                        <a:cs typeface="Times New Roman" panose="02020603050405020304" pitchFamily="18" charset="0"/>
                      </a:endParaRPr>
                    </a:p>
                    <a:p>
                      <a:pPr algn="ctr" fontAlgn="ctr">
                        <a:spcAft>
                          <a:spcPts val="0"/>
                        </a:spcAft>
                      </a:pPr>
                      <a:r>
                        <a:rPr lang="zh-CN" sz="2800" b="1" dirty="0" smtClean="0">
                          <a:effectLst/>
                          <a:latin typeface="Arial" panose="020B0604020202020204" pitchFamily="34" charset="0"/>
                          <a:ea typeface="黑体" panose="02010609060101010101" pitchFamily="49" charset="-122"/>
                          <a:cs typeface="Times New Roman" panose="02020603050405020304" pitchFamily="18" charset="0"/>
                        </a:rPr>
                        <a:t>手法</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0194" marR="10194" marT="10194" marB="1019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辨析</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8614" marR="18614" marT="10194" marB="1019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举例</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8614" marR="18614" marT="10194" marB="1019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73502207"/>
                  </a:ext>
                </a:extLst>
              </a:tr>
              <a:tr h="658595">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比喻</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0194" marR="10194" marT="10194" marB="1019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在描写事物或说明道理时，用同它有相似点的别的事物或道理来打比方。</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注意：</a:t>
                      </a:r>
                      <a:r>
                        <a:rPr lang="zh-CN" sz="2800" b="1">
                          <a:effectLst/>
                          <a:latin typeface="Times New Roman" panose="02020603050405020304" pitchFamily="18" charset="0"/>
                          <a:ea typeface="宋体" panose="02010600030101010101" pitchFamily="2" charset="-122"/>
                          <a:cs typeface="Times New Roman" panose="02020603050405020304" pitchFamily="18" charset="0"/>
                        </a:rPr>
                        <a:t>表示想象、推测、举例子，或用“像”等词将两种事物进行比较的句子不是比喻句。</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8614" marR="18614" marT="10194" marB="1019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它们的根日日夜夜与石头搏斗着，最终不可思议地穿入</a:t>
                      </a:r>
                      <a:r>
                        <a:rPr lang="zh-CN" sz="2800" b="1" u="sng" dirty="0">
                          <a:effectLst/>
                          <a:latin typeface="Times New Roman" panose="02020603050405020304" pitchFamily="18" charset="0"/>
                          <a:ea typeface="楷体" panose="02010609060101010101" pitchFamily="49" charset="-122"/>
                          <a:cs typeface="Times New Roman" panose="02020603050405020304" pitchFamily="18" charset="0"/>
                        </a:rPr>
                        <a:t>坚如钢铁的石体</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8614" marR="18614" marT="10194" marB="1019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85570973"/>
                  </a:ext>
                </a:extLst>
              </a:tr>
            </a:tbl>
          </a:graphicData>
        </a:graphic>
      </p:graphicFrame>
    </p:spTree>
    <p:extLst>
      <p:ext uri="{BB962C8B-B14F-4D97-AF65-F5344CB8AC3E}">
        <p14:creationId xmlns:p14="http://schemas.microsoft.com/office/powerpoint/2010/main" val="116959130"/>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2772261310"/>
              </p:ext>
            </p:extLst>
          </p:nvPr>
        </p:nvGraphicFramePr>
        <p:xfrm>
          <a:off x="381000" y="1114958"/>
          <a:ext cx="11430000" cy="4755084"/>
        </p:xfrm>
        <a:graphic>
          <a:graphicData uri="http://schemas.openxmlformats.org/drawingml/2006/table">
            <a:tbl>
              <a:tblPr firstRow="1" firstCol="1" bandRow="1"/>
              <a:tblGrid>
                <a:gridCol w="1324089">
                  <a:extLst>
                    <a:ext uri="{9D8B030D-6E8A-4147-A177-3AD203B41FA5}">
                      <a16:colId xmlns:a16="http://schemas.microsoft.com/office/drawing/2014/main" val="2916353493"/>
                    </a:ext>
                  </a:extLst>
                </a:gridCol>
                <a:gridCol w="5392397">
                  <a:extLst>
                    <a:ext uri="{9D8B030D-6E8A-4147-A177-3AD203B41FA5}">
                      <a16:colId xmlns:a16="http://schemas.microsoft.com/office/drawing/2014/main" val="1809749821"/>
                    </a:ext>
                  </a:extLst>
                </a:gridCol>
                <a:gridCol w="4713514">
                  <a:extLst>
                    <a:ext uri="{9D8B030D-6E8A-4147-A177-3AD203B41FA5}">
                      <a16:colId xmlns:a16="http://schemas.microsoft.com/office/drawing/2014/main" val="2743927445"/>
                    </a:ext>
                  </a:extLst>
                </a:gridCol>
              </a:tblGrid>
              <a:tr h="579706">
                <a:tc>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拟人</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0194" marR="10194" marT="10194" marB="1019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把物当作人来写，赋予物以人的动作行为或思想感情。</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p>
                      <a:pP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注意：</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拟人句中出现的动作、情态、思想等必须是人特有的。</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8614" marR="18614" marT="10194" marB="1019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楷体" panose="02010609060101010101" pitchFamily="49" charset="-122"/>
                          <a:cs typeface="Times New Roman" panose="02020603050405020304" pitchFamily="18" charset="0"/>
                        </a:rPr>
                        <a:t>它们的根日日夜夜与石头</a:t>
                      </a:r>
                      <a:r>
                        <a:rPr lang="zh-CN" sz="2800" b="1" u="sng">
                          <a:effectLst/>
                          <a:latin typeface="Times New Roman" panose="02020603050405020304" pitchFamily="18" charset="0"/>
                          <a:ea typeface="楷体" panose="02010609060101010101" pitchFamily="49" charset="-122"/>
                          <a:cs typeface="Times New Roman" panose="02020603050405020304" pitchFamily="18" charset="0"/>
                        </a:rPr>
                        <a:t>搏斗着</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，最终不可思议地穿入坚如钢铁的石体。</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8614" marR="18614" marT="10194" marB="1019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45695859"/>
                  </a:ext>
                </a:extLst>
              </a:tr>
              <a:tr h="435666">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排比</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0194" marR="10194" marT="10194" marB="1019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把结构相同或相似、内容密切相关的三个或三个以上的短语或句子排列在一起。</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8614" marR="18614" marT="10194" marB="1019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a:effectLst/>
                          <a:latin typeface="Times New Roman" panose="02020603050405020304" pitchFamily="18" charset="0"/>
                          <a:ea typeface="楷体" panose="02010609060101010101" pitchFamily="49" charset="-122"/>
                          <a:cs typeface="Times New Roman" panose="02020603050405020304" pitchFamily="18" charset="0"/>
                        </a:rPr>
                        <a:t>月亮那</a:t>
                      </a:r>
                      <a:r>
                        <a:rPr lang="zh-CN" sz="2800" b="1" u="sng">
                          <a:effectLst/>
                          <a:latin typeface="Times New Roman" panose="02020603050405020304" pitchFamily="18" charset="0"/>
                          <a:ea typeface="楷体" panose="02010609060101010101" pitchFamily="49" charset="-122"/>
                          <a:cs typeface="Times New Roman" panose="02020603050405020304" pitchFamily="18" charset="0"/>
                        </a:rPr>
                        <a:t>温馨怡人的风致</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u="sng">
                          <a:effectLst/>
                          <a:latin typeface="Times New Roman" panose="02020603050405020304" pitchFamily="18" charset="0"/>
                          <a:ea typeface="楷体" panose="02010609060101010101" pitchFamily="49" charset="-122"/>
                          <a:cs typeface="Times New Roman" panose="02020603050405020304" pitchFamily="18" charset="0"/>
                        </a:rPr>
                        <a:t>飘逸脱尘的气韵</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u="sng">
                          <a:effectLst/>
                          <a:latin typeface="Times New Roman" panose="02020603050405020304" pitchFamily="18" charset="0"/>
                          <a:ea typeface="楷体" panose="02010609060101010101" pitchFamily="49" charset="-122"/>
                          <a:cs typeface="Times New Roman" panose="02020603050405020304" pitchFamily="18" charset="0"/>
                        </a:rPr>
                        <a:t>晶莹剔透的品质</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，慰藉了多少孤寂幽怨的心灵。</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8614" marR="18614" marT="10194" marB="1019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9385643"/>
                  </a:ext>
                </a:extLst>
              </a:tr>
              <a:tr h="435666">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对偶</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0194" marR="10194" marT="10194" marB="1019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把结构相同、字数相等、意思相关或相反的短语或句子成对地排列起来，给人以音节匀称、音律和谐的美感。</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8614" marR="18614" marT="10194" marB="1019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u="sng" dirty="0">
                          <a:effectLst/>
                          <a:latin typeface="Times New Roman" panose="02020603050405020304" pitchFamily="18" charset="0"/>
                          <a:ea typeface="楷体" panose="02010609060101010101" pitchFamily="49" charset="-122"/>
                          <a:cs typeface="Times New Roman" panose="02020603050405020304" pitchFamily="18" charset="0"/>
                        </a:rPr>
                        <a:t>展示中国发展新貌</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u="sng" dirty="0">
                          <a:effectLst/>
                          <a:latin typeface="Times New Roman" panose="02020603050405020304" pitchFamily="18" charset="0"/>
                          <a:ea typeface="楷体" panose="02010609060101010101" pitchFamily="49" charset="-122"/>
                          <a:cs typeface="Times New Roman" panose="02020603050405020304" pitchFamily="18" charset="0"/>
                        </a:rPr>
                        <a:t>荟萃世界文明精华</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u="sng" dirty="0">
                          <a:effectLst/>
                          <a:latin typeface="Times New Roman" panose="02020603050405020304" pitchFamily="18" charset="0"/>
                          <a:ea typeface="楷体" panose="02010609060101010101" pitchFamily="49" charset="-122"/>
                          <a:cs typeface="Times New Roman" panose="02020603050405020304" pitchFamily="18" charset="0"/>
                        </a:rPr>
                        <a:t>海内存知己</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u="sng" dirty="0">
                          <a:effectLst/>
                          <a:latin typeface="Times New Roman" panose="02020603050405020304" pitchFamily="18" charset="0"/>
                          <a:ea typeface="楷体" panose="02010609060101010101" pitchFamily="49" charset="-122"/>
                          <a:cs typeface="Times New Roman" panose="02020603050405020304" pitchFamily="18" charset="0"/>
                        </a:rPr>
                        <a:t>天涯若比邻</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8614" marR="18614" marT="10194" marB="1019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5777900"/>
                  </a:ext>
                </a:extLst>
              </a:tr>
            </a:tbl>
          </a:graphicData>
        </a:graphic>
      </p:graphicFrame>
    </p:spTree>
    <p:extLst>
      <p:ext uri="{BB962C8B-B14F-4D97-AF65-F5344CB8AC3E}">
        <p14:creationId xmlns:p14="http://schemas.microsoft.com/office/powerpoint/2010/main" val="4223569799"/>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1589067255"/>
              </p:ext>
            </p:extLst>
          </p:nvPr>
        </p:nvGraphicFramePr>
        <p:xfrm>
          <a:off x="381000" y="1551872"/>
          <a:ext cx="11430000" cy="3881256"/>
        </p:xfrm>
        <a:graphic>
          <a:graphicData uri="http://schemas.openxmlformats.org/drawingml/2006/table">
            <a:tbl>
              <a:tblPr firstRow="1" firstCol="1" bandRow="1"/>
              <a:tblGrid>
                <a:gridCol w="1324089">
                  <a:extLst>
                    <a:ext uri="{9D8B030D-6E8A-4147-A177-3AD203B41FA5}">
                      <a16:colId xmlns:a16="http://schemas.microsoft.com/office/drawing/2014/main" val="951065914"/>
                    </a:ext>
                  </a:extLst>
                </a:gridCol>
                <a:gridCol w="5392397">
                  <a:extLst>
                    <a:ext uri="{9D8B030D-6E8A-4147-A177-3AD203B41FA5}">
                      <a16:colId xmlns:a16="http://schemas.microsoft.com/office/drawing/2014/main" val="2085226001"/>
                    </a:ext>
                  </a:extLst>
                </a:gridCol>
                <a:gridCol w="4713514">
                  <a:extLst>
                    <a:ext uri="{9D8B030D-6E8A-4147-A177-3AD203B41FA5}">
                      <a16:colId xmlns:a16="http://schemas.microsoft.com/office/drawing/2014/main" val="856755161"/>
                    </a:ext>
                  </a:extLst>
                </a:gridCol>
              </a:tblGrid>
              <a:tr h="579706">
                <a:tc>
                  <a:txBody>
                    <a:bodyPr/>
                    <a:lstStyle/>
                    <a:p>
                      <a:pPr algn="ctr" fontAlgn="ctr">
                        <a:spcAft>
                          <a:spcPts val="0"/>
                        </a:spcAft>
                      </a:pPr>
                      <a:r>
                        <a:rPr lang="zh-CN" sz="2800" b="1" dirty="0">
                          <a:effectLst/>
                          <a:latin typeface="Arial" panose="020B0604020202020204" pitchFamily="34" charset="0"/>
                          <a:ea typeface="黑体" panose="02010609060101010101" pitchFamily="49" charset="-122"/>
                          <a:cs typeface="Times New Roman" panose="02020603050405020304" pitchFamily="18" charset="0"/>
                        </a:rPr>
                        <a:t>夸张</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0194" marR="10194" marT="10194" marB="1019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对人或事做扩大、缩小或超前的描述，以强调或突出某一方面特点的修辞手法。</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8614" marR="18614" marT="10194" marB="1019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他</a:t>
                      </a:r>
                      <a:r>
                        <a:rPr lang="zh-CN" sz="2800" b="1" u="sng" dirty="0">
                          <a:effectLst/>
                          <a:latin typeface="Times New Roman" panose="02020603050405020304" pitchFamily="18" charset="0"/>
                          <a:ea typeface="楷体" panose="02010609060101010101" pitchFamily="49" charset="-122"/>
                          <a:cs typeface="Times New Roman" panose="02020603050405020304" pitchFamily="18" charset="0"/>
                        </a:rPr>
                        <a:t>每一天每一点钟</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都要换一套衣服。人们提到他，总是说：</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皇上在更衣室里。</a:t>
                      </a: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仿宋" panose="02010609060101010101" pitchFamily="49" charset="-122"/>
                          <a:cs typeface="Times New Roman" panose="02020603050405020304" pitchFamily="18" charset="0"/>
                        </a:rPr>
                        <a:t>安徒生《皇帝的新装》</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8614" marR="18614" marT="10194" marB="1019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46431975"/>
                  </a:ext>
                </a:extLst>
              </a:tr>
              <a:tr h="579706">
                <a:tc>
                  <a:txBody>
                    <a:bodyPr/>
                    <a:lstStyle/>
                    <a:p>
                      <a:pPr algn="ctr" fontAlgn="ctr">
                        <a:spcAft>
                          <a:spcPts val="0"/>
                        </a:spcAft>
                      </a:pPr>
                      <a:r>
                        <a:rPr lang="zh-CN" sz="2800" b="1">
                          <a:effectLst/>
                          <a:latin typeface="Arial" panose="020B0604020202020204" pitchFamily="34" charset="0"/>
                          <a:ea typeface="黑体" panose="02010609060101010101" pitchFamily="49" charset="-122"/>
                          <a:cs typeface="Times New Roman" panose="02020603050405020304" pitchFamily="18" charset="0"/>
                        </a:rPr>
                        <a:t>设问</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0194" marR="10194" marT="10194" marB="1019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句子要有问有答，且所答必须对应所问，并以句号结尾。设问是无疑而问，明知故问，自问自答，用于提醒读者注意，引导思考并使文章波澜起伏。</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8614" marR="18614" marT="10194" marB="1019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ctr">
                        <a:spcAft>
                          <a:spcPts val="0"/>
                        </a:spcAft>
                      </a:pP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因为吃了他的香油和鸡蛋</a:t>
                      </a:r>
                      <a:r>
                        <a:rPr lang="zh-CN" sz="2800" b="1" u="sng"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因为他来表示感谢，我却拿钱去侮辱他</a:t>
                      </a:r>
                      <a:r>
                        <a:rPr lang="zh-CN" sz="2800" b="1" u="sng" dirty="0">
                          <a:effectLst/>
                          <a:latin typeface="Times New Roman" panose="02020603050405020304" pitchFamily="18" charset="0"/>
                          <a:ea typeface="楷体" panose="02010609060101010101" pitchFamily="49" charset="-122"/>
                          <a:cs typeface="Times New Roman" panose="02020603050405020304" pitchFamily="18" charset="0"/>
                        </a:rPr>
                        <a:t>？都不是。</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dirty="0">
                          <a:effectLst/>
                          <a:latin typeface="Times New Roman" panose="02020603050405020304" pitchFamily="18" charset="0"/>
                          <a:ea typeface="仿宋" panose="02010609060101010101" pitchFamily="49" charset="-122"/>
                          <a:cs typeface="Times New Roman" panose="02020603050405020304" pitchFamily="18" charset="0"/>
                        </a:rPr>
                        <a:t>杨绛《老王》</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8614" marR="18614" marT="10194" marB="1019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9102607"/>
                  </a:ext>
                </a:extLst>
              </a:tr>
            </a:tbl>
          </a:graphicData>
        </a:graphic>
      </p:graphicFrame>
    </p:spTree>
    <p:extLst>
      <p:ext uri="{BB962C8B-B14F-4D97-AF65-F5344CB8AC3E}">
        <p14:creationId xmlns:p14="http://schemas.microsoft.com/office/powerpoint/2010/main" val="2995600994"/>
      </p:ext>
    </p:extLst>
  </p:cSld>
  <p:clrMapOvr>
    <a:masterClrMapping/>
  </p:clrMapOvr>
  <p:timing>
    <p:tnLst>
      <p:par>
        <p:cTn id="1" dur="indefinite" restart="never" nodeType="tmRoot"/>
      </p:par>
    </p:tnLst>
  </p:timing>
</p:sld>
</file>

<file path=ppt/theme/theme1.xml><?xml version="1.0" encoding="utf-8"?>
<a:theme xmlns:a="http://schemas.openxmlformats.org/drawingml/2006/main" name="决胜中考">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正文模板.potx" id="{76DD99E8-CE40-4124-90DB-E5FD39E5DA08}" vid="{306B8F11-DF50-48FD-B368-617ED07043E2}"/>
    </a:ext>
  </a:extLst>
</a:theme>
</file>

<file path=docProps/app.xml><?xml version="1.0" encoding="utf-8"?>
<Properties xmlns="http://schemas.openxmlformats.org/officeDocument/2006/extended-properties" xmlns:vt="http://schemas.openxmlformats.org/officeDocument/2006/docPropsVTypes">
  <Template>正文模板</Template>
  <TotalTime>86</TotalTime>
  <Words>20641</Words>
  <Application>Microsoft Office PowerPoint</Application>
  <PresentationFormat>宽屏</PresentationFormat>
  <Paragraphs>1110</Paragraphs>
  <Slides>160</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160</vt:i4>
      </vt:variant>
    </vt:vector>
  </HeadingPairs>
  <TitlesOfParts>
    <vt:vector size="174" baseType="lpstr">
      <vt:lpstr>MS Gothic</vt:lpstr>
      <vt:lpstr>等线</vt:lpstr>
      <vt:lpstr>方正兰亭圆_GBK</vt:lpstr>
      <vt:lpstr>仿宋</vt:lpstr>
      <vt:lpstr>黑体</vt:lpstr>
      <vt:lpstr>楷体</vt:lpstr>
      <vt:lpstr>宋体</vt:lpstr>
      <vt:lpstr>微软雅黑</vt:lpstr>
      <vt:lpstr>Arial</vt:lpstr>
      <vt:lpstr>Calibri</vt:lpstr>
      <vt:lpstr>Cambria Math</vt:lpstr>
      <vt:lpstr>Times New Roman</vt:lpstr>
      <vt:lpstr>决胜中考</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44</cp:revision>
  <dcterms:created xsi:type="dcterms:W3CDTF">2025-11-13T13:41:13Z</dcterms:created>
  <dcterms:modified xsi:type="dcterms:W3CDTF">2025-11-13T15:12:44Z</dcterms:modified>
</cp:coreProperties>
</file>