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878" r:id="rId3"/>
    <p:sldId id="884" r:id="rId4"/>
    <p:sldId id="887" r:id="rId5"/>
    <p:sldId id="888" r:id="rId6"/>
    <p:sldId id="893" r:id="rId7"/>
    <p:sldId id="892" r:id="rId8"/>
    <p:sldId id="891" r:id="rId9"/>
    <p:sldId id="890" r:id="rId10"/>
    <p:sldId id="889" r:id="rId11"/>
    <p:sldId id="894" r:id="rId12"/>
    <p:sldId id="895" r:id="rId13"/>
    <p:sldId id="896" r:id="rId14"/>
    <p:sldId id="897" r:id="rId15"/>
    <p:sldId id="898" r:id="rId16"/>
    <p:sldId id="899" r:id="rId17"/>
    <p:sldId id="886" r:id="rId18"/>
    <p:sldId id="873" r:id="rId1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60012"/>
    <a:srgbClr val="FFE300"/>
    <a:srgbClr val="FFF1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00" autoAdjust="0"/>
    <p:restoredTop sz="94660"/>
  </p:normalViewPr>
  <p:slideViewPr>
    <p:cSldViewPr snapToGrid="0" showGuides="1">
      <p:cViewPr varScale="1">
        <p:scale>
          <a:sx n="44" d="100"/>
          <a:sy n="44" d="100"/>
        </p:scale>
        <p:origin x="30" y="52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41488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27184091"/>
      </p:ext>
    </p:extLst>
  </p:cSld>
  <p:clrMapOvr>
    <a:masterClrMapping/>
  </p:clrMapOvr>
  <p:timing>
    <p:tnLst>
      <p:par>
        <p:cTn id="1" dur="indefinite" restart="never" nodeType="tmRoot"/>
      </p:par>
    </p:tnLst>
  </p:timing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垂直排列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56072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slide" Target="../slides/slide2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BE3997AE-5637-44EA-AD5D-D1580F7A8535}"/>
              </a:ext>
            </a:extLst>
          </p:cNvPr>
          <p:cNvGrpSpPr/>
          <p:nvPr userDrawn="1"/>
        </p:nvGrpSpPr>
        <p:grpSpPr>
          <a:xfrm>
            <a:off x="367547" y="133053"/>
            <a:ext cx="353339" cy="381476"/>
            <a:chOff x="260576" y="210565"/>
            <a:chExt cx="303410" cy="327571"/>
          </a:xfrm>
        </p:grpSpPr>
        <p:sp>
          <p:nvSpPr>
            <p:cNvPr id="8" name="等腰三角形 7">
              <a:extLst>
                <a:ext uri="{FF2B5EF4-FFF2-40B4-BE49-F238E27FC236}">
                  <a16:creationId xmlns:a16="http://schemas.microsoft.com/office/drawing/2014/main" id="{28A31228-9A09-44F5-A84F-86BAE8F593CD}"/>
                </a:ext>
              </a:extLst>
            </p:cNvPr>
            <p:cNvSpPr/>
            <p:nvPr/>
          </p:nvSpPr>
          <p:spPr>
            <a:xfrm rot="5400000">
              <a:off x="237985" y="233156"/>
              <a:ext cx="327571" cy="282389"/>
            </a:xfrm>
            <a:prstGeom prst="triangle">
              <a:avLst/>
            </a:prstGeom>
            <a:solidFill>
              <a:srgbClr val="E60012"/>
            </a:solidFill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>
              <a:extLst>
                <a:ext uri="{FF2B5EF4-FFF2-40B4-BE49-F238E27FC236}">
                  <a16:creationId xmlns:a16="http://schemas.microsoft.com/office/drawing/2014/main" id="{ED5C1634-BB04-4B69-913F-06C7824D9AAD}"/>
                </a:ext>
              </a:extLst>
            </p:cNvPr>
            <p:cNvSpPr/>
            <p:nvPr/>
          </p:nvSpPr>
          <p:spPr>
            <a:xfrm rot="5400000">
              <a:off x="400895" y="375046"/>
              <a:ext cx="175171" cy="151010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02AE376E-10D8-4C01-B9DD-FFBBB0D706BC}"/>
              </a:ext>
            </a:extLst>
          </p:cNvPr>
          <p:cNvCxnSpPr/>
          <p:nvPr userDrawn="1"/>
        </p:nvCxnSpPr>
        <p:spPr>
          <a:xfrm>
            <a:off x="336000" y="622523"/>
            <a:ext cx="11520000" cy="0"/>
          </a:xfrm>
          <a:prstGeom prst="line">
            <a:avLst/>
          </a:prstGeom>
          <a:ln>
            <a:solidFill>
              <a:srgbClr val="E600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id="{C299776A-5294-4E33-A080-6A33F04E64B7}"/>
              </a:ext>
            </a:extLst>
          </p:cNvPr>
          <p:cNvSpPr/>
          <p:nvPr userDrawn="1"/>
        </p:nvSpPr>
        <p:spPr>
          <a:xfrm>
            <a:off x="0" y="6569842"/>
            <a:ext cx="12192000" cy="28815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" name="TextBox 7">
            <a:extLst>
              <a:ext uri="{FF2B5EF4-FFF2-40B4-BE49-F238E27FC236}">
                <a16:creationId xmlns:a16="http://schemas.microsoft.com/office/drawing/2014/main" id="{C7CD4D52-C8CD-481F-BDEF-7C0A26FEE3B4}"/>
              </a:ext>
            </a:extLst>
          </p:cNvPr>
          <p:cNvSpPr txBox="1"/>
          <p:nvPr userDrawn="1"/>
        </p:nvSpPr>
        <p:spPr>
          <a:xfrm>
            <a:off x="839819" y="100571"/>
            <a:ext cx="75240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第一讲　安徽省中考作文考情分析及命题预测</a:t>
            </a:r>
            <a:endParaRPr lang="en-US" altLang="zh-CN" sz="2400" b="1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>
            <a:hlinkClick r:id="rId5" action="ppaction://hlinksldjump"/>
            <a:extLst>
              <a:ext uri="{FF2B5EF4-FFF2-40B4-BE49-F238E27FC236}">
                <a16:creationId xmlns:a16="http://schemas.microsoft.com/office/drawing/2014/main" id="{D63655F2-B11D-D73C-2741-C21154177B3B}"/>
              </a:ext>
            </a:extLst>
          </p:cNvPr>
          <p:cNvSpPr txBox="1"/>
          <p:nvPr userDrawn="1"/>
        </p:nvSpPr>
        <p:spPr>
          <a:xfrm>
            <a:off x="10746009" y="6516479"/>
            <a:ext cx="20876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 b="1" baseline="0" dirty="0">
                <a:solidFill>
                  <a:schemeClr val="bg1"/>
                </a:solidFill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1482188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 24">
            <a:extLst>
              <a:ext uri="{FF2B5EF4-FFF2-40B4-BE49-F238E27FC236}">
                <a16:creationId xmlns:a16="http://schemas.microsoft.com/office/drawing/2014/main" id="{EDB0294C-0712-A29C-82CB-8D94AA22B918}"/>
              </a:ext>
            </a:extLst>
          </p:cNvPr>
          <p:cNvSpPr/>
          <p:nvPr/>
        </p:nvSpPr>
        <p:spPr>
          <a:xfrm>
            <a:off x="0" y="0"/>
            <a:ext cx="12192000" cy="3465513"/>
          </a:xfrm>
          <a:prstGeom prst="rect">
            <a:avLst/>
          </a:prstGeom>
          <a:solidFill>
            <a:srgbClr val="E6001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9E630145-5EE1-AE44-4365-73BFFF4300A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57212"/>
            <a:ext cx="12192000" cy="6300787"/>
          </a:xfrm>
          <a:prstGeom prst="rect">
            <a:avLst/>
          </a:prstGeom>
        </p:spPr>
      </p:pic>
      <p:pic>
        <p:nvPicPr>
          <p:cNvPr id="27" name="图片 26">
            <a:extLst>
              <a:ext uri="{FF2B5EF4-FFF2-40B4-BE49-F238E27FC236}">
                <a16:creationId xmlns:a16="http://schemas.microsoft.com/office/drawing/2014/main" id="{DDED484F-D4EB-CFBA-A067-50563B7D265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62165" y="597220"/>
            <a:ext cx="6667670" cy="4810248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C99729D0-B120-BAF8-E820-8680D05E2E90}"/>
              </a:ext>
            </a:extLst>
          </p:cNvPr>
          <p:cNvSpPr txBox="1"/>
          <p:nvPr/>
        </p:nvSpPr>
        <p:spPr>
          <a:xfrm>
            <a:off x="9698250" y="5315489"/>
            <a:ext cx="1261884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4200" b="1" dirty="0">
                <a:ea typeface="微软雅黑" panose="020B0503020204020204" pitchFamily="34" charset="-122"/>
                <a:sym typeface="Times New Roman" panose="02020603050405020304" pitchFamily="18" charset="0"/>
              </a:rPr>
              <a:t>语文</a:t>
            </a:r>
          </a:p>
        </p:txBody>
      </p:sp>
      <p:pic>
        <p:nvPicPr>
          <p:cNvPr id="19" name="图片 18">
            <a:extLst>
              <a:ext uri="{FF2B5EF4-FFF2-40B4-BE49-F238E27FC236}">
                <a16:creationId xmlns:a16="http://schemas.microsoft.com/office/drawing/2014/main" id="{C4753B8F-2613-28AC-A1B6-B13CEBDF28F3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E60012"/>
              </a:clrFrom>
              <a:clrTo>
                <a:srgbClr val="E60012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418" y="273852"/>
            <a:ext cx="5357813" cy="738172"/>
          </a:xfrm>
          <a:prstGeom prst="rect">
            <a:avLst/>
          </a:prstGeom>
        </p:spPr>
      </p:pic>
      <p:sp>
        <p:nvSpPr>
          <p:cNvPr id="23" name="矩形 22">
            <a:extLst>
              <a:ext uri="{FF2B5EF4-FFF2-40B4-BE49-F238E27FC236}">
                <a16:creationId xmlns:a16="http://schemas.microsoft.com/office/drawing/2014/main" id="{685F9759-3C53-9E6D-1EEC-073DEE49BBD4}"/>
              </a:ext>
            </a:extLst>
          </p:cNvPr>
          <p:cNvSpPr/>
          <p:nvPr/>
        </p:nvSpPr>
        <p:spPr>
          <a:xfrm>
            <a:off x="0" y="6700838"/>
            <a:ext cx="12192000" cy="202881"/>
          </a:xfrm>
          <a:prstGeom prst="rect">
            <a:avLst/>
          </a:prstGeom>
          <a:solidFill>
            <a:srgbClr val="E6001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id="{F696A644-0866-1AAE-140D-1958C0D218CE}"/>
              </a:ext>
            </a:extLst>
          </p:cNvPr>
          <p:cNvSpPr/>
          <p:nvPr/>
        </p:nvSpPr>
        <p:spPr>
          <a:xfrm>
            <a:off x="0" y="6700838"/>
            <a:ext cx="12192000" cy="60006"/>
          </a:xfrm>
          <a:prstGeom prst="rect">
            <a:avLst/>
          </a:prstGeom>
          <a:solidFill>
            <a:srgbClr val="FFE3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D86BE1A1-1062-6141-507D-A05F0928318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2572" y="1732757"/>
            <a:ext cx="1406717" cy="413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6266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3085648209"/>
              </p:ext>
            </p:extLst>
          </p:nvPr>
        </p:nvGraphicFramePr>
        <p:xfrm>
          <a:off x="381000" y="1556588"/>
          <a:ext cx="11429999" cy="3871824"/>
        </p:xfrm>
        <a:graphic>
          <a:graphicData uri="http://schemas.openxmlformats.org/drawingml/2006/table">
            <a:tbl>
              <a:tblPr firstRow="1" firstCol="1" bandRow="1"/>
              <a:tblGrid>
                <a:gridCol w="1164771">
                  <a:extLst>
                    <a:ext uri="{9D8B030D-6E8A-4147-A177-3AD203B41FA5}">
                      <a16:colId xmlns:a16="http://schemas.microsoft.com/office/drawing/2014/main" val="2801404244"/>
                    </a:ext>
                  </a:extLst>
                </a:gridCol>
                <a:gridCol w="4419600">
                  <a:extLst>
                    <a:ext uri="{9D8B030D-6E8A-4147-A177-3AD203B41FA5}">
                      <a16:colId xmlns:a16="http://schemas.microsoft.com/office/drawing/2014/main" val="585944189"/>
                    </a:ext>
                  </a:extLst>
                </a:gridCol>
                <a:gridCol w="1393372">
                  <a:extLst>
                    <a:ext uri="{9D8B030D-6E8A-4147-A177-3AD203B41FA5}">
                      <a16:colId xmlns:a16="http://schemas.microsoft.com/office/drawing/2014/main" val="2626073505"/>
                    </a:ext>
                  </a:extLst>
                </a:gridCol>
                <a:gridCol w="1981200">
                  <a:extLst>
                    <a:ext uri="{9D8B030D-6E8A-4147-A177-3AD203B41FA5}">
                      <a16:colId xmlns:a16="http://schemas.microsoft.com/office/drawing/2014/main" val="3984639856"/>
                    </a:ext>
                  </a:extLst>
                </a:gridCol>
                <a:gridCol w="1305066">
                  <a:extLst>
                    <a:ext uri="{9D8B030D-6E8A-4147-A177-3AD203B41FA5}">
                      <a16:colId xmlns:a16="http://schemas.microsoft.com/office/drawing/2014/main" val="3125597913"/>
                    </a:ext>
                  </a:extLst>
                </a:gridCol>
                <a:gridCol w="1165990">
                  <a:extLst>
                    <a:ext uri="{9D8B030D-6E8A-4147-A177-3AD203B41FA5}">
                      <a16:colId xmlns:a16="http://schemas.microsoft.com/office/drawing/2014/main" val="2941710369"/>
                    </a:ext>
                  </a:extLst>
                </a:gridCol>
              </a:tblGrid>
              <a:tr h="297085"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2018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224" marR="5224" marT="5224" marB="522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ctr">
                        <a:spcAft>
                          <a:spcPts val="0"/>
                        </a:spcAft>
                      </a:pP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原来，我也很</a:t>
                      </a:r>
                      <a:r>
                        <a:rPr lang="zh-CN" sz="2800" b="1" u="sng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　　</a:t>
                      </a:r>
                      <a:r>
                        <a:rPr lang="en-US" sz="2800" b="1" u="sng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539" marR="9539" marT="5224" marB="522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半命题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224" marR="5224" marT="5224" marB="522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ctr">
                        <a:spcAft>
                          <a:spcPts val="0"/>
                        </a:spcAft>
                      </a:pP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导语式：提示语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+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标题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+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要求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539" marR="9539" marT="5224" marB="522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我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224" marR="5224" marT="5224" marB="522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发现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自我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224" marR="5224" marT="5224" marB="522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59131341"/>
                  </a:ext>
                </a:extLst>
              </a:tr>
              <a:tr h="297085"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2017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224" marR="5224" marT="5224" marB="522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这就是我的承诺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539" marR="9539" marT="5224" marB="522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全命题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224" marR="5224" marT="5224" marB="522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导语式：提示语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+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标题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+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要求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539" marR="9539" marT="5224" marB="522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我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224" marR="5224" marT="5224" marB="522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立德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树人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224" marR="5224" marT="5224" marB="522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08237460"/>
                  </a:ext>
                </a:extLst>
              </a:tr>
              <a:tr h="297085"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2016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224" marR="5224" marT="5224" marB="522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你是我最</a:t>
                      </a:r>
                      <a:r>
                        <a:rPr lang="zh-CN" sz="2800" b="1" u="sng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　　　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的人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fontAlgn="ctr"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任选其一：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“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贴心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”“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感激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”“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牵挂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”“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欣赏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”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)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539" marR="9539" marT="5224" marB="522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限制性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半命题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224" marR="5224" marT="5224" marB="522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裸题式：标题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+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要求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539" marR="9539" marT="5224" marB="522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你、我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224" marR="5224" marT="5224" marB="522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情感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体验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224" marR="5224" marT="5224" marB="522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403384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764275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779444"/>
            <a:ext cx="11430000" cy="51337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结合上表内容可以总结出，安徽近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年中考写作题有如下规律：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四种命题形式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五次材料作文。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2025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2024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2023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年、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2020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2019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年的安徽中考作文命题都考查了材料作文。从材料的选取角度看，体现了阅读与写作相结合的导向，同时融入了传统文化元素。提供的材料思想深刻，且在问题上具有一定的导向性，适合不同水平的考生。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两次全命题作文。全命题作文由于可以有效避免学生作文的宿构，一直深受命题者青睐。值得注意的是，近两年采用了句子式命题形式，且设置导语，提示了命题意图和取材范围，写作时要认真研读提示语</a:t>
            </a:r>
            <a:r>
              <a:rPr lang="zh-CN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712849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231849"/>
            <a:ext cx="11430000" cy="452130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两次半命题作文。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2018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年采用了“提示语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标题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要求”的形式来设置题目。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2016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属于限制性半命题作文。限制性命题作文题看似“限制”，实则是给考生提供了写作方向，有利于学生发挥才情。限制性命题作文给出的备选词，可以总结出以下规律：以二字词为主；以情感类为主；情感色彩上以乐观积极性和感动性为主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(4)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一次任务驱动型作文。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2021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年对任务驱动型作文进行了一次尝试。任务驱动型作文要紧扣材料中心事件，内容要与材料有关系，限制性比较强，可以有效避免宿构。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364733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667636"/>
            <a:ext cx="11430000" cy="564160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写作主题关注学生思维品质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从近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年中考题目来看，安徽中考作文涉及题材较为集中。题材多涉及情感类、成长类、相互关系类、自我认知类，主要侧重情感类和成长类。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2016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年“你是我最</a:t>
            </a:r>
            <a:r>
              <a:rPr lang="zh-CN" altLang="zh-CN" sz="28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的人”，旨在引导考生关注生活，发现人性的美好；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2017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年“这就是我的承诺”，旨在引导学生关注生活，培养良好的道德品质；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2018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年“原来我也很</a:t>
            </a:r>
            <a:r>
              <a:rPr lang="zh-CN" altLang="zh-CN" sz="28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”，旨在引导学生关注自己的成长体验，以及由此得出的人生感悟；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2019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年以“乐”为话题的材料作文，旨在引导学生关注生活，发现乐的本质；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2020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年的材料作文，旨在引导学生正确认识自我，积极进取，乐观面对生活；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2021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年的任务驱动型作文，旨在引导学生树立正确的价值观，养成健全的人格</a:t>
            </a:r>
            <a:r>
              <a:rPr lang="zh-CN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307049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792002"/>
            <a:ext cx="11430000" cy="340099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2022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年“这三年，离我最近的那个人”，旨在引导学生关注自我成长的过程，学会发现和感恩；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2023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年的材料作文，旨在引导学生从自己成长的故事中，获得有益的人生启示；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2024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年的材料作文，旨在引导学生正确认识自我，积极进取，乐观面对生活，获得有益的人生启示；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2025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年的材料作文，旨在引导学生在不同的阶段学会调整自己，展现出不同的精神面貌，让自己在身体和心理上，都能获得健康的成长。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749838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511926"/>
            <a:ext cx="11430000" cy="396114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写作对象以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我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为中心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分析安徽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中考题目，题目中多含有“我”“我们”“你、我”，这些人称又都和“我”有关，因此，可以总结出安徽中考的写作对象大都聚焦于“我”。这样的写作对象让考生有话可说，有事可写，有情可抒，有感可发。所以考生平时要多参与社会实践，多参加人际交往，关注亲情友情师生情，多体会成长的快乐与辛酸，多捕捉内心的感动瞬间。对于一些写“我”的优秀作品，要反复咀嚼品味，学习借鉴其写法。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911686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2072079"/>
            <a:ext cx="11430000" cy="284084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写作文体回归本源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近十年中考作文命题有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年自选文体，但是近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2022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2025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特别强调写一篇记叙文</a:t>
            </a:r>
            <a:r>
              <a:rPr lang="zh-CN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。《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义务教育语文课程标准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2022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年版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》对初中阶段的写作要求主要是会写记叙文。初中阶段，言之有序，言之有物才是作文训练的重点。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379631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588.jpeg"/>
          <p:cNvPicPr/>
          <p:nvPr/>
        </p:nvPicPr>
        <p:blipFill>
          <a:blip r:embed="rId2"/>
          <a:stretch>
            <a:fillRect/>
          </a:stretch>
        </p:blipFill>
        <p:spPr>
          <a:xfrm>
            <a:off x="375229" y="762202"/>
            <a:ext cx="1871158" cy="424649"/>
          </a:xfrm>
          <a:prstGeom prst="rect">
            <a:avLst/>
          </a:prstGeom>
        </p:spPr>
      </p:pic>
      <p:sp>
        <p:nvSpPr>
          <p:cNvPr id="3" name="矩形 2"/>
          <p:cNvSpPr>
            <a:spLocks noChangeAspect="1"/>
          </p:cNvSpPr>
          <p:nvPr/>
        </p:nvSpPr>
        <p:spPr>
          <a:xfrm>
            <a:off x="381000" y="1383800"/>
            <a:ext cx="11430000" cy="45222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2026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年安徽中考写作怎么命题，是材料作文，全命题作文，半命题作文，还是任务驱动型作文？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编者认为，由于安徽中考语文命题趋势高考化，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2026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继续考材料作文的可能性比较大。当然句子类的命题和半命题作文仍然不可忽视，特别是文题中蕴含“副词”的文题。为了更契合考生的生活实际，写作内容与题材会以“我”为圆心，以人文底蕴、科学精神、学会学习、健康生活、责任担当、实践创新六大素养为命题框架，可从读书学习、学会感恩、热爱劳动、教育引导、社会实践等角度来加强写作训练。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0506863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1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823857" y="4986548"/>
            <a:ext cx="2544286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600" b="1" dirty="0">
                <a:latin typeface="黑体" panose="02010609060101010101" pitchFamily="49" charset="-122"/>
                <a:ea typeface="黑体" panose="02010609060101010101" pitchFamily="49" charset="-122"/>
              </a:rPr>
              <a:t>谢谢观看</a:t>
            </a: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EE6A1E39-1EA5-5284-C6EE-B62D86C74E4B}"/>
              </a:ext>
            </a:extLst>
          </p:cNvPr>
          <p:cNvGrpSpPr/>
          <p:nvPr/>
        </p:nvGrpSpPr>
        <p:grpSpPr>
          <a:xfrm>
            <a:off x="2632550" y="1071233"/>
            <a:ext cx="6926901" cy="3805567"/>
            <a:chOff x="2632550" y="1071233"/>
            <a:chExt cx="6926901" cy="3805567"/>
          </a:xfrm>
        </p:grpSpPr>
        <p:pic>
          <p:nvPicPr>
            <p:cNvPr id="8" name="图片 7">
              <a:extLst>
                <a:ext uri="{FF2B5EF4-FFF2-40B4-BE49-F238E27FC236}">
                  <a16:creationId xmlns:a16="http://schemas.microsoft.com/office/drawing/2014/main" id="{C6A328CF-DA0E-2E99-236E-0D48E2D0FDA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32550" y="1071233"/>
              <a:ext cx="6926901" cy="3805567"/>
            </a:xfrm>
            <a:prstGeom prst="rect">
              <a:avLst/>
            </a:prstGeom>
          </p:spPr>
        </p:pic>
        <p:pic>
          <p:nvPicPr>
            <p:cNvPr id="9" name="图片 8">
              <a:extLst>
                <a:ext uri="{FF2B5EF4-FFF2-40B4-BE49-F238E27FC236}">
                  <a16:creationId xmlns:a16="http://schemas.microsoft.com/office/drawing/2014/main" id="{7A62B922-15B6-752B-E298-371A9F1302E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600114" y="2403231"/>
              <a:ext cx="991772" cy="291201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zoom dir="in"/>
      </p:transition>
    </mc:Choice>
    <mc:Fallback xmlns="">
      <p:transition spd="slow">
        <p:zoom dir="in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>
          <a:extLst>
            <a:ext uri="{FF2B5EF4-FFF2-40B4-BE49-F238E27FC236}">
              <a16:creationId xmlns:a16="http://schemas.microsoft.com/office/drawing/2014/main" id="{6FAC4729-C4C7-D1AB-8F38-07FC3468BC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6C9995CF-C2A8-C094-045C-EF0168B9492D}"/>
              </a:ext>
            </a:extLst>
          </p:cNvPr>
          <p:cNvSpPr/>
          <p:nvPr/>
        </p:nvSpPr>
        <p:spPr>
          <a:xfrm>
            <a:off x="0" y="1971891"/>
            <a:ext cx="12192000" cy="2112429"/>
          </a:xfrm>
          <a:prstGeom prst="rect">
            <a:avLst/>
          </a:prstGeom>
          <a:solidFill>
            <a:srgbClr val="E600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14">
            <a:extLst>
              <a:ext uri="{FF2B5EF4-FFF2-40B4-BE49-F238E27FC236}">
                <a16:creationId xmlns:a16="http://schemas.microsoft.com/office/drawing/2014/main" id="{3F48293B-C768-E04A-005D-29C9B196FB35}"/>
              </a:ext>
            </a:extLst>
          </p:cNvPr>
          <p:cNvSpPr txBox="1"/>
          <p:nvPr/>
        </p:nvSpPr>
        <p:spPr>
          <a:xfrm>
            <a:off x="272321" y="2335607"/>
            <a:ext cx="11647357" cy="1384995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200" b="1" spc="600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第一讲　安徽省中考作文考情分析及命题预测</a:t>
            </a:r>
            <a:endParaRPr lang="zh-CN" altLang="en-US" sz="4200" b="1" spc="600" dirty="0">
              <a:solidFill>
                <a:schemeClr val="bg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id="{BDA44659-8A83-4149-2BC0-F0EC67269CC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863" y="1181453"/>
            <a:ext cx="1730939" cy="616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20966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587.jpeg"/>
          <p:cNvPicPr/>
          <p:nvPr/>
        </p:nvPicPr>
        <p:blipFill>
          <a:blip r:embed="rId2"/>
          <a:stretch>
            <a:fillRect/>
          </a:stretch>
        </p:blipFill>
        <p:spPr>
          <a:xfrm>
            <a:off x="375229" y="762202"/>
            <a:ext cx="1871158" cy="424649"/>
          </a:xfrm>
          <a:prstGeom prst="rect">
            <a:avLst/>
          </a:prstGeom>
        </p:spPr>
      </p:pic>
      <p:graphicFrame>
        <p:nvGraphicFramePr>
          <p:cNvPr id="4" name="表格 3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68789507"/>
              </p:ext>
            </p:extLst>
          </p:nvPr>
        </p:nvGraphicFramePr>
        <p:xfrm>
          <a:off x="381000" y="1246977"/>
          <a:ext cx="11430000" cy="5179060"/>
        </p:xfrm>
        <a:graphic>
          <a:graphicData uri="http://schemas.openxmlformats.org/drawingml/2006/table">
            <a:tbl>
              <a:tblPr firstRow="1" firstCol="1" bandRow="1"/>
              <a:tblGrid>
                <a:gridCol w="925286">
                  <a:extLst>
                    <a:ext uri="{9D8B030D-6E8A-4147-A177-3AD203B41FA5}">
                      <a16:colId xmlns:a16="http://schemas.microsoft.com/office/drawing/2014/main" val="1603399645"/>
                    </a:ext>
                  </a:extLst>
                </a:gridCol>
                <a:gridCol w="6301774">
                  <a:extLst>
                    <a:ext uri="{9D8B030D-6E8A-4147-A177-3AD203B41FA5}">
                      <a16:colId xmlns:a16="http://schemas.microsoft.com/office/drawing/2014/main" val="138056964"/>
                    </a:ext>
                  </a:extLst>
                </a:gridCol>
                <a:gridCol w="941745">
                  <a:extLst>
                    <a:ext uri="{9D8B030D-6E8A-4147-A177-3AD203B41FA5}">
                      <a16:colId xmlns:a16="http://schemas.microsoft.com/office/drawing/2014/main" val="1583431705"/>
                    </a:ext>
                  </a:extLst>
                </a:gridCol>
                <a:gridCol w="1203795">
                  <a:extLst>
                    <a:ext uri="{9D8B030D-6E8A-4147-A177-3AD203B41FA5}">
                      <a16:colId xmlns:a16="http://schemas.microsoft.com/office/drawing/2014/main" val="3806250451"/>
                    </a:ext>
                  </a:extLst>
                </a:gridCol>
                <a:gridCol w="1119544">
                  <a:extLst>
                    <a:ext uri="{9D8B030D-6E8A-4147-A177-3AD203B41FA5}">
                      <a16:colId xmlns:a16="http://schemas.microsoft.com/office/drawing/2014/main" val="1167045180"/>
                    </a:ext>
                  </a:extLst>
                </a:gridCol>
                <a:gridCol w="937856">
                  <a:extLst>
                    <a:ext uri="{9D8B030D-6E8A-4147-A177-3AD203B41FA5}">
                      <a16:colId xmlns:a16="http://schemas.microsoft.com/office/drawing/2014/main" val="4043269927"/>
                    </a:ext>
                  </a:extLst>
                </a:gridCol>
              </a:tblGrid>
              <a:tr h="830580"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年份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题目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命题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形式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命题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方式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题目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人称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写作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主题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45004660"/>
                  </a:ext>
                </a:extLst>
              </a:tr>
              <a:tr h="1449705"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2025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　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长江一路向东，在不同地段呈现不同的姿态：在群山间曲折蜿蜒，在峡谷中奔腾激荡，在平原上昂扬奔放</a:t>
                      </a:r>
                      <a:r>
                        <a:rPr lang="en-US" sz="2800" b="1">
                          <a:effectLst/>
                          <a:latin typeface="楷体" panose="02010609060101010101" pitchFamily="49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……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font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成长也是如此。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font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　上面的材料引发了你怎样的联想与思考？请结合你的经历与体验，自拟标题，写一篇记叙文。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font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　要求：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(1)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文中不要透露你个人的身份信息；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(2)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抄袭是不良行为，请不要照搬别人的文章；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(3)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不少于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600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字。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材料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作文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材料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+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提示语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+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要求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我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人生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成长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0800727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441582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3482324849"/>
              </p:ext>
            </p:extLst>
          </p:nvPr>
        </p:nvGraphicFramePr>
        <p:xfrm>
          <a:off x="381000" y="1344295"/>
          <a:ext cx="11430000" cy="4296410"/>
        </p:xfrm>
        <a:graphic>
          <a:graphicData uri="http://schemas.openxmlformats.org/drawingml/2006/table">
            <a:tbl>
              <a:tblPr firstRow="1" firstCol="1" bandRow="1"/>
              <a:tblGrid>
                <a:gridCol w="912254">
                  <a:extLst>
                    <a:ext uri="{9D8B030D-6E8A-4147-A177-3AD203B41FA5}">
                      <a16:colId xmlns:a16="http://schemas.microsoft.com/office/drawing/2014/main" val="2282624127"/>
                    </a:ext>
                  </a:extLst>
                </a:gridCol>
                <a:gridCol w="6586245">
                  <a:extLst>
                    <a:ext uri="{9D8B030D-6E8A-4147-A177-3AD203B41FA5}">
                      <a16:colId xmlns:a16="http://schemas.microsoft.com/office/drawing/2014/main" val="2806735645"/>
                    </a:ext>
                  </a:extLst>
                </a:gridCol>
                <a:gridCol w="977115">
                  <a:extLst>
                    <a:ext uri="{9D8B030D-6E8A-4147-A177-3AD203B41FA5}">
                      <a16:colId xmlns:a16="http://schemas.microsoft.com/office/drawing/2014/main" val="3670115331"/>
                    </a:ext>
                  </a:extLst>
                </a:gridCol>
                <a:gridCol w="1344527">
                  <a:extLst>
                    <a:ext uri="{9D8B030D-6E8A-4147-A177-3AD203B41FA5}">
                      <a16:colId xmlns:a16="http://schemas.microsoft.com/office/drawing/2014/main" val="1176394674"/>
                    </a:ext>
                  </a:extLst>
                </a:gridCol>
                <a:gridCol w="686873">
                  <a:extLst>
                    <a:ext uri="{9D8B030D-6E8A-4147-A177-3AD203B41FA5}">
                      <a16:colId xmlns:a16="http://schemas.microsoft.com/office/drawing/2014/main" val="3133467494"/>
                    </a:ext>
                  </a:extLst>
                </a:gridCol>
                <a:gridCol w="922986">
                  <a:extLst>
                    <a:ext uri="{9D8B030D-6E8A-4147-A177-3AD203B41FA5}">
                      <a16:colId xmlns:a16="http://schemas.microsoft.com/office/drawing/2014/main" val="2445166194"/>
                    </a:ext>
                  </a:extLst>
                </a:gridCol>
              </a:tblGrid>
              <a:tr h="1449705"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2024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ctr">
                        <a:spcAft>
                          <a:spcPts val="0"/>
                        </a:spcAft>
                      </a:pP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　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一位马拉松运动员这样说过：掌声，鲜花，名次，成绩，固然令人心动，但更重要的是奔跑不止，一步一步，一次又一次，用双脚实实在在地跑过一个个终点。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fontAlgn="ctr">
                        <a:spcAft>
                          <a:spcPts val="0"/>
                        </a:spcAft>
                      </a:pPr>
                      <a:r>
                        <a:rPr lang="zh-CN" altLang="zh-CN" sz="2800" b="1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　</a:t>
                      </a:r>
                      <a:r>
                        <a:rPr lang="zh-CN" sz="2800" b="1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上面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的材料引发了你怎样的联想、感触与思考？请结合你的经历和体验，自拟标题，写一篇记叙文。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fontAlgn="ctr">
                        <a:spcAft>
                          <a:spcPts val="0"/>
                        </a:spcAft>
                      </a:pPr>
                      <a:r>
                        <a:rPr lang="zh-CN" altLang="zh-CN" sz="2800" b="1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　</a:t>
                      </a:r>
                      <a:r>
                        <a:rPr lang="zh-CN" sz="2800" b="1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要求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：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(1)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文中不要透露你个人的身份信息；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(2)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抄袭是不良行为，请不要照搬别人的文章；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(3)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不少于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600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字。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材料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作文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材料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+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提示语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+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要求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我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成长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感悟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689039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026406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4063440639"/>
              </p:ext>
            </p:extLst>
          </p:nvPr>
        </p:nvGraphicFramePr>
        <p:xfrm>
          <a:off x="381000" y="911716"/>
          <a:ext cx="11430000" cy="5161568"/>
        </p:xfrm>
        <a:graphic>
          <a:graphicData uri="http://schemas.openxmlformats.org/drawingml/2006/table">
            <a:tbl>
              <a:tblPr firstRow="1" firstCol="1" bandRow="1"/>
              <a:tblGrid>
                <a:gridCol w="751114">
                  <a:extLst>
                    <a:ext uri="{9D8B030D-6E8A-4147-A177-3AD203B41FA5}">
                      <a16:colId xmlns:a16="http://schemas.microsoft.com/office/drawing/2014/main" val="2413214163"/>
                    </a:ext>
                  </a:extLst>
                </a:gridCol>
                <a:gridCol w="7040604">
                  <a:extLst>
                    <a:ext uri="{9D8B030D-6E8A-4147-A177-3AD203B41FA5}">
                      <a16:colId xmlns:a16="http://schemas.microsoft.com/office/drawing/2014/main" val="2842528147"/>
                    </a:ext>
                  </a:extLst>
                </a:gridCol>
                <a:gridCol w="772850">
                  <a:extLst>
                    <a:ext uri="{9D8B030D-6E8A-4147-A177-3AD203B41FA5}">
                      <a16:colId xmlns:a16="http://schemas.microsoft.com/office/drawing/2014/main" val="3921996275"/>
                    </a:ext>
                  </a:extLst>
                </a:gridCol>
                <a:gridCol w="1162842">
                  <a:extLst>
                    <a:ext uri="{9D8B030D-6E8A-4147-A177-3AD203B41FA5}">
                      <a16:colId xmlns:a16="http://schemas.microsoft.com/office/drawing/2014/main" val="4100776007"/>
                    </a:ext>
                  </a:extLst>
                </a:gridCol>
                <a:gridCol w="830013">
                  <a:extLst>
                    <a:ext uri="{9D8B030D-6E8A-4147-A177-3AD203B41FA5}">
                      <a16:colId xmlns:a16="http://schemas.microsoft.com/office/drawing/2014/main" val="3227489041"/>
                    </a:ext>
                  </a:extLst>
                </a:gridCol>
                <a:gridCol w="872577">
                  <a:extLst>
                    <a:ext uri="{9D8B030D-6E8A-4147-A177-3AD203B41FA5}">
                      <a16:colId xmlns:a16="http://schemas.microsoft.com/office/drawing/2014/main" val="4242724418"/>
                    </a:ext>
                  </a:extLst>
                </a:gridCol>
              </a:tblGrid>
              <a:tr h="813803"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en-US" sz="2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2023</a:t>
                      </a:r>
                      <a:endParaRPr lang="zh-CN" sz="26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224" marR="5224" marT="5224" marB="522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ctr">
                        <a:spcAft>
                          <a:spcPts val="0"/>
                        </a:spcAft>
                      </a:pPr>
                      <a:r>
                        <a:rPr lang="zh-CN" sz="26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　</a:t>
                      </a:r>
                      <a:r>
                        <a:rPr lang="zh-CN" sz="26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入学时，老师一声</a:t>
                      </a:r>
                      <a:r>
                        <a:rPr lang="zh-CN" sz="26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“</a:t>
                      </a:r>
                      <a:r>
                        <a:rPr lang="zh-CN" sz="26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同学，你好！</a:t>
                      </a:r>
                      <a:r>
                        <a:rPr lang="zh-CN" sz="26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”</a:t>
                      </a:r>
                      <a:r>
                        <a:rPr lang="zh-CN" sz="26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的问候；百米冲刺时，同学们</a:t>
                      </a:r>
                      <a:r>
                        <a:rPr lang="zh-CN" sz="26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“</a:t>
                      </a:r>
                      <a:r>
                        <a:rPr lang="zh-CN" sz="26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加油！加油！</a:t>
                      </a:r>
                      <a:r>
                        <a:rPr lang="zh-CN" sz="26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”</a:t>
                      </a:r>
                      <a:r>
                        <a:rPr lang="zh-CN" sz="26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的呐喊；餐桌上，饭菜喷香可口；台灯下，纸笔沙沙作声；枝头上，嫩绿的新芽；田野间，金黄的麦浪</a:t>
                      </a:r>
                      <a:r>
                        <a:rPr lang="en-US" sz="2600" b="1" dirty="0">
                          <a:effectLst/>
                          <a:latin typeface="楷体" panose="02010609060101010101" pitchFamily="49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……</a:t>
                      </a:r>
                      <a:r>
                        <a:rPr lang="zh-CN" sz="26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这些平常真实的点点滴滴，也许我们不曾深思，其实往往蕴藏着生活的美好，让我们的心灵得到滋润，让我们获得前行的力量。</a:t>
                      </a:r>
                      <a:endParaRPr lang="zh-CN" sz="26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fontAlgn="ctr">
                        <a:spcAft>
                          <a:spcPts val="0"/>
                        </a:spcAft>
                      </a:pPr>
                      <a:r>
                        <a:rPr lang="zh-CN" altLang="zh-CN" sz="2600" b="1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　</a:t>
                      </a:r>
                      <a:r>
                        <a:rPr lang="zh-CN" sz="2600" b="1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上面</a:t>
                      </a:r>
                      <a:r>
                        <a:rPr lang="zh-CN" sz="26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的材料引发了你怎样的联想、感触与思考？请联系你初中阶段的学习和生活经历，自拟题目，写一篇记叙文，分享你的体验和发现。</a:t>
                      </a:r>
                      <a:endParaRPr lang="zh-CN" sz="26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fontAlgn="ctr">
                        <a:spcAft>
                          <a:spcPts val="0"/>
                        </a:spcAft>
                      </a:pPr>
                      <a:r>
                        <a:rPr lang="zh-CN" altLang="zh-CN" sz="2600" b="1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　</a:t>
                      </a:r>
                      <a:r>
                        <a:rPr lang="zh-CN" sz="2600" b="1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要求</a:t>
                      </a:r>
                      <a:r>
                        <a:rPr lang="zh-CN" sz="26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：</a:t>
                      </a:r>
                      <a:r>
                        <a:rPr lang="en-US" sz="26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(1)</a:t>
                      </a:r>
                      <a:r>
                        <a:rPr lang="zh-CN" sz="26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文中不要透露你个人的身份信息；</a:t>
                      </a:r>
                      <a:r>
                        <a:rPr lang="en-US" sz="26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(2)</a:t>
                      </a:r>
                      <a:r>
                        <a:rPr lang="zh-CN" sz="26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抄袭是不良行为，请不要照搬别人的文章；</a:t>
                      </a:r>
                      <a:r>
                        <a:rPr lang="en-US" sz="26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(3)</a:t>
                      </a:r>
                      <a:r>
                        <a:rPr lang="zh-CN" sz="26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不少于</a:t>
                      </a:r>
                      <a:r>
                        <a:rPr lang="en-US" sz="26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600</a:t>
                      </a:r>
                      <a:r>
                        <a:rPr lang="zh-CN" sz="26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字。</a:t>
                      </a:r>
                      <a:endParaRPr lang="zh-CN" sz="26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539" marR="9539" marT="5224" marB="522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2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材料</a:t>
                      </a:r>
                      <a:endParaRPr lang="zh-CN" sz="26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2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作文</a:t>
                      </a:r>
                      <a:endParaRPr lang="zh-CN" sz="26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224" marR="5224" marT="5224" marB="522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ctr">
                        <a:spcAft>
                          <a:spcPts val="0"/>
                        </a:spcAft>
                      </a:pPr>
                      <a:r>
                        <a:rPr lang="zh-CN" sz="2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材料</a:t>
                      </a:r>
                      <a:r>
                        <a:rPr lang="en-US" sz="2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+</a:t>
                      </a:r>
                      <a:r>
                        <a:rPr lang="zh-CN" sz="2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提示语</a:t>
                      </a:r>
                      <a:r>
                        <a:rPr lang="en-US" sz="2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+</a:t>
                      </a:r>
                      <a:r>
                        <a:rPr lang="zh-CN" sz="2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要求</a:t>
                      </a:r>
                      <a:endParaRPr lang="zh-CN" sz="26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539" marR="9539" marT="5224" marB="522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2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我</a:t>
                      </a:r>
                      <a:endParaRPr lang="zh-CN" sz="26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224" marR="5224" marT="5224" marB="522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26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成长</a:t>
                      </a:r>
                      <a:endParaRPr lang="zh-CN" sz="26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26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体验</a:t>
                      </a:r>
                      <a:endParaRPr lang="zh-CN" sz="26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224" marR="5224" marT="5224" marB="522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7317875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286964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3767826237"/>
              </p:ext>
            </p:extLst>
          </p:nvPr>
        </p:nvGraphicFramePr>
        <p:xfrm>
          <a:off x="381000" y="1353676"/>
          <a:ext cx="11430000" cy="4277648"/>
        </p:xfrm>
        <a:graphic>
          <a:graphicData uri="http://schemas.openxmlformats.org/drawingml/2006/table">
            <a:tbl>
              <a:tblPr firstRow="1" firstCol="1" bandRow="1"/>
              <a:tblGrid>
                <a:gridCol w="852662">
                  <a:extLst>
                    <a:ext uri="{9D8B030D-6E8A-4147-A177-3AD203B41FA5}">
                      <a16:colId xmlns:a16="http://schemas.microsoft.com/office/drawing/2014/main" val="3261003586"/>
                    </a:ext>
                  </a:extLst>
                </a:gridCol>
                <a:gridCol w="6688320">
                  <a:extLst>
                    <a:ext uri="{9D8B030D-6E8A-4147-A177-3AD203B41FA5}">
                      <a16:colId xmlns:a16="http://schemas.microsoft.com/office/drawing/2014/main" val="2230513392"/>
                    </a:ext>
                  </a:extLst>
                </a:gridCol>
                <a:gridCol w="982652">
                  <a:extLst>
                    <a:ext uri="{9D8B030D-6E8A-4147-A177-3AD203B41FA5}">
                      <a16:colId xmlns:a16="http://schemas.microsoft.com/office/drawing/2014/main" val="447040097"/>
                    </a:ext>
                  </a:extLst>
                </a:gridCol>
                <a:gridCol w="1179454">
                  <a:extLst>
                    <a:ext uri="{9D8B030D-6E8A-4147-A177-3AD203B41FA5}">
                      <a16:colId xmlns:a16="http://schemas.microsoft.com/office/drawing/2014/main" val="3901587238"/>
                    </a:ext>
                  </a:extLst>
                </a:gridCol>
                <a:gridCol w="841870">
                  <a:extLst>
                    <a:ext uri="{9D8B030D-6E8A-4147-A177-3AD203B41FA5}">
                      <a16:colId xmlns:a16="http://schemas.microsoft.com/office/drawing/2014/main" val="3675607834"/>
                    </a:ext>
                  </a:extLst>
                </a:gridCol>
                <a:gridCol w="885042">
                  <a:extLst>
                    <a:ext uri="{9D8B030D-6E8A-4147-A177-3AD203B41FA5}">
                      <a16:colId xmlns:a16="http://schemas.microsoft.com/office/drawing/2014/main" val="1896431157"/>
                    </a:ext>
                  </a:extLst>
                </a:gridCol>
              </a:tblGrid>
              <a:tr h="518536"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2022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224" marR="5224" marT="5224" marB="522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ctr">
                        <a:spcAft>
                          <a:spcPts val="0"/>
                        </a:spcAft>
                      </a:pP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　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初中阶段是青少年成长的关键期，这期间，总会有一个人离你很近，可能是空间的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“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近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”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，可能是情感的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“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近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”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，可能是思想的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“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近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”</a:t>
                      </a:r>
                      <a:r>
                        <a:rPr lang="en-US" sz="2800" b="1" dirty="0">
                          <a:effectLst/>
                          <a:latin typeface="楷体" panose="02010609060101010101" pitchFamily="49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……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fontAlgn="ctr">
                        <a:spcAft>
                          <a:spcPts val="0"/>
                        </a:spcAft>
                      </a:pPr>
                      <a:r>
                        <a:rPr lang="zh-CN" altLang="zh-CN" sz="2800" b="1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　</a:t>
                      </a:r>
                      <a:r>
                        <a:rPr lang="zh-CN" sz="2800" b="1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请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以“</a:t>
                      </a:r>
                      <a:r>
                        <a:rPr lang="zh-CN" sz="2800" b="1" dirty="0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这三年，离我最近的那个人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”为题，联系自己的经历和体验，写一篇记叙文。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fontAlgn="ctr">
                        <a:spcAft>
                          <a:spcPts val="0"/>
                        </a:spcAft>
                      </a:pPr>
                      <a:r>
                        <a:rPr lang="zh-CN" altLang="zh-CN" sz="2800" b="1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　</a:t>
                      </a:r>
                      <a:r>
                        <a:rPr lang="zh-CN" sz="2800" b="1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要求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：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(1)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文中不要透露你个人的身份信息；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(2)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抄袭是不良行为，请不要照搬别人的文章；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(3)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不少于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600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字。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539" marR="9539" marT="5224" marB="522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全命题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224" marR="5224" marT="5224" marB="522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提示语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+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标题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+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要求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539" marR="9539" marT="5224" marB="522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我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224" marR="5224" marT="5224" marB="522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青春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成长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224" marR="5224" marT="5224" marB="522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3334667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70047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3703715273"/>
              </p:ext>
            </p:extLst>
          </p:nvPr>
        </p:nvGraphicFramePr>
        <p:xfrm>
          <a:off x="381000" y="1140316"/>
          <a:ext cx="11430000" cy="4704368"/>
        </p:xfrm>
        <a:graphic>
          <a:graphicData uri="http://schemas.openxmlformats.org/drawingml/2006/table">
            <a:tbl>
              <a:tblPr firstRow="1" firstCol="1" bandRow="1"/>
              <a:tblGrid>
                <a:gridCol w="852662">
                  <a:extLst>
                    <a:ext uri="{9D8B030D-6E8A-4147-A177-3AD203B41FA5}">
                      <a16:colId xmlns:a16="http://schemas.microsoft.com/office/drawing/2014/main" val="1343220663"/>
                    </a:ext>
                  </a:extLst>
                </a:gridCol>
                <a:gridCol w="6688320">
                  <a:extLst>
                    <a:ext uri="{9D8B030D-6E8A-4147-A177-3AD203B41FA5}">
                      <a16:colId xmlns:a16="http://schemas.microsoft.com/office/drawing/2014/main" val="3521847458"/>
                    </a:ext>
                  </a:extLst>
                </a:gridCol>
                <a:gridCol w="982652">
                  <a:extLst>
                    <a:ext uri="{9D8B030D-6E8A-4147-A177-3AD203B41FA5}">
                      <a16:colId xmlns:a16="http://schemas.microsoft.com/office/drawing/2014/main" val="732919633"/>
                    </a:ext>
                  </a:extLst>
                </a:gridCol>
                <a:gridCol w="1179454">
                  <a:extLst>
                    <a:ext uri="{9D8B030D-6E8A-4147-A177-3AD203B41FA5}">
                      <a16:colId xmlns:a16="http://schemas.microsoft.com/office/drawing/2014/main" val="1622685861"/>
                    </a:ext>
                  </a:extLst>
                </a:gridCol>
                <a:gridCol w="841870">
                  <a:extLst>
                    <a:ext uri="{9D8B030D-6E8A-4147-A177-3AD203B41FA5}">
                      <a16:colId xmlns:a16="http://schemas.microsoft.com/office/drawing/2014/main" val="56405037"/>
                    </a:ext>
                  </a:extLst>
                </a:gridCol>
                <a:gridCol w="885042">
                  <a:extLst>
                    <a:ext uri="{9D8B030D-6E8A-4147-A177-3AD203B41FA5}">
                      <a16:colId xmlns:a16="http://schemas.microsoft.com/office/drawing/2014/main" val="819068021"/>
                    </a:ext>
                  </a:extLst>
                </a:gridCol>
              </a:tblGrid>
              <a:tr h="666169"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2021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224" marR="5224" marT="5224" marB="522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ctr">
                        <a:spcAft>
                          <a:spcPts val="0"/>
                        </a:spcAft>
                      </a:pP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　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初中毕业后，你即将升入高一级学校。那是一片新的天地，在那里，你将会拥有更多机会，面临更大挑战，获得更快成长。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fontAlgn="ctr">
                        <a:spcAft>
                          <a:spcPts val="0"/>
                        </a:spcAft>
                      </a:pPr>
                      <a:r>
                        <a:rPr lang="zh-CN" altLang="zh-CN" sz="2800" b="1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　</a:t>
                      </a:r>
                      <a:r>
                        <a:rPr lang="zh-CN" sz="2800" b="1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请</a:t>
                      </a:r>
                      <a:r>
                        <a:rPr lang="zh-CN" sz="2800" b="1" spc="-2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展</a:t>
                      </a:r>
                      <a:r>
                        <a:rPr lang="zh-CN" sz="2800" b="1" baseline="-25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．</a:t>
                      </a:r>
                      <a:r>
                        <a:rPr lang="zh-CN" sz="2800" b="1" spc="-2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开</a:t>
                      </a:r>
                      <a:r>
                        <a:rPr lang="zh-CN" sz="2800" b="1" baseline="-25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．</a:t>
                      </a:r>
                      <a:r>
                        <a:rPr lang="zh-CN" sz="2800" b="1" spc="-2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想</a:t>
                      </a:r>
                      <a:r>
                        <a:rPr lang="zh-CN" sz="2800" b="1" baseline="-25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．</a:t>
                      </a:r>
                      <a:r>
                        <a:rPr lang="zh-CN" sz="2800" b="1" spc="-2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象</a:t>
                      </a:r>
                      <a:r>
                        <a:rPr lang="zh-CN" sz="2800" b="1" baseline="-25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．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，写一篇作文，讲述未来三年你在学校里一次可能的经历，分享你所憧憬的多彩青春。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fontAlgn="ctr">
                        <a:spcAft>
                          <a:spcPts val="0"/>
                        </a:spcAft>
                      </a:pPr>
                      <a:r>
                        <a:rPr lang="zh-CN" altLang="zh-CN" sz="2800" b="1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　</a:t>
                      </a:r>
                      <a:r>
                        <a:rPr lang="zh-CN" sz="2800" b="1" dirty="0" smtClean="0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【提示和要求】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fontAlgn="ctr">
                        <a:spcAft>
                          <a:spcPts val="0"/>
                        </a:spcAft>
                      </a:pPr>
                      <a:r>
                        <a:rPr lang="zh-CN" altLang="zh-CN" sz="2800" b="1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　</a:t>
                      </a:r>
                      <a:r>
                        <a:rPr lang="en-US" sz="2800" b="1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1)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自拟标题，文体不限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诗歌除外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。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(2)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文中不要透露你个人的身份信息。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(3)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抄袭是不良行为，请不要照搬别人的文章。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(4)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不少于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600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字。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539" marR="9539" marT="5224" marB="522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任务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驱动型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作文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224" marR="5224" marT="5224" marB="522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材料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+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提示语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+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要求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539" marR="9539" marT="5224" marB="522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我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224" marR="5224" marT="5224" marB="522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青春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成长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224" marR="5224" marT="5224" marB="522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3335817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449830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2949969724"/>
              </p:ext>
            </p:extLst>
          </p:nvPr>
        </p:nvGraphicFramePr>
        <p:xfrm>
          <a:off x="381000" y="926956"/>
          <a:ext cx="11430000" cy="5131088"/>
        </p:xfrm>
        <a:graphic>
          <a:graphicData uri="http://schemas.openxmlformats.org/drawingml/2006/table">
            <a:tbl>
              <a:tblPr firstRow="1" firstCol="1" bandRow="1"/>
              <a:tblGrid>
                <a:gridCol w="852662">
                  <a:extLst>
                    <a:ext uri="{9D8B030D-6E8A-4147-A177-3AD203B41FA5}">
                      <a16:colId xmlns:a16="http://schemas.microsoft.com/office/drawing/2014/main" val="2556421846"/>
                    </a:ext>
                  </a:extLst>
                </a:gridCol>
                <a:gridCol w="6688320">
                  <a:extLst>
                    <a:ext uri="{9D8B030D-6E8A-4147-A177-3AD203B41FA5}">
                      <a16:colId xmlns:a16="http://schemas.microsoft.com/office/drawing/2014/main" val="4105827402"/>
                    </a:ext>
                  </a:extLst>
                </a:gridCol>
                <a:gridCol w="982652">
                  <a:extLst>
                    <a:ext uri="{9D8B030D-6E8A-4147-A177-3AD203B41FA5}">
                      <a16:colId xmlns:a16="http://schemas.microsoft.com/office/drawing/2014/main" val="899118158"/>
                    </a:ext>
                  </a:extLst>
                </a:gridCol>
                <a:gridCol w="1179454">
                  <a:extLst>
                    <a:ext uri="{9D8B030D-6E8A-4147-A177-3AD203B41FA5}">
                      <a16:colId xmlns:a16="http://schemas.microsoft.com/office/drawing/2014/main" val="3262921608"/>
                    </a:ext>
                  </a:extLst>
                </a:gridCol>
                <a:gridCol w="841870">
                  <a:extLst>
                    <a:ext uri="{9D8B030D-6E8A-4147-A177-3AD203B41FA5}">
                      <a16:colId xmlns:a16="http://schemas.microsoft.com/office/drawing/2014/main" val="2715139809"/>
                    </a:ext>
                  </a:extLst>
                </a:gridCol>
                <a:gridCol w="885042">
                  <a:extLst>
                    <a:ext uri="{9D8B030D-6E8A-4147-A177-3AD203B41FA5}">
                      <a16:colId xmlns:a16="http://schemas.microsoft.com/office/drawing/2014/main" val="1991733253"/>
                    </a:ext>
                  </a:extLst>
                </a:gridCol>
              </a:tblGrid>
              <a:tr h="666169"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2020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224" marR="5224" marT="5224" marB="522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ctr">
                        <a:spcAft>
                          <a:spcPts val="0"/>
                        </a:spcAft>
                      </a:pP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　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我们可以不美丽，但我们健康。我们可以不伟大，但我们庄严。我们可以不完满，但我们努力。我们可以不永恒，但我们真诚。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r" fontAlgn="ctr">
                        <a:spcAft>
                          <a:spcPts val="0"/>
                        </a:spcAft>
                      </a:pP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——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毕淑敏《精神的三间小屋》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fontAlgn="ctr">
                        <a:spcAft>
                          <a:spcPts val="0"/>
                        </a:spcAft>
                      </a:pPr>
                      <a:r>
                        <a:rPr lang="zh-CN" altLang="zh-CN" sz="2800" b="1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　</a:t>
                      </a:r>
                      <a:r>
                        <a:rPr lang="zh-CN" sz="2800" b="1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请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根据上述材料，选择一个方面，联系你的经历和体验，写一篇不少于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600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字的作文。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fontAlgn="ctr">
                        <a:spcAft>
                          <a:spcPts val="0"/>
                        </a:spcAft>
                      </a:pPr>
                      <a:r>
                        <a:rPr lang="zh-CN" altLang="zh-CN" sz="2800" b="1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　</a:t>
                      </a:r>
                      <a:r>
                        <a:rPr lang="zh-CN" sz="2800" b="1" dirty="0" smtClean="0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【提示和要求】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fontAlgn="ctr">
                        <a:spcAft>
                          <a:spcPts val="0"/>
                        </a:spcAft>
                      </a:pPr>
                      <a:r>
                        <a:rPr lang="zh-CN" altLang="zh-CN" sz="2800" b="1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　</a:t>
                      </a:r>
                      <a:r>
                        <a:rPr lang="en-US" sz="2800" b="1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1)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自拟标题，自选文体。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(2)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文中不要透露你个人的身份信息。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(3)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抄袭是不良行为，请不要照搬别人的文章。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539" marR="9539" marT="5224" marB="522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材料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作文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224" marR="5224" marT="5224" marB="522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材料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+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提示语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+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要求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539" marR="9539" marT="5224" marB="522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我们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224" marR="5224" marT="5224" marB="522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积极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进取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224" marR="5224" marT="5224" marB="522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9479125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119483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4003948475"/>
              </p:ext>
            </p:extLst>
          </p:nvPr>
        </p:nvGraphicFramePr>
        <p:xfrm>
          <a:off x="381000" y="716860"/>
          <a:ext cx="11430000" cy="5725448"/>
        </p:xfrm>
        <a:graphic>
          <a:graphicData uri="http://schemas.openxmlformats.org/drawingml/2006/table">
            <a:tbl>
              <a:tblPr firstRow="1" firstCol="1" bandRow="1"/>
              <a:tblGrid>
                <a:gridCol w="852662">
                  <a:extLst>
                    <a:ext uri="{9D8B030D-6E8A-4147-A177-3AD203B41FA5}">
                      <a16:colId xmlns:a16="http://schemas.microsoft.com/office/drawing/2014/main" val="756107981"/>
                    </a:ext>
                  </a:extLst>
                </a:gridCol>
                <a:gridCol w="6688320">
                  <a:extLst>
                    <a:ext uri="{9D8B030D-6E8A-4147-A177-3AD203B41FA5}">
                      <a16:colId xmlns:a16="http://schemas.microsoft.com/office/drawing/2014/main" val="630959452"/>
                    </a:ext>
                  </a:extLst>
                </a:gridCol>
                <a:gridCol w="982652">
                  <a:extLst>
                    <a:ext uri="{9D8B030D-6E8A-4147-A177-3AD203B41FA5}">
                      <a16:colId xmlns:a16="http://schemas.microsoft.com/office/drawing/2014/main" val="4158186989"/>
                    </a:ext>
                  </a:extLst>
                </a:gridCol>
                <a:gridCol w="1179454">
                  <a:extLst>
                    <a:ext uri="{9D8B030D-6E8A-4147-A177-3AD203B41FA5}">
                      <a16:colId xmlns:a16="http://schemas.microsoft.com/office/drawing/2014/main" val="276949537"/>
                    </a:ext>
                  </a:extLst>
                </a:gridCol>
                <a:gridCol w="841870">
                  <a:extLst>
                    <a:ext uri="{9D8B030D-6E8A-4147-A177-3AD203B41FA5}">
                      <a16:colId xmlns:a16="http://schemas.microsoft.com/office/drawing/2014/main" val="1519901175"/>
                    </a:ext>
                  </a:extLst>
                </a:gridCol>
                <a:gridCol w="885042">
                  <a:extLst>
                    <a:ext uri="{9D8B030D-6E8A-4147-A177-3AD203B41FA5}">
                      <a16:colId xmlns:a16="http://schemas.microsoft.com/office/drawing/2014/main" val="1074267125"/>
                    </a:ext>
                  </a:extLst>
                </a:gridCol>
              </a:tblGrid>
              <a:tr h="795406"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en-US" sz="25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2019</a:t>
                      </a:r>
                      <a:endParaRPr lang="zh-CN" sz="25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224" marR="5224" marT="5224" marB="522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ctr">
                        <a:spcAft>
                          <a:spcPts val="0"/>
                        </a:spcAft>
                      </a:pPr>
                      <a:r>
                        <a:rPr lang="zh-CN" sz="25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　</a:t>
                      </a:r>
                      <a:r>
                        <a:rPr lang="zh-CN" sz="25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子曰：知之者不如好之者，好之者不如乐之者。</a:t>
                      </a:r>
                      <a:r>
                        <a:rPr lang="en-US" sz="25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5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《论语》</a:t>
                      </a:r>
                      <a:r>
                        <a:rPr lang="en-US" sz="25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)</a:t>
                      </a:r>
                      <a:endParaRPr lang="zh-CN" sz="25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fontAlgn="ctr">
                        <a:spcAft>
                          <a:spcPts val="0"/>
                        </a:spcAft>
                      </a:pPr>
                      <a:r>
                        <a:rPr lang="zh-CN" altLang="zh-CN" sz="2500" b="1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　</a:t>
                      </a:r>
                      <a:r>
                        <a:rPr lang="zh-CN" sz="2500" b="1" dirty="0" smtClean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责任</a:t>
                      </a:r>
                      <a:r>
                        <a:rPr lang="zh-CN" sz="25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完了，算是人生第一件乐事。</a:t>
                      </a:r>
                      <a:r>
                        <a:rPr lang="en-US" sz="25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5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梁启超《最苦与最乐》</a:t>
                      </a:r>
                      <a:r>
                        <a:rPr lang="en-US" sz="25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)</a:t>
                      </a:r>
                      <a:endParaRPr lang="zh-CN" sz="25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fontAlgn="ctr">
                        <a:spcAft>
                          <a:spcPts val="0"/>
                        </a:spcAft>
                      </a:pPr>
                      <a:r>
                        <a:rPr lang="zh-CN" altLang="zh-CN" sz="2500" b="1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　</a:t>
                      </a:r>
                      <a:r>
                        <a:rPr lang="zh-CN" sz="2500" b="1" dirty="0" smtClean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虽然</a:t>
                      </a:r>
                      <a:r>
                        <a:rPr lang="zh-CN" sz="25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我们的工作条件带给我们许多困难，但是我们仍然觉得很快乐。</a:t>
                      </a:r>
                      <a:r>
                        <a:rPr lang="en-US" sz="25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5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艾芙</a:t>
                      </a:r>
                      <a:r>
                        <a:rPr lang="zh-CN" sz="25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·</a:t>
                      </a:r>
                      <a:r>
                        <a:rPr lang="zh-CN" sz="25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居里《美丽的颜色》</a:t>
                      </a:r>
                      <a:r>
                        <a:rPr lang="en-US" sz="25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)</a:t>
                      </a:r>
                      <a:endParaRPr lang="zh-CN" sz="25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fontAlgn="ctr">
                        <a:spcAft>
                          <a:spcPts val="0"/>
                        </a:spcAft>
                      </a:pPr>
                      <a:r>
                        <a:rPr lang="zh-CN" altLang="zh-CN" sz="2500" b="1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　</a:t>
                      </a:r>
                      <a:r>
                        <a:rPr lang="zh-CN" sz="2500" b="1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你</a:t>
                      </a:r>
                      <a:r>
                        <a:rPr lang="zh-CN" sz="25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对“乐”有怎样的认识与思考？或者，在学习与生活中，你有哪些关于“乐”的经历和感悟？请结合上述材料，写一篇不少于</a:t>
                      </a:r>
                      <a:r>
                        <a:rPr lang="en-US" sz="25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600</a:t>
                      </a:r>
                      <a:r>
                        <a:rPr lang="zh-CN" sz="25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字的作文。</a:t>
                      </a:r>
                      <a:endParaRPr lang="zh-CN" sz="25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fontAlgn="ctr">
                        <a:spcAft>
                          <a:spcPts val="0"/>
                        </a:spcAft>
                      </a:pPr>
                      <a:r>
                        <a:rPr lang="zh-CN" altLang="zh-CN" sz="2500" b="1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　</a:t>
                      </a:r>
                      <a:r>
                        <a:rPr lang="zh-CN" sz="2500" b="1" dirty="0" smtClean="0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【提示和要求】</a:t>
                      </a:r>
                      <a:endParaRPr lang="zh-CN" sz="25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fontAlgn="ctr">
                        <a:spcAft>
                          <a:spcPts val="0"/>
                        </a:spcAft>
                      </a:pPr>
                      <a:r>
                        <a:rPr lang="zh-CN" altLang="zh-CN" sz="2500" b="1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　</a:t>
                      </a:r>
                      <a:r>
                        <a:rPr lang="en-US" sz="2500" b="1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sz="25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1)</a:t>
                      </a:r>
                      <a:r>
                        <a:rPr lang="zh-CN" sz="25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自拟标题，自选文体；</a:t>
                      </a:r>
                      <a:r>
                        <a:rPr lang="en-US" sz="25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(2)</a:t>
                      </a:r>
                      <a:r>
                        <a:rPr lang="zh-CN" sz="25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文中不要出现透露你个人身份的信息；</a:t>
                      </a:r>
                      <a:r>
                        <a:rPr lang="en-US" sz="25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(3)</a:t>
                      </a:r>
                      <a:r>
                        <a:rPr lang="zh-CN" sz="25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抄袭是不良行为，请不要照搬别人的文章。</a:t>
                      </a:r>
                      <a:endParaRPr lang="zh-CN" sz="25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539" marR="9539" marT="5224" marB="522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25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材料</a:t>
                      </a:r>
                      <a:endParaRPr lang="zh-CN" sz="25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25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作文</a:t>
                      </a:r>
                      <a:endParaRPr lang="zh-CN" sz="25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224" marR="5224" marT="5224" marB="522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ctr">
                        <a:spcAft>
                          <a:spcPts val="0"/>
                        </a:spcAft>
                      </a:pPr>
                      <a:r>
                        <a:rPr lang="zh-CN" sz="25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材料</a:t>
                      </a:r>
                      <a:r>
                        <a:rPr lang="en-US" sz="25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+</a:t>
                      </a:r>
                      <a:r>
                        <a:rPr lang="zh-CN" sz="25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提示语</a:t>
                      </a:r>
                      <a:r>
                        <a:rPr lang="en-US" sz="25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+</a:t>
                      </a:r>
                      <a:r>
                        <a:rPr lang="zh-CN" sz="25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要求</a:t>
                      </a:r>
                      <a:endParaRPr lang="zh-CN" sz="25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539" marR="9539" marT="5224" marB="522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25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我</a:t>
                      </a:r>
                      <a:endParaRPr lang="zh-CN" sz="25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224" marR="5224" marT="5224" marB="522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25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乐观</a:t>
                      </a:r>
                      <a:endParaRPr lang="zh-CN" sz="25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25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面对</a:t>
                      </a:r>
                      <a:endParaRPr lang="zh-CN" sz="25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224" marR="5224" marT="5224" marB="522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9060332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62494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决胜中考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空白" id="{4B1A2A19-C7E0-444E-BE15-B3A7A2E25561}" vid="{E563C17C-59FF-4560-872B-B133AAA1BFCC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空白</Template>
  <TotalTime>9</TotalTime>
  <Words>2051</Words>
  <Application>Microsoft Office PowerPoint</Application>
  <PresentationFormat>宽屏</PresentationFormat>
  <Paragraphs>128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8" baseType="lpstr">
      <vt:lpstr>等线</vt:lpstr>
      <vt:lpstr>仿宋</vt:lpstr>
      <vt:lpstr>黑体</vt:lpstr>
      <vt:lpstr>楷体</vt:lpstr>
      <vt:lpstr>宋体</vt:lpstr>
      <vt:lpstr>微软雅黑</vt:lpstr>
      <vt:lpstr>Arial</vt:lpstr>
      <vt:lpstr>Calibri</vt:lpstr>
      <vt:lpstr>Times New Roman</vt:lpstr>
      <vt:lpstr>决胜中考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China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6</cp:revision>
  <dcterms:created xsi:type="dcterms:W3CDTF">2025-11-15T10:49:27Z</dcterms:created>
  <dcterms:modified xsi:type="dcterms:W3CDTF">2025-11-15T10:59:26Z</dcterms:modified>
</cp:coreProperties>
</file>