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9" r:id="rId5"/>
    <p:sldId id="880" r:id="rId6"/>
    <p:sldId id="881" r:id="rId7"/>
    <p:sldId id="887" r:id="rId8"/>
    <p:sldId id="888" r:id="rId9"/>
    <p:sldId id="896" r:id="rId10"/>
    <p:sldId id="889" r:id="rId11"/>
    <p:sldId id="890" r:id="rId12"/>
    <p:sldId id="891" r:id="rId13"/>
    <p:sldId id="892" r:id="rId14"/>
    <p:sldId id="897" r:id="rId15"/>
    <p:sldId id="898" r:id="rId16"/>
    <p:sldId id="899" r:id="rId17"/>
    <p:sldId id="900" r:id="rId18"/>
    <p:sldId id="901" r:id="rId19"/>
    <p:sldId id="902" r:id="rId20"/>
    <p:sldId id="903" r:id="rId21"/>
    <p:sldId id="904" r:id="rId22"/>
    <p:sldId id="905" r:id="rId23"/>
    <p:sldId id="906" r:id="rId24"/>
    <p:sldId id="907" r:id="rId25"/>
    <p:sldId id="908" r:id="rId26"/>
    <p:sldId id="893" r:id="rId27"/>
    <p:sldId id="909" r:id="rId28"/>
    <p:sldId id="910" r:id="rId29"/>
    <p:sldId id="911" r:id="rId30"/>
    <p:sldId id="912" r:id="rId31"/>
    <p:sldId id="914" r:id="rId32"/>
    <p:sldId id="915" r:id="rId33"/>
    <p:sldId id="894" r:id="rId34"/>
    <p:sldId id="913" r:id="rId35"/>
    <p:sldId id="916" r:id="rId36"/>
    <p:sldId id="917" r:id="rId37"/>
    <p:sldId id="895" r:id="rId38"/>
    <p:sldId id="882" r:id="rId39"/>
    <p:sldId id="883" r:id="rId40"/>
    <p:sldId id="884" r:id="rId41"/>
    <p:sldId id="885" r:id="rId42"/>
    <p:sldId id="886" r:id="rId43"/>
    <p:sldId id="918" r:id="rId44"/>
    <p:sldId id="919" r:id="rId45"/>
    <p:sldId id="920" r:id="rId46"/>
    <p:sldId id="921" r:id="rId47"/>
    <p:sldId id="922" r:id="rId48"/>
    <p:sldId id="923" r:id="rId49"/>
    <p:sldId id="873"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8364" autoAdjust="0"/>
    <p:restoredTop sz="94660"/>
  </p:normalViewPr>
  <p:slideViewPr>
    <p:cSldViewPr snapToGrid="0" showGuides="1">
      <p:cViewPr>
        <p:scale>
          <a:sx n="66" d="100"/>
          <a:sy n="66" d="100"/>
        </p:scale>
        <p:origin x="48" y="7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十三、</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红岩</a:t>
            </a:r>
            <a:r>
              <a:rPr lang="en-US" altLang="zh-CN" sz="2400" b="1" dirty="0" smtClean="0">
                <a:solidFill>
                  <a:schemeClr val="tx1"/>
                </a:solidFill>
                <a:latin typeface="微软雅黑" panose="020B0503020204020204" pitchFamily="34" charset="-122"/>
                <a:ea typeface="微软雅黑" panose="020B0503020204020204" pitchFamily="34" charset="-122"/>
              </a:rPr>
              <a:t>》</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36.jpeg"/>
          <p:cNvPicPr/>
          <p:nvPr/>
        </p:nvPicPr>
        <p:blipFill>
          <a:blip r:embed="rId2"/>
          <a:stretch>
            <a:fillRect/>
          </a:stretch>
        </p:blipFill>
        <p:spPr>
          <a:xfrm>
            <a:off x="326217" y="706725"/>
            <a:ext cx="1885064" cy="513971"/>
          </a:xfrm>
          <a:prstGeom prst="rect">
            <a:avLst/>
          </a:prstGeom>
        </p:spPr>
      </p:pic>
      <p:graphicFrame>
        <p:nvGraphicFramePr>
          <p:cNvPr id="5" name="表格 4"/>
          <p:cNvGraphicFramePr>
            <a:graphicFrameLocks noGrp="1" noChangeAspect="1"/>
          </p:cNvGraphicFramePr>
          <p:nvPr>
            <p:extLst>
              <p:ext uri="{D42A27DB-BD31-4B8C-83A1-F6EECF244321}">
                <p14:modId xmlns:p14="http://schemas.microsoft.com/office/powerpoint/2010/main" val="999412213"/>
              </p:ext>
            </p:extLst>
          </p:nvPr>
        </p:nvGraphicFramePr>
        <p:xfrm>
          <a:off x="326217" y="1388877"/>
          <a:ext cx="11430000" cy="3869690"/>
        </p:xfrm>
        <a:graphic>
          <a:graphicData uri="http://schemas.openxmlformats.org/drawingml/2006/table">
            <a:tbl>
              <a:tblPr firstRow="1" firstCol="1" bandRow="1"/>
              <a:tblGrid>
                <a:gridCol w="1324970">
                  <a:extLst>
                    <a:ext uri="{9D8B030D-6E8A-4147-A177-3AD203B41FA5}">
                      <a16:colId xmlns:a16="http://schemas.microsoft.com/office/drawing/2014/main" val="1476743448"/>
                    </a:ext>
                  </a:extLst>
                </a:gridCol>
                <a:gridCol w="10105030">
                  <a:extLst>
                    <a:ext uri="{9D8B030D-6E8A-4147-A177-3AD203B41FA5}">
                      <a16:colId xmlns:a16="http://schemas.microsoft.com/office/drawing/2014/main" val="3363761040"/>
                    </a:ext>
                  </a:extLst>
                </a:gridCol>
              </a:tblGrid>
              <a:tr h="14497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第一章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抗战胜利后的元旦，山城重庆热闹却又暗藏危机。兵工厂的特务纵火，企图破坏工人斗争，工人损失严重。青年工人、地下党工作者余新江受老许指示，去找地下党沙磁区委员甫志高，传达了要公开揭露敌人纵火罪行、募捐解决工人生活困难以及在沙磁区开设沙坪书店作为备用联络站这三件事。甫志高答应垫付资金，并让原修配厂工人陈松林担任书店店员。陈松林前往重庆大学送进步报刊时，碰上学生集会，学生们为炮厂工人的权益与反动势力对抗，在抓捕特务的过程中，《彗星报》主编黎纪纲被特务打伤，现场一片混乱。</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8886473"/>
                  </a:ext>
                </a:extLst>
              </a:tr>
            </a:tbl>
          </a:graphicData>
        </a:graphic>
      </p:graphicFrame>
    </p:spTree>
    <p:extLst>
      <p:ext uri="{BB962C8B-B14F-4D97-AF65-F5344CB8AC3E}">
        <p14:creationId xmlns:p14="http://schemas.microsoft.com/office/powerpoint/2010/main" val="32112129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2873309940"/>
              </p:ext>
            </p:extLst>
          </p:nvPr>
        </p:nvGraphicFramePr>
        <p:xfrm>
          <a:off x="271818" y="1024027"/>
          <a:ext cx="11430000" cy="2589530"/>
        </p:xfrm>
        <a:graphic>
          <a:graphicData uri="http://schemas.openxmlformats.org/drawingml/2006/table">
            <a:tbl>
              <a:tblPr firstRow="1" firstCol="1" bandRow="1"/>
              <a:tblGrid>
                <a:gridCol w="1282403">
                  <a:extLst>
                    <a:ext uri="{9D8B030D-6E8A-4147-A177-3AD203B41FA5}">
                      <a16:colId xmlns:a16="http://schemas.microsoft.com/office/drawing/2014/main" val="2249862880"/>
                    </a:ext>
                  </a:extLst>
                </a:gridCol>
                <a:gridCol w="10147597">
                  <a:extLst>
                    <a:ext uri="{9D8B030D-6E8A-4147-A177-3AD203B41FA5}">
                      <a16:colId xmlns:a16="http://schemas.microsoft.com/office/drawing/2014/main" val="1004331876"/>
                    </a:ext>
                  </a:extLst>
                </a:gridCol>
              </a:tblGrid>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第二章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傍晚，沙坪书店顾客众多，陈松林从学生的谈话中得知重大可能罢课。甫志高注意到常来书店看书的青年郑克昌，觉得他行为可疑，便与陈松林探讨书店扩大和出版刊物事宜。之后，陈松林在重庆大学再次遇见郑克昌，还结识了黎纪纲，并把《时代》杂志给了黎纪纲。最后成瑶出现，给书店送来了捐款，展现了地下工作者们努力扩大书店影响力、团结进步青年的情景。</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3112259"/>
                  </a:ext>
                </a:extLst>
              </a:tr>
            </a:tbl>
          </a:graphicData>
        </a:graphic>
      </p:graphicFrame>
    </p:spTree>
    <p:extLst>
      <p:ext uri="{BB962C8B-B14F-4D97-AF65-F5344CB8AC3E}">
        <p14:creationId xmlns:p14="http://schemas.microsoft.com/office/powerpoint/2010/main" val="41660239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3838721718"/>
              </p:ext>
            </p:extLst>
          </p:nvPr>
        </p:nvGraphicFramePr>
        <p:xfrm>
          <a:off x="244522" y="896193"/>
          <a:ext cx="11430000" cy="2162810"/>
        </p:xfrm>
        <a:graphic>
          <a:graphicData uri="http://schemas.openxmlformats.org/drawingml/2006/table">
            <a:tbl>
              <a:tblPr firstRow="1" firstCol="1" bandRow="1"/>
              <a:tblGrid>
                <a:gridCol w="1282403">
                  <a:extLst>
                    <a:ext uri="{9D8B030D-6E8A-4147-A177-3AD203B41FA5}">
                      <a16:colId xmlns:a16="http://schemas.microsoft.com/office/drawing/2014/main" val="2872793747"/>
                    </a:ext>
                  </a:extLst>
                </a:gridCol>
                <a:gridCol w="10147597">
                  <a:extLst>
                    <a:ext uri="{9D8B030D-6E8A-4147-A177-3AD203B41FA5}">
                      <a16:colId xmlns:a16="http://schemas.microsoft.com/office/drawing/2014/main" val="3249032651"/>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第三章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成瑶回家后，想参加农村斗争，因带回《挺进报》与成岗起了争执。成岗回忆起自己的经历，从在工厂的工作到与党组织的联系，再到负责《挺进报》印刷等。成瑶反思后理解了二哥。随后江姐来访，成岗提出一人负责刻钢板和印刷的建议，得到了江姐的认可，体现了共产党人在艰难环境中的坚守与奉献。</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6378580"/>
                  </a:ext>
                </a:extLst>
              </a:tr>
            </a:tbl>
          </a:graphicData>
        </a:graphic>
      </p:graphicFrame>
      <p:graphicFrame>
        <p:nvGraphicFramePr>
          <p:cNvPr id="6" name="表格 5"/>
          <p:cNvGraphicFramePr>
            <a:graphicFrameLocks noGrp="1" noChangeAspect="1"/>
          </p:cNvGraphicFramePr>
          <p:nvPr>
            <p:extLst>
              <p:ext uri="{D42A27DB-BD31-4B8C-83A1-F6EECF244321}">
                <p14:modId xmlns:p14="http://schemas.microsoft.com/office/powerpoint/2010/main" val="1389286320"/>
              </p:ext>
            </p:extLst>
          </p:nvPr>
        </p:nvGraphicFramePr>
        <p:xfrm>
          <a:off x="244522" y="3061230"/>
          <a:ext cx="11430000" cy="2162810"/>
        </p:xfrm>
        <a:graphic>
          <a:graphicData uri="http://schemas.openxmlformats.org/drawingml/2006/table">
            <a:tbl>
              <a:tblPr firstRow="1" firstCol="1" bandRow="1"/>
              <a:tblGrid>
                <a:gridCol w="1282403">
                  <a:extLst>
                    <a:ext uri="{9D8B030D-6E8A-4147-A177-3AD203B41FA5}">
                      <a16:colId xmlns:a16="http://schemas.microsoft.com/office/drawing/2014/main" val="3467822728"/>
                    </a:ext>
                  </a:extLst>
                </a:gridCol>
                <a:gridCol w="10147597">
                  <a:extLst>
                    <a:ext uri="{9D8B030D-6E8A-4147-A177-3AD203B41FA5}">
                      <a16:colId xmlns:a16="http://schemas.microsoft.com/office/drawing/2014/main" val="1625272546"/>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第四章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江姐前往川北，途中与甫志高分别后乘船出发。到达目的地附近，遭遇严格检查，她机智应对后继续前行。在城门口，她震惊地发现牺牲同志的头颅，其中有她的丈夫彭松涛。她强忍悲痛，随华为到了联络点，见到了华为的妈妈——双枪老太婆，其坚强意志令人钦佩。</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8199923"/>
                  </a:ext>
                </a:extLst>
              </a:tr>
            </a:tbl>
          </a:graphicData>
        </a:graphic>
      </p:graphicFrame>
    </p:spTree>
    <p:extLst>
      <p:ext uri="{BB962C8B-B14F-4D97-AF65-F5344CB8AC3E}">
        <p14:creationId xmlns:p14="http://schemas.microsoft.com/office/powerpoint/2010/main" val="21832515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1603675973"/>
              </p:ext>
            </p:extLst>
          </p:nvPr>
        </p:nvGraphicFramePr>
        <p:xfrm>
          <a:off x="353705" y="947552"/>
          <a:ext cx="11430000" cy="4325620"/>
        </p:xfrm>
        <a:graphic>
          <a:graphicData uri="http://schemas.openxmlformats.org/drawingml/2006/table">
            <a:tbl>
              <a:tblPr firstRow="1" firstCol="1" bandRow="1"/>
              <a:tblGrid>
                <a:gridCol w="1282403">
                  <a:extLst>
                    <a:ext uri="{9D8B030D-6E8A-4147-A177-3AD203B41FA5}">
                      <a16:colId xmlns:a16="http://schemas.microsoft.com/office/drawing/2014/main" val="2989314152"/>
                    </a:ext>
                  </a:extLst>
                </a:gridCol>
                <a:gridCol w="10147597">
                  <a:extLst>
                    <a:ext uri="{9D8B030D-6E8A-4147-A177-3AD203B41FA5}">
                      <a16:colId xmlns:a16="http://schemas.microsoft.com/office/drawing/2014/main" val="158557490"/>
                    </a:ext>
                  </a:extLst>
                </a:gridCol>
              </a:tblGrid>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第五章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黎纪纲带回“华蓥山纵队全军覆没”的假消息，陈松林等人识破了这一谣言。郑克昌表现积极，为办刊物卖大衣筹钱，还住进了书店。成岗努力设计新油印机，提高了《挺进报》的印刷效率。李敬原深夜到访，帮成岗刻蜡纸，并带来回信，告知《挺进报》将改为铅印，同时给成岗安排了新任务，展现了革命志士在艰难环境中为革命事业不懈努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7752129"/>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第六章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徐鹏飞是西南长官公署第二处处长，他虽在与严醉的权力争夺中占上风，但因找不到共产党地下组织的线索而烦恼。他利用假口供掩盖局面，又从黎纪纲处获取了沙坪书店的线索，认为这是破案的关键，决定当晚就采取行动，凸显了革命者面临的严峻考验。</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9829054"/>
                  </a:ext>
                </a:extLst>
              </a:tr>
            </a:tbl>
          </a:graphicData>
        </a:graphic>
      </p:graphicFrame>
    </p:spTree>
    <p:extLst>
      <p:ext uri="{BB962C8B-B14F-4D97-AF65-F5344CB8AC3E}">
        <p14:creationId xmlns:p14="http://schemas.microsoft.com/office/powerpoint/2010/main" val="20373936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335906987"/>
              </p:ext>
            </p:extLst>
          </p:nvPr>
        </p:nvGraphicFramePr>
        <p:xfrm>
          <a:off x="353704" y="901605"/>
          <a:ext cx="11430000" cy="3898900"/>
        </p:xfrm>
        <a:graphic>
          <a:graphicData uri="http://schemas.openxmlformats.org/drawingml/2006/table">
            <a:tbl>
              <a:tblPr firstRow="1" firstCol="1" bandRow="1"/>
              <a:tblGrid>
                <a:gridCol w="1282403">
                  <a:extLst>
                    <a:ext uri="{9D8B030D-6E8A-4147-A177-3AD203B41FA5}">
                      <a16:colId xmlns:a16="http://schemas.microsoft.com/office/drawing/2014/main" val="450768533"/>
                    </a:ext>
                  </a:extLst>
                </a:gridCol>
                <a:gridCol w="10147597">
                  <a:extLst>
                    <a:ext uri="{9D8B030D-6E8A-4147-A177-3AD203B41FA5}">
                      <a16:colId xmlns:a16="http://schemas.microsoft.com/office/drawing/2014/main" val="1316443604"/>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第七章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陈松林向许云峰汇报书店情况，许云峰敏锐地察觉出异常，怀疑郑克昌是特务，果断决定放弃书店，并安排相关人员转移。然而甫志高思想麻痹，对许云峰的判断不以为然，没有听从安排，还擅自回家，结果被特务逮捕，为后续的情节发展埋下了隐患。</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5130137"/>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第八章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许云峰和李敬原在茶馆碰头，商讨沙坪书店事件及相关事宜，发现甫志高已经叛变。许云峰为了掩护李敬原撤离，挺身而出，主动暴露自己。成岗印完《挺进报》后，被特务抓捕。李敬原告知成瑶成岗等同志被捕的消息，成瑶请求接替办《挺进报》，李敬原对她进行了安排，展现了革命志士在危难时刻的无畏与担当。</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6270418"/>
                  </a:ext>
                </a:extLst>
              </a:tr>
            </a:tbl>
          </a:graphicData>
        </a:graphic>
      </p:graphicFrame>
    </p:spTree>
    <p:extLst>
      <p:ext uri="{BB962C8B-B14F-4D97-AF65-F5344CB8AC3E}">
        <p14:creationId xmlns:p14="http://schemas.microsoft.com/office/powerpoint/2010/main" val="24883498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53911256"/>
              </p:ext>
            </p:extLst>
          </p:nvPr>
        </p:nvGraphicFramePr>
        <p:xfrm>
          <a:off x="353705" y="860662"/>
          <a:ext cx="11430000" cy="3898900"/>
        </p:xfrm>
        <a:graphic>
          <a:graphicData uri="http://schemas.openxmlformats.org/drawingml/2006/table">
            <a:tbl>
              <a:tblPr firstRow="1" firstCol="1" bandRow="1"/>
              <a:tblGrid>
                <a:gridCol w="1282403">
                  <a:extLst>
                    <a:ext uri="{9D8B030D-6E8A-4147-A177-3AD203B41FA5}">
                      <a16:colId xmlns:a16="http://schemas.microsoft.com/office/drawing/2014/main" val="2595279419"/>
                    </a:ext>
                  </a:extLst>
                </a:gridCol>
                <a:gridCol w="10147597">
                  <a:extLst>
                    <a:ext uri="{9D8B030D-6E8A-4147-A177-3AD203B41FA5}">
                      <a16:colId xmlns:a16="http://schemas.microsoft.com/office/drawing/2014/main" val="1842612797"/>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第九章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徐鹏飞妄图从许云峰和成岗身上打开缺口，获取地下党全部秘密。审讯中，他对两人威逼利诱、毒刑拷打，但许云峰和成岗坚贞不屈，痛斥敌人的罪行。最终，敌人一无所获，只能用假枪毙来结束审讯，凸显了革命者的钢铁意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3676097"/>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第十章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徐鹏飞举办庆功宴，毛人凤宣布严醉高升，让徐鹏飞兼任西南特区区长。宴会上突发停电，又出现了新的《挺进报》，毛人凤责令徐鹏飞限期破案。许云峰被押赴“鸿门宴”，他识破了敌人的阴谋，严词驳斥，坚决拒绝了毛人凤的利诱，展现了其坚定的信念和非凡的智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1089513"/>
                  </a:ext>
                </a:extLst>
              </a:tr>
            </a:tbl>
          </a:graphicData>
        </a:graphic>
      </p:graphicFrame>
    </p:spTree>
    <p:extLst>
      <p:ext uri="{BB962C8B-B14F-4D97-AF65-F5344CB8AC3E}">
        <p14:creationId xmlns:p14="http://schemas.microsoft.com/office/powerpoint/2010/main" val="4428453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135169012"/>
              </p:ext>
            </p:extLst>
          </p:nvPr>
        </p:nvGraphicFramePr>
        <p:xfrm>
          <a:off x="367353" y="901606"/>
          <a:ext cx="11430000" cy="3898900"/>
        </p:xfrm>
        <a:graphic>
          <a:graphicData uri="http://schemas.openxmlformats.org/drawingml/2006/table">
            <a:tbl>
              <a:tblPr firstRow="1" firstCol="1" bandRow="1"/>
              <a:tblGrid>
                <a:gridCol w="1282403">
                  <a:extLst>
                    <a:ext uri="{9D8B030D-6E8A-4147-A177-3AD203B41FA5}">
                      <a16:colId xmlns:a16="http://schemas.microsoft.com/office/drawing/2014/main" val="734550181"/>
                    </a:ext>
                  </a:extLst>
                </a:gridCol>
                <a:gridCol w="10147597">
                  <a:extLst>
                    <a:ext uri="{9D8B030D-6E8A-4147-A177-3AD203B41FA5}">
                      <a16:colId xmlns:a16="http://schemas.microsoft.com/office/drawing/2014/main" val="3183772210"/>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一章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刘思扬被关进集中营，他回忆起自己被捕的经过，以及与敌人的辩论。在狱中，他见到了孙明霞，结识了余新江、丁长发等难友。集中营里环境酷热、缺水，条件极为恶劣，但众人顽强抗争。夜晚，有人被提走杀害，展现了敌人的残酷和革命者的英勇无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9426139"/>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二章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余新江与老大哥相认，得知自己与刘思扬等人编成一个党小组。成岗被担架抬进牢房，许云峰也坚强地拖着伤体与敌人斗争。为了缓解缺水问题，大家挖水坑找水，龙光华因保护水坑与特务冲突受伤，体现了革命者在极端困境中仍坚守信念、顽强抗争的精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21013"/>
                  </a:ext>
                </a:extLst>
              </a:tr>
            </a:tbl>
          </a:graphicData>
        </a:graphic>
      </p:graphicFrame>
    </p:spTree>
    <p:extLst>
      <p:ext uri="{BB962C8B-B14F-4D97-AF65-F5344CB8AC3E}">
        <p14:creationId xmlns:p14="http://schemas.microsoft.com/office/powerpoint/2010/main" val="3688267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374119444"/>
              </p:ext>
            </p:extLst>
          </p:nvPr>
        </p:nvGraphicFramePr>
        <p:xfrm>
          <a:off x="312761" y="1033079"/>
          <a:ext cx="11430000" cy="3472180"/>
        </p:xfrm>
        <a:graphic>
          <a:graphicData uri="http://schemas.openxmlformats.org/drawingml/2006/table">
            <a:tbl>
              <a:tblPr firstRow="1" firstCol="1" bandRow="1"/>
              <a:tblGrid>
                <a:gridCol w="1282403">
                  <a:extLst>
                    <a:ext uri="{9D8B030D-6E8A-4147-A177-3AD203B41FA5}">
                      <a16:colId xmlns:a16="http://schemas.microsoft.com/office/drawing/2014/main" val="1053748182"/>
                    </a:ext>
                  </a:extLst>
                </a:gridCol>
                <a:gridCol w="10147597">
                  <a:extLst>
                    <a:ext uri="{9D8B030D-6E8A-4147-A177-3AD203B41FA5}">
                      <a16:colId xmlns:a16="http://schemas.microsoft.com/office/drawing/2014/main" val="3286358320"/>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三章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龙光华伤势过重牺牲，战友们愤怒不已。余新江和刘思扬作为代表与敌人谈判，要求为龙光华举行追悼会，却遭敌人拘禁。随后大家展开绝食抗议，最终敌人被迫妥协，为龙光华举行了追悼会，彰显了革命者团结一心、坚贞不屈的强大力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5648005"/>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四章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江姐回到联络站，发现情况有变，决定转移。此时甫志高叛变前来诱骗，被江姐识破。江姐不幸被捕，双枪老太婆带队营救，却因敌人的狡猾未找到江姐，江姐的英勇无畏和叛徒的丑恶嘴脸形成了鲜明对比。</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5612285"/>
                  </a:ext>
                </a:extLst>
              </a:tr>
            </a:tbl>
          </a:graphicData>
        </a:graphic>
      </p:graphicFrame>
    </p:spTree>
    <p:extLst>
      <p:ext uri="{BB962C8B-B14F-4D97-AF65-F5344CB8AC3E}">
        <p14:creationId xmlns:p14="http://schemas.microsoft.com/office/powerpoint/2010/main" val="24327384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623500798"/>
              </p:ext>
            </p:extLst>
          </p:nvPr>
        </p:nvGraphicFramePr>
        <p:xfrm>
          <a:off x="326409" y="937545"/>
          <a:ext cx="11430000" cy="3472180"/>
        </p:xfrm>
        <a:graphic>
          <a:graphicData uri="http://schemas.openxmlformats.org/drawingml/2006/table">
            <a:tbl>
              <a:tblPr firstRow="1" firstCol="1" bandRow="1"/>
              <a:tblGrid>
                <a:gridCol w="1282403">
                  <a:extLst>
                    <a:ext uri="{9D8B030D-6E8A-4147-A177-3AD203B41FA5}">
                      <a16:colId xmlns:a16="http://schemas.microsoft.com/office/drawing/2014/main" val="2138935645"/>
                    </a:ext>
                  </a:extLst>
                </a:gridCol>
                <a:gridCol w="10147597">
                  <a:extLst>
                    <a:ext uri="{9D8B030D-6E8A-4147-A177-3AD203B41FA5}">
                      <a16:colId xmlns:a16="http://schemas.microsoft.com/office/drawing/2014/main" val="81524201"/>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五章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江姐被连夜审讯，遭受了残酷的毒刑，敌人用竹签子钉她的十指，但她坚贞不屈。战友们为她的安危担忧，刘思扬写诗，孙明霞等为她包扎。江姐苏醒后，大家纷纷写信慰问，她深受感动，表达了对党和战友的感激，展现了共产党人钢铁般的意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8671802"/>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六章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全国形势发生变化，解放战争即将胜利，集中营里的人们情绪高昂。他们筹备新年联欢，做对联、互赠礼品。新年联欢时，各牢房表演了精彩节目，传递着乐观与信念。许云峰和余新江交谈，分析形势。然而深夜，许云峰却被突然押走，气氛陡然紧张。</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5987487"/>
                  </a:ext>
                </a:extLst>
              </a:tr>
            </a:tbl>
          </a:graphicData>
        </a:graphic>
      </p:graphicFrame>
    </p:spTree>
    <p:extLst>
      <p:ext uri="{BB962C8B-B14F-4D97-AF65-F5344CB8AC3E}">
        <p14:creationId xmlns:p14="http://schemas.microsoft.com/office/powerpoint/2010/main" val="25204011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936324138"/>
              </p:ext>
            </p:extLst>
          </p:nvPr>
        </p:nvGraphicFramePr>
        <p:xfrm>
          <a:off x="381000" y="874309"/>
          <a:ext cx="11430000" cy="3898900"/>
        </p:xfrm>
        <a:graphic>
          <a:graphicData uri="http://schemas.openxmlformats.org/drawingml/2006/table">
            <a:tbl>
              <a:tblPr firstRow="1" firstCol="1" bandRow="1"/>
              <a:tblGrid>
                <a:gridCol w="1282403">
                  <a:extLst>
                    <a:ext uri="{9D8B030D-6E8A-4147-A177-3AD203B41FA5}">
                      <a16:colId xmlns:a16="http://schemas.microsoft.com/office/drawing/2014/main" val="3288467123"/>
                    </a:ext>
                  </a:extLst>
                </a:gridCol>
                <a:gridCol w="10147597">
                  <a:extLst>
                    <a:ext uri="{9D8B030D-6E8A-4147-A177-3AD203B41FA5}">
                      <a16:colId xmlns:a16="http://schemas.microsoft.com/office/drawing/2014/main" val="2409126360"/>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七章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西南长官公署举行记者招待会，成瑶以记者身份参加，在会上勇敢发声，与徐鹏飞等展开激烈交锋。同时，学生请愿，徐鹏飞被困，面临诸多问题。在学联会议上，陈松林向成瑶传达市委指示，成瑶对斗争形势有了新理解，之后她收到老李的信，得知了晚上的安排，体现了革命斗争的复杂性和革命者的成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6579116"/>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八章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国民党假称和谈释放政治犯，刘思扬拒绝单独被释。回家后，他发现自己被软禁，于是计划逃走。不久，他等来自称党派来的老朱，但察觉异常，最终发现老朱是特务。刘思扬决定将计就计，晚上再寻机逃脱，展现了他在面对狡诈敌人时的冷静与机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9879912"/>
                  </a:ext>
                </a:extLst>
              </a:tr>
            </a:tbl>
          </a:graphicData>
        </a:graphic>
      </p:graphicFrame>
    </p:spTree>
    <p:extLst>
      <p:ext uri="{BB962C8B-B14F-4D97-AF65-F5344CB8AC3E}">
        <p14:creationId xmlns:p14="http://schemas.microsoft.com/office/powerpoint/2010/main" val="10572590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28151"/>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812064"/>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十三、</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红岩</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37713"/>
            <a:ext cx="1730939" cy="616443"/>
          </a:xfrm>
          <a:prstGeom prst="rect">
            <a:avLst/>
          </a:prstGeom>
        </p:spPr>
      </p:pic>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94866058"/>
              </p:ext>
            </p:extLst>
          </p:nvPr>
        </p:nvGraphicFramePr>
        <p:xfrm>
          <a:off x="312761" y="956196"/>
          <a:ext cx="11430000" cy="3898900"/>
        </p:xfrm>
        <a:graphic>
          <a:graphicData uri="http://schemas.openxmlformats.org/drawingml/2006/table">
            <a:tbl>
              <a:tblPr firstRow="1" firstCol="1" bandRow="1"/>
              <a:tblGrid>
                <a:gridCol w="1282403">
                  <a:extLst>
                    <a:ext uri="{9D8B030D-6E8A-4147-A177-3AD203B41FA5}">
                      <a16:colId xmlns:a16="http://schemas.microsoft.com/office/drawing/2014/main" val="1140070578"/>
                    </a:ext>
                  </a:extLst>
                </a:gridCol>
                <a:gridCol w="10147597">
                  <a:extLst>
                    <a:ext uri="{9D8B030D-6E8A-4147-A177-3AD203B41FA5}">
                      <a16:colId xmlns:a16="http://schemas.microsoft.com/office/drawing/2014/main" val="4169676970"/>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九章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刘思扬再次被捕后被押到白公馆，见到了成岗。成岗不断被特务押进押出，这天回来后沉睡不醒。原来成岗曾被特务带去“治疗”，并被注射药物审讯，但他顽强抵抗，未吐露机密，凸显了成岗在敌人阴谋下坚守信念的英勇无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2656595"/>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第二</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十章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刘思扬作为成岗的助手参加秘密活动，他们继续传递《挺进报》。小萝卜头告知成岗重要犯人被关地窖的情况，后小萝卜头一家被转移。成岗和刘思扬看到特务焚毁档案，知道敌人已陷入恐慌。他们还收到黄以声送来的解放军渡江的消息，让他们看到了胜利的曙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3418465"/>
                  </a:ext>
                </a:extLst>
              </a:tr>
            </a:tbl>
          </a:graphicData>
        </a:graphic>
      </p:graphicFrame>
    </p:spTree>
    <p:extLst>
      <p:ext uri="{BB962C8B-B14F-4D97-AF65-F5344CB8AC3E}">
        <p14:creationId xmlns:p14="http://schemas.microsoft.com/office/powerpoint/2010/main" val="14355235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157481931"/>
              </p:ext>
            </p:extLst>
          </p:nvPr>
        </p:nvGraphicFramePr>
        <p:xfrm>
          <a:off x="381000" y="1019431"/>
          <a:ext cx="11430000" cy="3472180"/>
        </p:xfrm>
        <a:graphic>
          <a:graphicData uri="http://schemas.openxmlformats.org/drawingml/2006/table">
            <a:tbl>
              <a:tblPr firstRow="1" firstCol="1" bandRow="1"/>
              <a:tblGrid>
                <a:gridCol w="1282403">
                  <a:extLst>
                    <a:ext uri="{9D8B030D-6E8A-4147-A177-3AD203B41FA5}">
                      <a16:colId xmlns:a16="http://schemas.microsoft.com/office/drawing/2014/main" val="773781271"/>
                    </a:ext>
                  </a:extLst>
                </a:gridCol>
                <a:gridCol w="10147597">
                  <a:extLst>
                    <a:ext uri="{9D8B030D-6E8A-4147-A177-3AD203B41FA5}">
                      <a16:colId xmlns:a16="http://schemas.microsoft.com/office/drawing/2014/main" val="108129468"/>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第二十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一章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新来的高邦晋实际是特务郑克昌，他伪装成进步青年，骗取了余新江等的信任，试图找出狱中党组织。但余新江等与之巧妙周旋，最终识破其身份，学生们也认清了他的真面目，展现了革命志士的高度警惕性和智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593104"/>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第二十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二章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陆清因时局变化而焦虑，偷听敌方广播并想为自己多留后路。白公馆突遭大搜查，胡浩因持有中共文件被拷打。齐晓轩挺身而出，巧妙应对敌人审讯，保护了组织和同志，尽管陆清等敌人仍不甘心，但革命志士的智慧和勇气让他们的阴谋未能得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5346045"/>
                  </a:ext>
                </a:extLst>
              </a:tr>
            </a:tbl>
          </a:graphicData>
        </a:graphic>
      </p:graphicFrame>
    </p:spTree>
    <p:extLst>
      <p:ext uri="{BB962C8B-B14F-4D97-AF65-F5344CB8AC3E}">
        <p14:creationId xmlns:p14="http://schemas.microsoft.com/office/powerpoint/2010/main" val="27606915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518792513"/>
              </p:ext>
            </p:extLst>
          </p:nvPr>
        </p:nvGraphicFramePr>
        <p:xfrm>
          <a:off x="381000" y="902970"/>
          <a:ext cx="11430000" cy="5179060"/>
        </p:xfrm>
        <a:graphic>
          <a:graphicData uri="http://schemas.openxmlformats.org/drawingml/2006/table">
            <a:tbl>
              <a:tblPr firstRow="1" firstCol="1" bandRow="1"/>
              <a:tblGrid>
                <a:gridCol w="1282403">
                  <a:extLst>
                    <a:ext uri="{9D8B030D-6E8A-4147-A177-3AD203B41FA5}">
                      <a16:colId xmlns:a16="http://schemas.microsoft.com/office/drawing/2014/main" val="412117017"/>
                    </a:ext>
                  </a:extLst>
                </a:gridCol>
                <a:gridCol w="10147597">
                  <a:extLst>
                    <a:ext uri="{9D8B030D-6E8A-4147-A177-3AD203B41FA5}">
                      <a16:colId xmlns:a16="http://schemas.microsoft.com/office/drawing/2014/main" val="373568104"/>
                    </a:ext>
                  </a:extLst>
                </a:gridCol>
              </a:tblGrid>
              <a:tr h="1243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第二十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三章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成岗和刘思扬被换到新牢房，发现这里的条件有利于监视敌人。他们得知胡浩被调到这边是敌人的防范之举。刘思扬发现疯子华子良给隧道深处的人送饭，还了解到白公馆有个图书馆，里面书籍杂乱。刘思扬借书时发现车耀先曾修补图书，他在书中临摹马克思像后受到批评，还发现胡浩半夜秘密写东西，成岗告知他胡浩很谨慎且用了代字和符号。刘思扬去图书馆时又因借书问题受到老袁的教育，体现了白公馆中斗争的复杂性和革命者的警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2907187"/>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第二十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四章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成岗和齐晓轩在秘密集会点商讨送情报之事，此时华子良出现并表明了自己是地下党交通员的身份。许云峰在白公馆地窖中积极为越狱做准备，他用手挖暗道。华子良与地下党取得联系，李敬原和老太婆也在讨论营救计划等事宜，展现了革命志士们为了胜利积极谋划、不懈努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247323"/>
                  </a:ext>
                </a:extLst>
              </a:tr>
            </a:tbl>
          </a:graphicData>
        </a:graphic>
      </p:graphicFrame>
    </p:spTree>
    <p:extLst>
      <p:ext uri="{BB962C8B-B14F-4D97-AF65-F5344CB8AC3E}">
        <p14:creationId xmlns:p14="http://schemas.microsoft.com/office/powerpoint/2010/main" val="462481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73648122"/>
              </p:ext>
            </p:extLst>
          </p:nvPr>
        </p:nvGraphicFramePr>
        <p:xfrm>
          <a:off x="381000" y="896601"/>
          <a:ext cx="11430000" cy="3472180"/>
        </p:xfrm>
        <a:graphic>
          <a:graphicData uri="http://schemas.openxmlformats.org/drawingml/2006/table">
            <a:tbl>
              <a:tblPr firstRow="1" firstCol="1" bandRow="1"/>
              <a:tblGrid>
                <a:gridCol w="1282403">
                  <a:extLst>
                    <a:ext uri="{9D8B030D-6E8A-4147-A177-3AD203B41FA5}">
                      <a16:colId xmlns:a16="http://schemas.microsoft.com/office/drawing/2014/main" val="4155063806"/>
                    </a:ext>
                  </a:extLst>
                </a:gridCol>
                <a:gridCol w="10147597">
                  <a:extLst>
                    <a:ext uri="{9D8B030D-6E8A-4147-A177-3AD203B41FA5}">
                      <a16:colId xmlns:a16="http://schemas.microsoft.com/office/drawing/2014/main" val="4082162402"/>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第二十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五章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徐鹏飞准备迎接美国秘密代表团，商议破坏计划，妄图在失败前对革命力量进行最后的镇压。渣滓洞的女监中，江姐等女同志绣红旗喜迎解放，她们虽深知危险临近，但依然充满对胜利的渴望，展现出坚定的信念和乐观主义精神。</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0456524"/>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第二十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六章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渣滓洞的革命者们准备越狱，白公馆中黄将军却被敌人杀害，华子良接头时因敌人防范严密而失败，被挟持逃走的计划也落空。但革命者们并未放弃，依然在寻找时机，与敌人进行着最后的斗争。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4238597"/>
                  </a:ext>
                </a:extLst>
              </a:tr>
            </a:tbl>
          </a:graphicData>
        </a:graphic>
      </p:graphicFrame>
    </p:spTree>
    <p:extLst>
      <p:ext uri="{BB962C8B-B14F-4D97-AF65-F5344CB8AC3E}">
        <p14:creationId xmlns:p14="http://schemas.microsoft.com/office/powerpoint/2010/main" val="22370534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599796040"/>
              </p:ext>
            </p:extLst>
          </p:nvPr>
        </p:nvGraphicFramePr>
        <p:xfrm>
          <a:off x="381000" y="951192"/>
          <a:ext cx="11430000" cy="3472180"/>
        </p:xfrm>
        <a:graphic>
          <a:graphicData uri="http://schemas.openxmlformats.org/drawingml/2006/table">
            <a:tbl>
              <a:tblPr firstRow="1" firstCol="1" bandRow="1"/>
              <a:tblGrid>
                <a:gridCol w="1282403">
                  <a:extLst>
                    <a:ext uri="{9D8B030D-6E8A-4147-A177-3AD203B41FA5}">
                      <a16:colId xmlns:a16="http://schemas.microsoft.com/office/drawing/2014/main" val="2005822808"/>
                    </a:ext>
                  </a:extLst>
                </a:gridCol>
                <a:gridCol w="10147597">
                  <a:extLst>
                    <a:ext uri="{9D8B030D-6E8A-4147-A177-3AD203B41FA5}">
                      <a16:colId xmlns:a16="http://schemas.microsoft.com/office/drawing/2014/main" val="89394760"/>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第二十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七章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狱内外的联系中断，临近解放，敌特更加疯狂。特务头子安排“后事”，计划对狱中革命者进行屠杀。同时，炮厂工人在党的领导下，巧妙诱捕顽凶，与敌人展开了英勇的斗争，展现了工人阶级的力量和对革命的支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6335982"/>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第二十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八章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胡浩要求入党，表达了对党的忠诚和向往。华子良半路逃脱，成功将情报送出。徐鹏飞亲临白公馆，许云峰慷慨赴刑场，他面对敌人毫不畏惧，以坚定的信念和大无畏的精神，展现了共产党人的崇高气节。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5277199"/>
                  </a:ext>
                </a:extLst>
              </a:tr>
            </a:tbl>
          </a:graphicData>
        </a:graphic>
      </p:graphicFrame>
    </p:spTree>
    <p:extLst>
      <p:ext uri="{BB962C8B-B14F-4D97-AF65-F5344CB8AC3E}">
        <p14:creationId xmlns:p14="http://schemas.microsoft.com/office/powerpoint/2010/main" val="10862426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136205987"/>
              </p:ext>
            </p:extLst>
          </p:nvPr>
        </p:nvGraphicFramePr>
        <p:xfrm>
          <a:off x="381000" y="891597"/>
          <a:ext cx="11430000" cy="3045460"/>
        </p:xfrm>
        <a:graphic>
          <a:graphicData uri="http://schemas.openxmlformats.org/drawingml/2006/table">
            <a:tbl>
              <a:tblPr firstRow="1" firstCol="1" bandRow="1"/>
              <a:tblGrid>
                <a:gridCol w="1282403">
                  <a:extLst>
                    <a:ext uri="{9D8B030D-6E8A-4147-A177-3AD203B41FA5}">
                      <a16:colId xmlns:a16="http://schemas.microsoft.com/office/drawing/2014/main" val="1607773072"/>
                    </a:ext>
                  </a:extLst>
                </a:gridCol>
                <a:gridCol w="10147597">
                  <a:extLst>
                    <a:ext uri="{9D8B030D-6E8A-4147-A177-3AD203B41FA5}">
                      <a16:colId xmlns:a16="http://schemas.microsoft.com/office/drawing/2014/main" val="1394757727"/>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第二十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九章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歌乐山响起了解放的炮声，渣滓洞实施越狱行动。革命者们在敌人的枪林弹雨中奋勇突围，许多人为此付出了生命，但他们为了自由和解放，毫不退缩，谱写了一曲悲壮的英雄之歌。</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3508359"/>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十章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敌特灭亡前妄想炸毁山城，破坏这座城市和革命成果，工人盼解放自发护卫家园，与敌人展开殊死搏斗。白公馆的革命者们通过密道越狱，冲锋号在耳边响起，他们终于迎来了胜利的曙光，象征着革命事业的最终胜利和光明未来的到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4968531"/>
                  </a:ext>
                </a:extLst>
              </a:tr>
            </a:tbl>
          </a:graphicData>
        </a:graphic>
      </p:graphicFrame>
    </p:spTree>
    <p:extLst>
      <p:ext uri="{BB962C8B-B14F-4D97-AF65-F5344CB8AC3E}">
        <p14:creationId xmlns:p14="http://schemas.microsoft.com/office/powerpoint/2010/main" val="17092475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37.jpeg"/>
          <p:cNvPicPr/>
          <p:nvPr/>
        </p:nvPicPr>
        <p:blipFill>
          <a:blip r:embed="rId2"/>
          <a:stretch>
            <a:fillRect/>
          </a:stretch>
        </p:blipFill>
        <p:spPr>
          <a:xfrm>
            <a:off x="326217" y="764760"/>
            <a:ext cx="2009019" cy="455936"/>
          </a:xfrm>
          <a:prstGeom prst="rect">
            <a:avLst/>
          </a:prstGeom>
        </p:spPr>
      </p:pic>
      <p:graphicFrame>
        <p:nvGraphicFramePr>
          <p:cNvPr id="6" name="表格 5"/>
          <p:cNvGraphicFramePr>
            <a:graphicFrameLocks noGrp="1" noChangeAspect="1"/>
          </p:cNvGraphicFramePr>
          <p:nvPr>
            <p:extLst>
              <p:ext uri="{D42A27DB-BD31-4B8C-83A1-F6EECF244321}">
                <p14:modId xmlns:p14="http://schemas.microsoft.com/office/powerpoint/2010/main" val="2857894567"/>
              </p:ext>
            </p:extLst>
          </p:nvPr>
        </p:nvGraphicFramePr>
        <p:xfrm>
          <a:off x="476535" y="1290202"/>
          <a:ext cx="11430000" cy="5144304"/>
        </p:xfrm>
        <a:graphic>
          <a:graphicData uri="http://schemas.openxmlformats.org/drawingml/2006/table">
            <a:tbl>
              <a:tblPr firstRow="1" firstCol="1" bandRow="1"/>
              <a:tblGrid>
                <a:gridCol w="1543334">
                  <a:extLst>
                    <a:ext uri="{9D8B030D-6E8A-4147-A177-3AD203B41FA5}">
                      <a16:colId xmlns:a16="http://schemas.microsoft.com/office/drawing/2014/main" val="2452310534"/>
                    </a:ext>
                  </a:extLst>
                </a:gridCol>
                <a:gridCol w="7601803">
                  <a:extLst>
                    <a:ext uri="{9D8B030D-6E8A-4147-A177-3AD203B41FA5}">
                      <a16:colId xmlns:a16="http://schemas.microsoft.com/office/drawing/2014/main" val="3236288782"/>
                    </a:ext>
                  </a:extLst>
                </a:gridCol>
                <a:gridCol w="2284863">
                  <a:extLst>
                    <a:ext uri="{9D8B030D-6E8A-4147-A177-3AD203B41FA5}">
                      <a16:colId xmlns:a16="http://schemas.microsoft.com/office/drawing/2014/main" val="2155790884"/>
                    </a:ext>
                  </a:extLst>
                </a:gridCol>
              </a:tblGrid>
              <a:tr h="33646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5916" marR="5916" marT="5916" marB="59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0804" marR="10804" marT="5916" marB="59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630" marR="4630" marT="5916" marB="59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3472300"/>
                  </a:ext>
                </a:extLst>
              </a:tr>
              <a:tr h="4014878">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许云峰</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老许</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男主人公、</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重庆地下党</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工运书记</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5916" marR="5916" marT="5916" marB="59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联络地下党员成岗和江雪琴</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江姐</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决定出版一种群众性的宣传刊物，取名《挺进报》。与此同时，他还领导了一个备用联络站——沙坪书店。</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从沙坪书店的变化</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扩大书店、摆惹人注目的进步书籍、办刊物、招收新店员</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中感到不安和危险，立即命令放弃沙坪书店这个联络站。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为掩护市区委书记李敬原，挺身而出说自己是《挺进报》的领导人。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以顽强的意志在潮湿阴暗的地窖里用手指和铁镣挖通了石壁，把越狱的通道留给了同志们，自己则带着对胜利的坚定信念从容就义。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0804" marR="10804" marT="5916" marB="59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遇事镇静、处事果断、胆识过人、智慧非凡、不卑不亢、刚正不阿，热爱党和人民，处处为党、为同志们考虑</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630" marR="4630" marT="5916" marB="59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2576939"/>
                  </a:ext>
                </a:extLst>
              </a:tr>
            </a:tbl>
          </a:graphicData>
        </a:graphic>
      </p:graphicFrame>
    </p:spTree>
    <p:extLst>
      <p:ext uri="{BB962C8B-B14F-4D97-AF65-F5344CB8AC3E}">
        <p14:creationId xmlns:p14="http://schemas.microsoft.com/office/powerpoint/2010/main" val="41500391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988766558"/>
              </p:ext>
            </p:extLst>
          </p:nvPr>
        </p:nvGraphicFramePr>
        <p:xfrm>
          <a:off x="285466" y="884231"/>
          <a:ext cx="11430000" cy="5148553"/>
        </p:xfrm>
        <a:graphic>
          <a:graphicData uri="http://schemas.openxmlformats.org/drawingml/2006/table">
            <a:tbl>
              <a:tblPr firstRow="1" firstCol="1" bandRow="1"/>
              <a:tblGrid>
                <a:gridCol w="2293961">
                  <a:extLst>
                    <a:ext uri="{9D8B030D-6E8A-4147-A177-3AD203B41FA5}">
                      <a16:colId xmlns:a16="http://schemas.microsoft.com/office/drawing/2014/main" val="4175881266"/>
                    </a:ext>
                  </a:extLst>
                </a:gridCol>
                <a:gridCol w="7492621">
                  <a:extLst>
                    <a:ext uri="{9D8B030D-6E8A-4147-A177-3AD203B41FA5}">
                      <a16:colId xmlns:a16="http://schemas.microsoft.com/office/drawing/2014/main" val="985702029"/>
                    </a:ext>
                  </a:extLst>
                </a:gridCol>
                <a:gridCol w="1643418">
                  <a:extLst>
                    <a:ext uri="{9D8B030D-6E8A-4147-A177-3AD203B41FA5}">
                      <a16:colId xmlns:a16="http://schemas.microsoft.com/office/drawing/2014/main" val="1207218224"/>
                    </a:ext>
                  </a:extLst>
                </a:gridCol>
              </a:tblGrid>
              <a:tr h="380299">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6687" marR="6687" marT="6687" marB="668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2211" marR="12211" marT="6687" marB="668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5233" marR="5233" marT="6687" marB="668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518653"/>
                  </a:ext>
                </a:extLst>
              </a:tr>
              <a:tr h="3971039">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江雪琴</a:t>
                      </a:r>
                      <a:r>
                        <a:rPr lang="en-US"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Arial" panose="020B0604020202020204" pitchFamily="34" charset="0"/>
                          <a:ea typeface="黑体" panose="02010609060101010101" pitchFamily="49" charset="-122"/>
                          <a:cs typeface="Times New Roman" panose="02020603050405020304" pitchFamily="18" charset="0"/>
                        </a:rPr>
                        <a:t>江姐</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女主人公、川</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Times New Roman" panose="02020603050405020304" pitchFamily="18" charset="0"/>
                          <a:ea typeface="楷体" panose="02010609060101010101" pitchFamily="49" charset="-122"/>
                          <a:cs typeface="Times New Roman" panose="02020603050405020304" pitchFamily="18" charset="0"/>
                        </a:rPr>
                        <a:t>东临时工委联</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Times New Roman" panose="02020603050405020304" pitchFamily="18" charset="0"/>
                          <a:ea typeface="楷体" panose="02010609060101010101" pitchFamily="49" charset="-122"/>
                          <a:cs typeface="Times New Roman" panose="02020603050405020304" pitchFamily="18" charset="0"/>
                        </a:rPr>
                        <a:t>络员、下川东地</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Times New Roman" panose="02020603050405020304" pitchFamily="18" charset="0"/>
                          <a:ea typeface="楷体" panose="02010609060101010101" pitchFamily="49" charset="-122"/>
                          <a:cs typeface="Times New Roman" panose="02020603050405020304" pitchFamily="18" charset="0"/>
                        </a:rPr>
                        <a:t>委委员、《挺进</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Times New Roman" panose="02020603050405020304" pitchFamily="18" charset="0"/>
                          <a:ea typeface="楷体" panose="02010609060101010101" pitchFamily="49" charset="-122"/>
                          <a:cs typeface="Times New Roman" panose="02020603050405020304" pitchFamily="18" charset="0"/>
                        </a:rPr>
                        <a:t>报》原领导人</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6687" marR="6687" marT="6687" marB="668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①</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幼年失去双亲，流落孤儿院，吃尽苦头，不到</a:t>
                      </a:r>
                      <a:r>
                        <a:rPr lang="en-US" sz="2400" b="1" dirty="0">
                          <a:effectLst/>
                          <a:latin typeface="Times New Roman" panose="02020603050405020304" pitchFamily="18" charset="0"/>
                          <a:ea typeface="宋体" panose="02010600030101010101" pitchFamily="2" charset="-122"/>
                          <a:cs typeface="Times New Roman" panose="02020603050405020304" pitchFamily="18" charset="0"/>
                        </a:rPr>
                        <a:t>9</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岁便做了童工，后得重病被赶出工厂，成年后加入中国共产党。</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②</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在成岗家里，她表现出地下工作者机敏干练的特有风度。</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③</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在去川北的路上，她看到挂在城头上丈夫彭松涛的头颅，无比悲痛，但一想到当时的环境和新的战斗任务，便很快控制住了悲痛的心情，更英勇地投入新的战斗中。</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④</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被捕后，徐鹏飞及其手下特务接连对她进行刑讯，用竹签钉手指等酷刑折磨她，致使她一次次痛昏过去，但她始终未吐露一点情报。</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⑤</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在监狱里得知中华人民共和国成立的消息后，和狱友一起绣红旗，最终被枪杀。</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2211" marR="12211" marT="6687" marB="668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稳重、精细、沉着冷静、勇敢坚强、坚贞不屈，处处表现出纯洁的党性和对革命事业的无比忠贞</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5233" marR="5233" marT="6687" marB="668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3258250"/>
                  </a:ext>
                </a:extLst>
              </a:tr>
            </a:tbl>
          </a:graphicData>
        </a:graphic>
      </p:graphicFrame>
    </p:spTree>
    <p:extLst>
      <p:ext uri="{BB962C8B-B14F-4D97-AF65-F5344CB8AC3E}">
        <p14:creationId xmlns:p14="http://schemas.microsoft.com/office/powerpoint/2010/main" val="32548553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221497600"/>
              </p:ext>
            </p:extLst>
          </p:nvPr>
        </p:nvGraphicFramePr>
        <p:xfrm>
          <a:off x="381000" y="929005"/>
          <a:ext cx="11430000" cy="4273550"/>
        </p:xfrm>
        <a:graphic>
          <a:graphicData uri="http://schemas.openxmlformats.org/drawingml/2006/table">
            <a:tbl>
              <a:tblPr firstRow="1" firstCol="1" bandRow="1"/>
              <a:tblGrid>
                <a:gridCol w="3030940">
                  <a:extLst>
                    <a:ext uri="{9D8B030D-6E8A-4147-A177-3AD203B41FA5}">
                      <a16:colId xmlns:a16="http://schemas.microsoft.com/office/drawing/2014/main" val="3308834231"/>
                    </a:ext>
                  </a:extLst>
                </a:gridCol>
                <a:gridCol w="6163198">
                  <a:extLst>
                    <a:ext uri="{9D8B030D-6E8A-4147-A177-3AD203B41FA5}">
                      <a16:colId xmlns:a16="http://schemas.microsoft.com/office/drawing/2014/main" val="401725431"/>
                    </a:ext>
                  </a:extLst>
                </a:gridCol>
                <a:gridCol w="2235862">
                  <a:extLst>
                    <a:ext uri="{9D8B030D-6E8A-4147-A177-3AD203B41FA5}">
                      <a16:colId xmlns:a16="http://schemas.microsoft.com/office/drawing/2014/main" val="3095796326"/>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430" marR="1143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8993138"/>
                  </a:ext>
                </a:extLst>
              </a:tr>
              <a:tr h="1862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成岗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地下党、负责</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《挺进报》的秘密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印刷工作、许云</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峰的交通员、修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配厂厂长</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为以李敬原为领导的地下刊物《挺进报》工作，负责该刊物的编辑、印刷、发行工作，因甫志高叛变，成岗在印《挺进报》时被抓，他在临危时挂出的信号</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悬挂的扫帚</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保卫了同志和党。</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被捕后，在敌人的酷刑逼供下，他坚贞不屈，从渣滓洞被转移到白公馆后，坚持出版《挺进报》，后被枪杀。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坚守气节、不怕牺牲</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430" marR="1143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880519"/>
                  </a:ext>
                </a:extLst>
              </a:tr>
            </a:tbl>
          </a:graphicData>
        </a:graphic>
      </p:graphicFrame>
    </p:spTree>
    <p:extLst>
      <p:ext uri="{BB962C8B-B14F-4D97-AF65-F5344CB8AC3E}">
        <p14:creationId xmlns:p14="http://schemas.microsoft.com/office/powerpoint/2010/main" val="26815306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219248596"/>
              </p:ext>
            </p:extLst>
          </p:nvPr>
        </p:nvGraphicFramePr>
        <p:xfrm>
          <a:off x="408295" y="1011561"/>
          <a:ext cx="11430000" cy="3105785"/>
        </p:xfrm>
        <a:graphic>
          <a:graphicData uri="http://schemas.openxmlformats.org/drawingml/2006/table">
            <a:tbl>
              <a:tblPr firstRow="1" firstCol="1" bandRow="1"/>
              <a:tblGrid>
                <a:gridCol w="2158236">
                  <a:extLst>
                    <a:ext uri="{9D8B030D-6E8A-4147-A177-3AD203B41FA5}">
                      <a16:colId xmlns:a16="http://schemas.microsoft.com/office/drawing/2014/main" val="1361155594"/>
                    </a:ext>
                  </a:extLst>
                </a:gridCol>
                <a:gridCol w="7035902">
                  <a:extLst>
                    <a:ext uri="{9D8B030D-6E8A-4147-A177-3AD203B41FA5}">
                      <a16:colId xmlns:a16="http://schemas.microsoft.com/office/drawing/2014/main" val="146484361"/>
                    </a:ext>
                  </a:extLst>
                </a:gridCol>
                <a:gridCol w="2235862">
                  <a:extLst>
                    <a:ext uri="{9D8B030D-6E8A-4147-A177-3AD203B41FA5}">
                      <a16:colId xmlns:a16="http://schemas.microsoft.com/office/drawing/2014/main" val="1668541014"/>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430" marR="1143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8218350"/>
                  </a:ext>
                </a:extLst>
              </a:tr>
              <a:tr h="2275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刘思扬</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知识分子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革命者</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识破特务郑克昌的伪装。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与成岗在狱中从相互怀疑到相互信任。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面对特务的软硬兼施不为所动。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狱中吟诵《囚徒之歌》等。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充满革命热情与献身精神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430" marR="1143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2019804"/>
                  </a:ext>
                </a:extLst>
              </a:tr>
            </a:tbl>
          </a:graphicData>
        </a:graphic>
      </p:graphicFrame>
    </p:spTree>
    <p:extLst>
      <p:ext uri="{BB962C8B-B14F-4D97-AF65-F5344CB8AC3E}">
        <p14:creationId xmlns:p14="http://schemas.microsoft.com/office/powerpoint/2010/main" val="17535354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23.jpeg">
            <a:extLst>
              <a:ext uri="{FF2B5EF4-FFF2-40B4-BE49-F238E27FC236}">
                <a16:creationId xmlns:a16="http://schemas.microsoft.com/office/drawing/2014/main" id="{3D407BAB-5189-5F32-EF60-68B2E1478642}"/>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40287" y="849165"/>
            <a:ext cx="1910545" cy="433588"/>
          </a:xfrm>
          <a:prstGeom prst="rect">
            <a:avLst/>
          </a:prstGeom>
        </p:spPr>
      </p:pic>
      <p:sp>
        <p:nvSpPr>
          <p:cNvPr id="5" name="矩形 4"/>
          <p:cNvSpPr>
            <a:spLocks noChangeAspect="1"/>
          </p:cNvSpPr>
          <p:nvPr/>
        </p:nvSpPr>
        <p:spPr>
          <a:xfrm>
            <a:off x="340287" y="659833"/>
            <a:ext cx="11430000" cy="233294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作者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罗广斌、杨益言都是重庆“中美合作所”集中营的幸存者，他们亲身经历了黎明前血与火的考验，目睹了许多坚韧不拔的革命烈士英勇斗争、壮烈牺牲的场面。根据这些经历，他们写了革命回忆录《在烈火中永生》。随后，在回忆录的基础上创作了长篇小说《红岩》。</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253344663"/>
              </p:ext>
            </p:extLst>
          </p:nvPr>
        </p:nvGraphicFramePr>
        <p:xfrm>
          <a:off x="367352" y="1014531"/>
          <a:ext cx="11430000" cy="3846830"/>
        </p:xfrm>
        <a:graphic>
          <a:graphicData uri="http://schemas.openxmlformats.org/drawingml/2006/table">
            <a:tbl>
              <a:tblPr firstRow="1" firstCol="1" bandRow="1"/>
              <a:tblGrid>
                <a:gridCol w="3399430">
                  <a:extLst>
                    <a:ext uri="{9D8B030D-6E8A-4147-A177-3AD203B41FA5}">
                      <a16:colId xmlns:a16="http://schemas.microsoft.com/office/drawing/2014/main" val="1728468039"/>
                    </a:ext>
                  </a:extLst>
                </a:gridCol>
                <a:gridCol w="5794708">
                  <a:extLst>
                    <a:ext uri="{9D8B030D-6E8A-4147-A177-3AD203B41FA5}">
                      <a16:colId xmlns:a16="http://schemas.microsoft.com/office/drawing/2014/main" val="196227243"/>
                    </a:ext>
                  </a:extLst>
                </a:gridCol>
                <a:gridCol w="2235862">
                  <a:extLst>
                    <a:ext uri="{9D8B030D-6E8A-4147-A177-3AD203B41FA5}">
                      <a16:colId xmlns:a16="http://schemas.microsoft.com/office/drawing/2014/main" val="4108818138"/>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430" marR="1143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3044531"/>
                  </a:ext>
                </a:extLst>
              </a:tr>
              <a:tr h="1862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华子良</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华蓥山根据地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党委书记、白公</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馆里送饭的疯</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老头</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和上级一同被抓捕后，上级被枪毙，被关押在白公馆的他肩负起“与地下党建立联系、越狱突围”的重要任务，他委曲求全、装疯卖傻十多年。</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他在得知“提前—分批—密裁”的罪恶计划后逃到了解放区，为越狱计划作出了巨大贡献。</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忍辱负重、忠贞不屈</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430" marR="1143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2876691"/>
                  </a:ext>
                </a:extLst>
              </a:tr>
            </a:tbl>
          </a:graphicData>
        </a:graphic>
      </p:graphicFrame>
    </p:spTree>
    <p:extLst>
      <p:ext uri="{BB962C8B-B14F-4D97-AF65-F5344CB8AC3E}">
        <p14:creationId xmlns:p14="http://schemas.microsoft.com/office/powerpoint/2010/main" val="11107442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313568102"/>
              </p:ext>
            </p:extLst>
          </p:nvPr>
        </p:nvGraphicFramePr>
        <p:xfrm>
          <a:off x="299114" y="1086409"/>
          <a:ext cx="11430000" cy="2693035"/>
        </p:xfrm>
        <a:graphic>
          <a:graphicData uri="http://schemas.openxmlformats.org/drawingml/2006/table">
            <a:tbl>
              <a:tblPr firstRow="1" firstCol="1" bandRow="1"/>
              <a:tblGrid>
                <a:gridCol w="2989997">
                  <a:extLst>
                    <a:ext uri="{9D8B030D-6E8A-4147-A177-3AD203B41FA5}">
                      <a16:colId xmlns:a16="http://schemas.microsoft.com/office/drawing/2014/main" val="1131661301"/>
                    </a:ext>
                  </a:extLst>
                </a:gridCol>
                <a:gridCol w="6204141">
                  <a:extLst>
                    <a:ext uri="{9D8B030D-6E8A-4147-A177-3AD203B41FA5}">
                      <a16:colId xmlns:a16="http://schemas.microsoft.com/office/drawing/2014/main" val="1324022305"/>
                    </a:ext>
                  </a:extLst>
                </a:gridCol>
                <a:gridCol w="2235862">
                  <a:extLst>
                    <a:ext uri="{9D8B030D-6E8A-4147-A177-3AD203B41FA5}">
                      <a16:colId xmlns:a16="http://schemas.microsoft.com/office/drawing/2014/main" val="3533161491"/>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430" marR="1143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920429"/>
                  </a:ext>
                </a:extLst>
              </a:tr>
              <a:tr h="1862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双枪老太婆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华蓥山纵队司</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令员，一位传奇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人物</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为营救被捕的江姐，她乔装打扮率领游击队在公路上劫持军车。</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接受和筹划突袭“中美合作所”营救狱友的任务。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智勇双全、爱憎分明</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430" marR="1143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214257"/>
                  </a:ext>
                </a:extLst>
              </a:tr>
            </a:tbl>
          </a:graphicData>
        </a:graphic>
      </p:graphicFrame>
    </p:spTree>
    <p:extLst>
      <p:ext uri="{BB962C8B-B14F-4D97-AF65-F5344CB8AC3E}">
        <p14:creationId xmlns:p14="http://schemas.microsoft.com/office/powerpoint/2010/main" val="20021529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755492850"/>
              </p:ext>
            </p:extLst>
          </p:nvPr>
        </p:nvGraphicFramePr>
        <p:xfrm>
          <a:off x="340057" y="1112114"/>
          <a:ext cx="11429999" cy="3937558"/>
        </p:xfrm>
        <a:graphic>
          <a:graphicData uri="http://schemas.openxmlformats.org/drawingml/2006/table">
            <a:tbl>
              <a:tblPr firstRow="1" firstCol="1" bandRow="1"/>
              <a:tblGrid>
                <a:gridCol w="3494964">
                  <a:extLst>
                    <a:ext uri="{9D8B030D-6E8A-4147-A177-3AD203B41FA5}">
                      <a16:colId xmlns:a16="http://schemas.microsoft.com/office/drawing/2014/main" val="3132033009"/>
                    </a:ext>
                  </a:extLst>
                </a:gridCol>
                <a:gridCol w="5254388">
                  <a:extLst>
                    <a:ext uri="{9D8B030D-6E8A-4147-A177-3AD203B41FA5}">
                      <a16:colId xmlns:a16="http://schemas.microsoft.com/office/drawing/2014/main" val="3453247927"/>
                    </a:ext>
                  </a:extLst>
                </a:gridCol>
                <a:gridCol w="2680647">
                  <a:extLst>
                    <a:ext uri="{9D8B030D-6E8A-4147-A177-3AD203B41FA5}">
                      <a16:colId xmlns:a16="http://schemas.microsoft.com/office/drawing/2014/main" val="3438183782"/>
                    </a:ext>
                  </a:extLst>
                </a:gridCol>
              </a:tblGrid>
              <a:tr h="658946">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805" marR="12805" marT="12805" marB="128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3382" marR="23382" marT="12805" marB="128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0021" marR="10021" marT="12805" marB="128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001710"/>
                  </a:ext>
                </a:extLst>
              </a:tr>
              <a:tr h="3278612">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宋振中</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小萝卜头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最小的狱中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英雄</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805" marR="12805" marT="12805" marB="128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跟随黄先生读书、学习画画。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利用和黄先生学习的机会，为监狱里的党组织传递情报。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临行前和狱友依依惜别，透露地牢情况。遇害时只有九岁多。</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3382" marR="23382" marT="12805" marB="128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聪明伶俐、刻苦、热情勇敢、疾恶如仇、顽强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0021" marR="10021" marT="12805" marB="128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3464357"/>
                  </a:ext>
                </a:extLst>
              </a:tr>
            </a:tbl>
          </a:graphicData>
        </a:graphic>
      </p:graphicFrame>
    </p:spTree>
    <p:extLst>
      <p:ext uri="{BB962C8B-B14F-4D97-AF65-F5344CB8AC3E}">
        <p14:creationId xmlns:p14="http://schemas.microsoft.com/office/powerpoint/2010/main" val="34602087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26217" y="1220696"/>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基础题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小说《红岩》中的宋振中被大家叫作“</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”，遇害时年仅</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岁。这个小英雄在狱中</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概写情节</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，为我党开展的狱中斗争作出了贡献。</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d0a68"/>
          <p:cNvSpPr/>
          <p:nvPr/>
        </p:nvSpPr>
        <p:spPr>
          <a:xfrm>
            <a:off x="4780107" y="2426688"/>
            <a:ext cx="431806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传递情报</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或打探消息</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pic>
        <p:nvPicPr>
          <p:cNvPr id="3" name="image338.jpeg"/>
          <p:cNvPicPr/>
          <p:nvPr/>
        </p:nvPicPr>
        <p:blipFill>
          <a:blip r:embed="rId2"/>
          <a:stretch>
            <a:fillRect/>
          </a:stretch>
        </p:blipFill>
        <p:spPr>
          <a:xfrm>
            <a:off x="326217" y="764760"/>
            <a:ext cx="2009016" cy="455936"/>
          </a:xfrm>
          <a:prstGeom prst="rect">
            <a:avLst/>
          </a:prstGeom>
        </p:spPr>
      </p:pic>
      <p:sp>
        <p:nvSpPr>
          <p:cNvPr id="5" name="A_3f7be"/>
          <p:cNvSpPr/>
          <p:nvPr/>
        </p:nvSpPr>
        <p:spPr>
          <a:xfrm>
            <a:off x="7280420" y="1871952"/>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小萝卜头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2560261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26409" y="650330"/>
            <a:ext cx="11430000" cy="5809154"/>
          </a:xfrm>
          <a:prstGeom prst="rect">
            <a:avLst/>
          </a:prstGeom>
        </p:spPr>
        <p:txBody>
          <a:bodyPr>
            <a:spAutoFit/>
          </a:bodyPr>
          <a:lstStyle/>
          <a:p>
            <a:pPr>
              <a:lnSpc>
                <a:spcPct val="130000"/>
              </a:lnSpc>
              <a:spcAft>
                <a:spcPts val="0"/>
              </a:spcAft>
            </a:pPr>
            <a:r>
              <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小说《红岩》塑造了众多革命烈士的形象。下面三个语段分别是三位烈士在与敌人面对面斗争时说出的话，表现了他们宁死不屈、甘为崇高理想献身的高尚品质。请你从每个语段后面的括号中选择一位烈士的名字，分别填写在横线处。</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面对敌人的威逼利诱，</a:t>
            </a:r>
            <a:r>
              <a:rPr lang="zh-CN" altLang="zh-CN" sz="24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高声说道：</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人，不能低下高贵的头，只有怕死鬼才乞求‘自由’。毒刑拷打算得了什么？死亡也无法叫我开口！</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成岗</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刘思扬</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dirty="0">
                <a:latin typeface="Calibri" panose="020F0502020204030204" pitchFamily="34" charset="0"/>
                <a:ea typeface="楷体" panose="02010609060101010101" pitchFamily="49" charset="-122"/>
                <a:cs typeface="Calibri" panose="020F0502020204030204" pitchFamily="34"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面对敌人的刑讯逼供，</a:t>
            </a:r>
            <a:r>
              <a:rPr lang="zh-CN" altLang="zh-CN" sz="24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凛然说道：</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上级的姓名、住址，我知道。下级的姓名、住址，我也知道</a:t>
            </a:r>
            <a:r>
              <a:rPr lang="en-US" altLang="zh-CN" sz="24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这些都是我们党的秘密，你们休想从我口里得到任何材料！</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江雪琴</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李青竹</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dirty="0">
                <a:latin typeface="Calibri" panose="020F0502020204030204" pitchFamily="34" charset="0"/>
                <a:ea typeface="楷体" panose="02010609060101010101" pitchFamily="49" charset="-122"/>
                <a:cs typeface="Calibri" panose="020F0502020204030204" pitchFamily="34"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革命烈士</a:t>
            </a:r>
            <a:r>
              <a:rPr lang="zh-CN" altLang="zh-CN" sz="24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在英勇就义前毅然说道：</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人生自古谁无死？可是一个人的生命和无产阶级永葆青春的革命事业联系在一起，那是无上的光荣！这就是我此时此地的心情。</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许云峰</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齐晓轩</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dirty="0">
                <a:latin typeface="Calibri" panose="020F0502020204030204" pitchFamily="34" charset="0"/>
                <a:ea typeface="楷体" panose="02010609060101010101" pitchFamily="49" charset="-122"/>
                <a:cs typeface="Calibri" panose="020F0502020204030204" pitchFamily="34"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42c24"/>
          <p:cNvSpPr/>
          <p:nvPr/>
        </p:nvSpPr>
        <p:spPr>
          <a:xfrm>
            <a:off x="2203787" y="5026242"/>
            <a:ext cx="1733613" cy="39465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许云峰　</a:t>
            </a:r>
            <a:endParaRPr lang="zh-CN" altLang="en-US" sz="24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6f8df"/>
          <p:cNvSpPr/>
          <p:nvPr/>
        </p:nvSpPr>
        <p:spPr>
          <a:xfrm>
            <a:off x="4042112" y="3599778"/>
            <a:ext cx="1733613" cy="39465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江雪琴　</a:t>
            </a:r>
            <a:endParaRPr lang="zh-CN" altLang="en-US" sz="24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f3625"/>
          <p:cNvSpPr/>
          <p:nvPr/>
        </p:nvSpPr>
        <p:spPr>
          <a:xfrm>
            <a:off x="4042112" y="2173314"/>
            <a:ext cx="1427226" cy="39465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成岗　</a:t>
            </a:r>
            <a:endParaRPr lang="zh-CN" altLang="en-US" sz="24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3079659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4648" y="787998"/>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下列对名著《红岩》的内容表述有错误的一项是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．江姐大清早来工厂看望成岗，成岗看到江姐的食指和中指，隐隐地现出铁笔磨伤的痕迹。他意识到刻钢板的就是江姐。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．人海般的茶园里，许云峰向李敬原汇报有关沙坪书店的情况。许云峰主动招呼叛徒甫志高，让李敬原从容离开。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．郑克昌化名潜入牢房，任务是要接近集中营共产党的领导核心，而且要找出他们和地下党的联系。在余新江和丁长发的逼问下交代实情。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．华为和妈妈在大石桥头审问特务魏吉伯，得知特区严醉区长临时改变计划，亲自把江雪琴连夜用船押送重庆。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66fda"/>
          <p:cNvSpPr/>
          <p:nvPr/>
        </p:nvSpPr>
        <p:spPr>
          <a:xfrm>
            <a:off x="8539476" y="884518"/>
            <a:ext cx="1298637"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D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631530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53704" y="620655"/>
            <a:ext cx="11430000" cy="6201762"/>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小语段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滁州市三模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夜，在深沉的痛苦、担心与激动中，一刻一刻地挨过。星光</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黯</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淡了，已经是雄鸡报晓的时刻。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在那</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血迹的墙壁上，映着的江姐的身影消失了。大概她从倒吊着的屋梁上，被松了下来</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现在愿意说了吗？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魔影狂乱地移动着。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微弱的声音传来，仍然是那样的平静。</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十指连心，考虑一下吧！说不说？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646070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0056" y="519760"/>
            <a:ext cx="11430000" cy="6201762"/>
          </a:xfrm>
          <a:prstGeom prst="rect">
            <a:avLst/>
          </a:prstGeom>
        </p:spPr>
        <p:txBody>
          <a:bodyPr>
            <a:spAutoFit/>
          </a:bodyPr>
          <a:lstStyle/>
          <a:p>
            <a:pPr indent="72390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没有回答。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铁锤高高举起。墙壁上映出沉重的黑色阴影。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不说？拔出来！再钉！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江姐没有声音了。人们感到连心的痛苦，像竹签钉在每一个人心上</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又是一阵令人心</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悸</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的泼水的声音！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把她泼醒！再钉！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绝望的咆</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，使人相信，敌人从老许身上得不到的东西，在江姐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一个女共产党员的身上，同样得不到。</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《红岩》节选</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5344883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408295" y="618294"/>
            <a:ext cx="11430000" cy="340099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黯</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淡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血迹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心</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悸</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咆</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选段所叙述的事发生在</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地点</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，江姐被捕是由于</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叛徒</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的出卖。选段中的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 name="A_9e0b0"/>
          <p:cNvSpPr/>
          <p:nvPr/>
        </p:nvSpPr>
        <p:spPr>
          <a:xfrm>
            <a:off x="6965623" y="3488494"/>
            <a:ext cx="1936813"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徐鹏飞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9" name="A_ac702"/>
          <p:cNvSpPr/>
          <p:nvPr/>
        </p:nvSpPr>
        <p:spPr>
          <a:xfrm>
            <a:off x="755323" y="3488494"/>
            <a:ext cx="1936813"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甫志高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8" name="A_0e42c"/>
          <p:cNvSpPr/>
          <p:nvPr/>
        </p:nvSpPr>
        <p:spPr>
          <a:xfrm>
            <a:off x="4743123" y="2933758"/>
            <a:ext cx="19368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渣滓洞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7" name="A_e1855"/>
          <p:cNvSpPr/>
          <p:nvPr/>
        </p:nvSpPr>
        <p:spPr>
          <a:xfrm>
            <a:off x="5189210" y="2379021"/>
            <a:ext cx="1044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哮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6" name="A_c623a"/>
          <p:cNvSpPr/>
          <p:nvPr/>
        </p:nvSpPr>
        <p:spPr>
          <a:xfrm>
            <a:off x="1215698" y="2379022"/>
            <a:ext cx="9938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jì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5" name="A_39073"/>
          <p:cNvSpPr/>
          <p:nvPr/>
        </p:nvSpPr>
        <p:spPr>
          <a:xfrm>
            <a:off x="5440035" y="1824285"/>
            <a:ext cx="14018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斑斑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0990e"/>
          <p:cNvSpPr/>
          <p:nvPr/>
        </p:nvSpPr>
        <p:spPr>
          <a:xfrm>
            <a:off x="858510" y="1824286"/>
            <a:ext cx="10732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宋体" panose="02010600030101010101" pitchFamily="2" charset="-122"/>
              </a:rPr>
              <a:t> àn </a:t>
            </a:r>
            <a:endParaRPr lang="zh-CN" altLang="en-US" sz="2800" b="1">
              <a:solidFill>
                <a:srgbClr val="FF0000"/>
              </a:solidFill>
              <a:latin typeface="宋体" panose="02010600030101010101" pitchFamily="2" charset="-122"/>
              <a:ea typeface="宋体" panose="02010600030101010101" pitchFamily="2" charset="-122"/>
              <a:cs typeface="Times New Roman" panose="02020603050405020304" pitchFamily="18" charset="0"/>
              <a:sym typeface="宋体" panose="02010600030101010101" pitchFamily="2" charset="-122"/>
            </a:endParaRPr>
          </a:p>
        </p:txBody>
      </p:sp>
    </p:spTree>
    <p:extLst>
      <p:ext uri="{BB962C8B-B14F-4D97-AF65-F5344CB8AC3E}">
        <p14:creationId xmlns:p14="http://schemas.microsoft.com/office/powerpoint/2010/main" val="116424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7" grpId="0" animBg="1"/>
      <p:bldP spid="6" grpId="0" animBg="1"/>
      <p:bldP spid="5" grpId="0" animBg="1"/>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176283" y="735537"/>
            <a:ext cx="11264622" cy="1212640"/>
          </a:xfrm>
          <a:prstGeom prst="rect">
            <a:avLst/>
          </a:prstGeom>
        </p:spPr>
        <p:txBody>
          <a:bodyPr wrap="none">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依据选段内容，用三个关键词简要概括江姐的形象</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487582" y="1202523"/>
            <a:ext cx="7487947" cy="600229"/>
          </a:xfrm>
          <a:prstGeom prst="rect">
            <a:avLst/>
          </a:prstGeom>
        </p:spPr>
        <p:txBody>
          <a:bodyPr wrap="non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示例：坚贞不屈，大义凛然，视死如归。</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176283" y="2170472"/>
            <a:ext cx="11430000" cy="401340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根据你对《红岩》的阅读，简要概括一件与选段中的“老许”有关的事例</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a:spLocks noChangeAspect="1"/>
          </p:cNvSpPr>
          <p:nvPr/>
        </p:nvSpPr>
        <p:spPr>
          <a:xfrm>
            <a:off x="176283" y="3214048"/>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一：许云峰被关在地窖中，用手指和铁镣挖出了一条秘密通道，为一部分难友顺利逃生起到了重要作用。</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示例二：甫志高叛变后，带领特务突然出现在茶园，许云峰为了掩护市委书记李敬原挺身而出。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91140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4.jpeg">
            <a:extLst>
              <a:ext uri="{FF2B5EF4-FFF2-40B4-BE49-F238E27FC236}">
                <a16:creationId xmlns:a16="http://schemas.microsoft.com/office/drawing/2014/main" id="{D8FDF97F-E5B4-481F-94FF-CEBCF38A17C8}"/>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6217" y="764760"/>
            <a:ext cx="2009019" cy="455936"/>
          </a:xfrm>
          <a:prstGeom prst="rect">
            <a:avLst/>
          </a:prstGeom>
        </p:spPr>
      </p:pic>
      <p:sp>
        <p:nvSpPr>
          <p:cNvPr id="3" name="矩形 2"/>
          <p:cNvSpPr>
            <a:spLocks noChangeAspect="1"/>
          </p:cNvSpPr>
          <p:nvPr/>
        </p:nvSpPr>
        <p:spPr>
          <a:xfrm>
            <a:off x="326217" y="743510"/>
            <a:ext cx="11430000" cy="4521302"/>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《红岩》</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的作者罗广斌、杨益言，曾于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1948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先后被国民党反动派逮捕，并囚禁在重庆“中美特种技术合作所”集中营里。他们和小说中的英雄人物，共同经历了那些惊心动魄的斗争生活。新中国成立后，为了“把这里的斗争告诉后代”，他们先后写了《圣洁的鲜花》《江姐》《小萝卜头》等报告文学与革命回忆录《在烈火中永生》。接着，又在这些叙写真人真事作品的基础上，进行加工、提炼和艺术概括，创作了长篇小说《红岩》。从准备到成书，前后费时十年之久，写了三百多万字稿子，彻底返工过三次，大改过五六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05579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94648" y="719761"/>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【甲】青春终于胜利了。保尔没有死于伤寒。这是他第四次死里逃生了。在床上整整躺了一个月之后，苍白消</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sh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ò</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u</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的保尔已能够勉强用两条摇摇晃晃的腿站起来，在房间里走动了</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人最宝贵的是生命。生命对于我们只有一次。人的一生应当这样度过：当回忆往事的时候，他不会因为虚度年华而悔恨，也不会因为碌碌无为而羞</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愧</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；在临死的时候，他能够说：‘我的整个生命和全部精力，都已经献给了世界上最壮丽的事业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为人类的解放而斗争。’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选自《钢铁是怎样炼成的》</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109175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792741"/>
            <a:ext cx="11430000" cy="5772927"/>
          </a:xfrm>
          <a:prstGeom prst="rect">
            <a:avLst/>
          </a:prstGeom>
        </p:spPr>
        <p:txBody>
          <a:bodyPr>
            <a:spAutoFit/>
          </a:bodyPr>
          <a:lstStyle/>
          <a:p>
            <a:pPr>
              <a:lnSpc>
                <a:spcPct val="130000"/>
              </a:lnSpc>
              <a:spcAft>
                <a:spcPts val="0"/>
              </a:spcAft>
            </a:pP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【乙】徐鹏飞摆正桌上的纸笔，避开微微带笑的许云峰，凌厉的目光突然转向成岗：</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我以个人的名</a:t>
            </a:r>
            <a:r>
              <a:rPr lang="en-US" altLang="zh-CN" sz="22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2200" b="1" dirty="0" err="1">
                <a:latin typeface="宋体" panose="02010600030101010101" pitchFamily="2" charset="-122"/>
                <a:ea typeface="宋体" panose="02010600030101010101" pitchFamily="2" charset="-122"/>
                <a:cs typeface="Times New Roman" panose="02020603050405020304" pitchFamily="18" charset="0"/>
              </a:rPr>
              <a:t>ù</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保证，只要你写自白书，我立刻释放你。</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许云峰不屑地看了敌人一眼，接着又坦然地笑着：</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共产党人从来不怕讲明自己的观点。</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一句话提醒了成岗，他精神一振，竟忘却了周身的创痛，滴着鲜血，拖着脚上的铁镣，一步步迎着敌人的逼视，走向准备好纸笔的桌前。他的目光像利剑一样扫过全室，缓缓伸出流血的手，提起笔来，毫不犹豫地写下了几个大字：我的自白书。他沉思了一下，很不喜欢</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自白书</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这样的字，立刻蘸饱了墨，把笔一挥，在已经写下的几个字的前后，添上引号，变成：</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我的</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自白书</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几个墨迹饱满的字，布满了一整张纸。成岗的胸</a:t>
            </a:r>
            <a:r>
              <a:rPr lang="zh-CN" altLang="zh-CN" sz="2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脯</a:t>
            </a:r>
            <a:r>
              <a:rPr lang="zh-CN" altLang="zh-CN" sz="2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起伏着，再也无法抑制那烈火一样的感情，他索性扔开了笔，冲着敌人高声朗诵起来</a:t>
            </a:r>
            <a:r>
              <a:rPr lang="en-US" altLang="zh-CN" sz="22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2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b="1" dirty="0">
                <a:latin typeface="Times New Roman" panose="02020603050405020304" pitchFamily="18" charset="0"/>
                <a:ea typeface="仿宋" panose="02010609060101010101" pitchFamily="49" charset="-122"/>
                <a:cs typeface="Times New Roman" panose="02020603050405020304" pitchFamily="18" charset="0"/>
              </a:rPr>
              <a:t>选自《红岩》，有删节</a:t>
            </a:r>
            <a:r>
              <a:rPr lang="en-US" altLang="zh-CN" sz="22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468206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476535" y="735193"/>
            <a:ext cx="11430000" cy="172053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消</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sh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ò</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u</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羞</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愧</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名</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ù</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胸</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脯</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863bc"/>
          <p:cNvSpPr/>
          <p:nvPr/>
        </p:nvSpPr>
        <p:spPr>
          <a:xfrm>
            <a:off x="4027138" y="1941185"/>
            <a:ext cx="1073213"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pú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6" name="A_dd28a"/>
          <p:cNvSpPr/>
          <p:nvPr/>
        </p:nvSpPr>
        <p:spPr>
          <a:xfrm>
            <a:off x="1299813" y="1941185"/>
            <a:ext cx="1044638"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誉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395d9"/>
          <p:cNvSpPr/>
          <p:nvPr/>
        </p:nvSpPr>
        <p:spPr>
          <a:xfrm>
            <a:off x="4027138" y="1386449"/>
            <a:ext cx="12716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kuì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4" name="A_27f2e"/>
          <p:cNvSpPr/>
          <p:nvPr/>
        </p:nvSpPr>
        <p:spPr>
          <a:xfrm>
            <a:off x="1657000" y="1386449"/>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瘦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8" name="矩形 7"/>
          <p:cNvSpPr>
            <a:spLocks noChangeAspect="1"/>
          </p:cNvSpPr>
          <p:nvPr/>
        </p:nvSpPr>
        <p:spPr>
          <a:xfrm>
            <a:off x="381000" y="2632232"/>
            <a:ext cx="11430000" cy="401340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文段【甲】中保尔关于生命意义的思考曾经激励了无数人，主人公保尔的生命也是这一思考的生动诠释，请列举保尔此前此后各一件事印证这一思考</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矩形 8"/>
          <p:cNvSpPr>
            <a:spLocks noChangeAspect="1"/>
          </p:cNvSpPr>
          <p:nvPr/>
        </p:nvSpPr>
        <p:spPr>
          <a:xfrm>
            <a:off x="476535" y="4229020"/>
            <a:ext cx="10714629" cy="1772793"/>
          </a:xfrm>
          <a:prstGeom prst="rect">
            <a:avLst/>
          </a:prstGeom>
        </p:spPr>
        <p:txBody>
          <a:bodyPr wrap="squar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此前：与波兰白军战斗时腿部受伤且患伤寒，仍坚持为苏维埃政权而战。</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此后：在筑路时克服严寒、饥饿等恶劣条件，全身心投入祖国建设。</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67351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fade">
                                      <p:cBhvr>
                                        <p:cTn id="2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08295" y="715020"/>
            <a:ext cx="11430000" cy="401340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以上文段中的成岗和保尔虽然来自不同的国度，却有着相同信仰，请从以上文段中概括出他俩共同的形象特点</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544772" y="1835327"/>
            <a:ext cx="10864756" cy="2332946"/>
          </a:xfrm>
          <a:prstGeom prst="rect">
            <a:avLst/>
          </a:prstGeom>
        </p:spPr>
        <p:txBody>
          <a:bodyPr wrap="squar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坚定信仰：保尔为人类解放奋斗，成岗拒写自白书坚守共产党人信念。</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英勇无畏：保尔多次死里逃生坚持革命，成岗不惧酷刑写下</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我的‘自白书’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乐观坚强：保尔伤病后重新振作，许云峰、成岗面对敌人始终从容坚定。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21765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35591" y="598121"/>
            <a:ext cx="11430000" cy="569386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艾青在《鱼化石》中写道：“活着就要斗争，在斗争中前进。当死亡没有来临，把能量发挥干净。”《红岩》中的许多英雄人物都展现出了诗中阐释的境界，请结合下列一个人物的事迹，说说这几句诗给你的启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江姐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许云峰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华子良</a:t>
            </a:r>
            <a:endParaRPr lang="en-US" altLang="zh-CN" sz="2800" b="1" u="sng"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2800" b="1" u="sng"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u="sng" dirty="0" smtClean="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u="sng" dirty="0">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35591" y="3383045"/>
            <a:ext cx="11165006" cy="2893100"/>
          </a:xfrm>
          <a:prstGeom prst="rect">
            <a:avLst/>
          </a:prstGeom>
        </p:spPr>
        <p:txBody>
          <a:bodyPr wrap="squar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一：江姐：丈夫牺牲后强忍悲痛工作，被捕后遭竹签酷刑仍坚贞不屈，狱中鼓励狱友斗争，以行动践行</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在斗争中前进</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二：许云峰：狱中挖通地道为越狱创造条件，面对枪口毫不畏惧，将能量全部用于与敌人斗争。</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三：华子良：装疯卖傻潜伏敌营，长期忍辱负重传递情报，为越狱计划默默积蓄力量。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05716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53705" y="741719"/>
            <a:ext cx="11430000" cy="457356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创新题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阅读下面从《红岩》中摘录的文字，依据括号中的提示，做批注。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摘录：</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江姐轻蔑地瞟了一下枪管，她抬起头，冷冷地对着叛徒狰狞恶劣的嘴脸，昂然命令道：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开枪吧！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词语角度</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2800" b="1" u="sng"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u="sng" dirty="0" smtClean="0">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544774" y="2987074"/>
            <a:ext cx="10823811" cy="2332946"/>
          </a:xfrm>
          <a:prstGeom prst="rect">
            <a:avLst/>
          </a:prstGeom>
        </p:spPr>
        <p:txBody>
          <a:bodyPr wrap="squar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：写江姐面对叛徒狰狞恶劣的嘴脸选择</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轻蔑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冷冷</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的态度，表现了江姐对叛徒的蔑视；面对枪管</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抬起头</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昂然</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直视，表现了江姐面对敌人枪口时的大义凛然、视死如归的态度。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07009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30727"/>
            <a:ext cx="11430000" cy="172053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假期你在歌乐山烈士陵园参加“踏寻红岩足迹，缅怀革命先烈”的研学活动时，有位老爷爷在入口处向你询问去白公馆和渣滓洞的路线，请你根据下面的景点地图向他简单说明。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339.jpeg"/>
          <p:cNvPicPr/>
          <p:nvPr/>
        </p:nvPicPr>
        <p:blipFill>
          <a:blip r:embed="rId2"/>
          <a:stretch>
            <a:fillRect/>
          </a:stretch>
        </p:blipFill>
        <p:spPr>
          <a:xfrm>
            <a:off x="7911361" y="1968277"/>
            <a:ext cx="3899639" cy="4021100"/>
          </a:xfrm>
          <a:prstGeom prst="rect">
            <a:avLst/>
          </a:prstGeom>
        </p:spPr>
      </p:pic>
      <p:sp>
        <p:nvSpPr>
          <p:cNvPr id="4" name="矩形 3"/>
          <p:cNvSpPr>
            <a:spLocks noChangeAspect="1"/>
          </p:cNvSpPr>
          <p:nvPr/>
        </p:nvSpPr>
        <p:spPr>
          <a:xfrm>
            <a:off x="381000" y="2536124"/>
            <a:ext cx="7530361" cy="3453253"/>
          </a:xfrm>
          <a:prstGeom prst="rect">
            <a:avLst/>
          </a:prstGeom>
        </p:spPr>
        <p:txBody>
          <a:bodyPr wrap="squar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爷爷，咱们现在是在烈士陵园的入口处，白公馆在我们的西北方向，渣滓洞在白公馆的北边，您可以顺着道路向西北方向一直走，路过歌乐山索道再向西北方向前行就到白公馆了。您先去白公馆参观，然后再去渣滓洞，这样更加方便。</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a:spLocks noChangeAspect="1"/>
          </p:cNvSpPr>
          <p:nvPr/>
        </p:nvSpPr>
        <p:spPr>
          <a:xfrm>
            <a:off x="381000" y="2674841"/>
            <a:ext cx="8248650" cy="3453253"/>
          </a:xfrm>
          <a:prstGeom prst="rect">
            <a:avLst/>
          </a:prstGeom>
        </p:spPr>
        <p:txBody>
          <a:bodyPr wrap="square">
            <a:spAutoFit/>
          </a:bodyPr>
          <a:lstStyle/>
          <a:p>
            <a:pPr>
              <a:lnSpc>
                <a:spcPct val="130000"/>
              </a:lnSpc>
              <a:spcAft>
                <a:spcPts val="0"/>
              </a:spcAft>
            </a:pPr>
            <a:r>
              <a:rPr lang="en-US" altLang="zh-CN" sz="2800" u="sng" dirty="0" smtClean="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5569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52877"/>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根据《红岩》创作的歌曲《绣红旗》，生动地表现了江姐临危不惧、忠贞不渝和从容不迫的精神面貌，也寄托了她对中国共产主义美好未来的憧憬。请参照第一段的歌词，结合语段完成第二段创作。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线儿长，针儿密，含着热泪绣红旗。绣红旗，热泪随着针线走，与其说是悲，不如说是喜。多少年，多少代，今天终于盼到了你。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千分情，</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，化作金星绣红旗。绣红旗</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②</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，今日里心跳分外急。</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④</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，绣出一片新天地，新天地！</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64301"/>
          <p:cNvSpPr/>
          <p:nvPr/>
        </p:nvSpPr>
        <p:spPr>
          <a:xfrm>
            <a:off x="1085215" y="4732549"/>
            <a:ext cx="1936814"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一线线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cefcb"/>
          <p:cNvSpPr/>
          <p:nvPr/>
        </p:nvSpPr>
        <p:spPr>
          <a:xfrm>
            <a:off x="8309928" y="4177813"/>
            <a:ext cx="19368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一针针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64d3c"/>
          <p:cNvSpPr/>
          <p:nvPr/>
        </p:nvSpPr>
        <p:spPr>
          <a:xfrm>
            <a:off x="1085215" y="4177813"/>
            <a:ext cx="336556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平日刀丛不眨眼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122de"/>
          <p:cNvSpPr/>
          <p:nvPr/>
        </p:nvSpPr>
        <p:spPr>
          <a:xfrm>
            <a:off x="3228340" y="3623077"/>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万分爱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3841305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37457" y="701831"/>
            <a:ext cx="11430000" cy="5853910"/>
          </a:xfrm>
          <a:prstGeom prst="rect">
            <a:avLst/>
          </a:prstGeom>
        </p:spPr>
        <p:txBody>
          <a:bodyPr>
            <a:spAutoFit/>
          </a:bodyPr>
          <a:lstStyle/>
          <a:p>
            <a:pPr>
              <a:lnSpc>
                <a:spcPct val="130000"/>
              </a:lnSpc>
              <a:spcAft>
                <a:spcPts val="0"/>
              </a:spcAft>
            </a:pPr>
            <a:r>
              <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连云港改编</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市革命纪念馆正在招募“红色小讲解员”，你以“读《红岩》，我与小萝卜头同呼吸”为题录制视频参加征选，请从小萝卜头对你的影响和小讲解员的使命两方面分享视频讲稿</a:t>
            </a:r>
            <a:r>
              <a:rPr lang="zh-CN" altLang="zh-CN" sz="24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509814" y="2105090"/>
            <a:ext cx="11085286" cy="4893647"/>
          </a:xfrm>
          <a:prstGeom prst="rect">
            <a:avLst/>
          </a:prstGeom>
        </p:spPr>
        <p:txBody>
          <a:bodyPr wrap="square">
            <a:spAutoFit/>
          </a:bodyPr>
          <a:lstStyle/>
          <a:p>
            <a:pPr>
              <a:lnSpc>
                <a:spcPct val="130000"/>
              </a:lnSpc>
              <a:spcAft>
                <a:spcPts val="0"/>
              </a:spcAft>
            </a:pP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：各位朋友好！我是红色小讲解员</a:t>
            </a:r>
            <a:r>
              <a:rPr lang="en-US" altLang="zh-CN" sz="24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，今天以《读〈红岩〉，我与小萝卜头同呼吸》为题，和大家分享读《红岩》时小萝卜头深深戳中我的故事。他生在监狱，没见过真正的蓝天、森林，却用对虫子的温柔、画</a:t>
            </a:r>
            <a:r>
              <a:rPr lang="zh-CN" altLang="zh-CN" sz="24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黎明</a:t>
            </a:r>
            <a:r>
              <a:rPr lang="zh-CN" altLang="zh-CN" sz="24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炽热，传递对自由的向往。他让我明白，哪怕身处绝境，也要守住心底的光，珍惜当下的自由与美好。作为红色小讲解员，使命就是把小萝卜头这些红岩英烈的故事讲好。让更多人知道，今天的幸福从何而来，是无数像小萝卜头一样的革命者，用苦难，甚至生命换来的。我们要带着这份感动与责任，把红色精神传递下去，让先辈的信念，在新时代继续闪光！谢谢大家聆听，愿我们都能与小萝卜头同呼吸，传承红色力量！</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b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b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42860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32.jpeg"/>
          <p:cNvPicPr/>
          <p:nvPr/>
        </p:nvPicPr>
        <p:blipFill>
          <a:blip r:embed="rId2"/>
          <a:stretch>
            <a:fillRect/>
          </a:stretch>
        </p:blipFill>
        <p:spPr>
          <a:xfrm>
            <a:off x="326216" y="764760"/>
            <a:ext cx="2009019" cy="455936"/>
          </a:xfrm>
          <a:prstGeom prst="rect">
            <a:avLst/>
          </a:prstGeom>
        </p:spPr>
      </p:pic>
      <p:sp>
        <p:nvSpPr>
          <p:cNvPr id="4" name="矩形 3"/>
          <p:cNvSpPr>
            <a:spLocks noChangeAspect="1"/>
          </p:cNvSpPr>
          <p:nvPr/>
        </p:nvSpPr>
        <p:spPr>
          <a:xfrm>
            <a:off x="326216" y="651521"/>
            <a:ext cx="11430000" cy="5133713"/>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全书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共三十章。情节以“中美合作所”集中营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包括渣滓洞和白公馆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内的敌我斗争为中心，交错地展开了地下党领导的城市地下斗争、学生运动、工人运动、狱中斗争以及华蓥山区的武装斗争，集中描写了革命斗士同敌人的生死搏斗和为迎接解放而进行的最后决战，深刻展现了黎明到来前的黑暗时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小说以大量的篇幅描写了革命者的狱中斗争，除了“狱中联欢”所写的新年联欢活动外，还写了狱中绝食斗争的胜利、为龙光华烈士举行追悼会、江雪琴的从容就义、许云峰在地牢里同徐鹏飞的最后一次交锋以及最后的武装越狱斗争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90803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33.jpeg"/>
          <p:cNvPicPr/>
          <p:nvPr/>
        </p:nvPicPr>
        <p:blipFill>
          <a:blip r:embed="rId2"/>
          <a:stretch>
            <a:fillRect/>
          </a:stretch>
        </p:blipFill>
        <p:spPr>
          <a:xfrm>
            <a:off x="326216" y="764760"/>
            <a:ext cx="2009019" cy="455937"/>
          </a:xfrm>
          <a:prstGeom prst="rect">
            <a:avLst/>
          </a:prstGeom>
        </p:spPr>
      </p:pic>
      <p:sp>
        <p:nvSpPr>
          <p:cNvPr id="4" name="矩形 3"/>
          <p:cNvSpPr>
            <a:spLocks noChangeAspect="1"/>
          </p:cNvSpPr>
          <p:nvPr/>
        </p:nvSpPr>
        <p:spPr>
          <a:xfrm>
            <a:off x="421943" y="737464"/>
            <a:ext cx="11430000" cy="233294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作品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真实地展现了国民党统治行将覆灭，解放斗争走向全国胜利的斗争形势和时代风貌，成功地塑造了以许云峰、江姐、成岗、刘思扬和华子良等为代表的共产党人的英雄形象，热情歌颂了他们坚贞不屈、向往光明的革命精神和英雄气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4840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34.jpeg"/>
          <p:cNvPicPr/>
          <p:nvPr/>
        </p:nvPicPr>
        <p:blipFill>
          <a:blip r:embed="rId2"/>
          <a:stretch>
            <a:fillRect/>
          </a:stretch>
        </p:blipFill>
        <p:spPr>
          <a:xfrm>
            <a:off x="326217" y="764761"/>
            <a:ext cx="2009019" cy="547768"/>
          </a:xfrm>
          <a:prstGeom prst="rect">
            <a:avLst/>
          </a:prstGeom>
        </p:spPr>
      </p:pic>
      <p:sp>
        <p:nvSpPr>
          <p:cNvPr id="4" name="矩形 3"/>
          <p:cNvSpPr>
            <a:spLocks noChangeAspect="1"/>
          </p:cNvSpPr>
          <p:nvPr/>
        </p:nvSpPr>
        <p:spPr>
          <a:xfrm>
            <a:off x="326217" y="764761"/>
            <a:ext cx="11430000" cy="172053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红岩</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精神是革命先烈坚持真理、改造社会的伟大实践；是革命先辈为国家、为人民无私奉献的真实写照，是我们在改革开放发展建设过程中不可缺少的精神支柱。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9003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35.jpeg"/>
          <p:cNvPicPr/>
          <p:nvPr/>
        </p:nvPicPr>
        <p:blipFill>
          <a:blip r:embed="rId2"/>
          <a:stretch>
            <a:fillRect/>
          </a:stretch>
        </p:blipFill>
        <p:spPr>
          <a:xfrm>
            <a:off x="326217" y="764760"/>
            <a:ext cx="1884314" cy="427635"/>
          </a:xfrm>
          <a:prstGeom prst="rect">
            <a:avLst/>
          </a:prstGeom>
        </p:spPr>
      </p:pic>
      <p:sp>
        <p:nvSpPr>
          <p:cNvPr id="4" name="矩形 3"/>
          <p:cNvSpPr>
            <a:spLocks noChangeAspect="1"/>
          </p:cNvSpPr>
          <p:nvPr/>
        </p:nvSpPr>
        <p:spPr>
          <a:xfrm>
            <a:off x="326217" y="1178747"/>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．《红岩》着力于塑造英雄群像。江姐、许云峰、成岗、齐晓轩、华子良、老大哥、老袁、丁长发、刘思扬、龙光华、余新江、双枪老太婆</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个个都以独具的光彩，活跃于作品之中，使小说成为一部当代文学中少见的光辉灿烂的无产阶级英雄谱。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．《红岩》对反面人物的刻画也很成功。它摒弃了那种从概念出发的简单化、漫画化、脸谱化的写法，而是极力按照生活的本来面目，着重从矛盾冲突、人物关系中去解剖他们的灵魂，揭示敌人的反动本质</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31804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58170" y="720951"/>
            <a:ext cx="11430000" cy="284084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．《红岩》背景广阔，人物众多，斗争错综复杂，但全书章法井然，结构严谨而富于变化。小说共</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章，前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章，侧重写重庆地下斗争和川北的武装斗争。后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章，以写狱中斗争为主。前后互相关联，而以狱中斗争为中心。作者巧妙地借助人物活动这一线索，引出并连结起种种复杂的矛盾斗争。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9161630"/>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模板 - 副本.potx" id="{82953B41-08B9-4C15-8B3E-5E7D9E49677B}" vid="{779351ED-1412-45F7-972B-21F02B95F6F1}"/>
    </a:ext>
  </a:extLst>
</a:theme>
</file>

<file path=docProps/app.xml><?xml version="1.0" encoding="utf-8"?>
<Properties xmlns="http://schemas.openxmlformats.org/officeDocument/2006/extended-properties" xmlns:vt="http://schemas.openxmlformats.org/officeDocument/2006/docPropsVTypes">
  <Template>空模板 - 副本 (3)</Template>
  <TotalTime>31</TotalTime>
  <Words>6461</Words>
  <Application>Microsoft Office PowerPoint</Application>
  <PresentationFormat>宽屏</PresentationFormat>
  <Paragraphs>277</Paragraphs>
  <Slides>49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49</vt:i4>
      </vt:variant>
    </vt:vector>
  </HeadingPairs>
  <TitlesOfParts>
    <vt:vector size="59" baseType="lpstr">
      <vt:lpstr>等线</vt:lpstr>
      <vt:lpstr>仿宋</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Windows 用户</cp:lastModifiedBy>
  <cp:revision>7</cp:revision>
  <dcterms:created xsi:type="dcterms:W3CDTF">2025-11-13T13:24:04Z</dcterms:created>
  <dcterms:modified xsi:type="dcterms:W3CDTF">2025-11-14T05:21:05Z</dcterms:modified>
</cp:coreProperties>
</file>