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7" r:id="rId8"/>
    <p:sldId id="888" r:id="rId9"/>
    <p:sldId id="896" r:id="rId10"/>
    <p:sldId id="889" r:id="rId11"/>
    <p:sldId id="890" r:id="rId12"/>
    <p:sldId id="897" r:id="rId13"/>
    <p:sldId id="898" r:id="rId14"/>
    <p:sldId id="899" r:id="rId15"/>
    <p:sldId id="900" r:id="rId16"/>
    <p:sldId id="891" r:id="rId17"/>
    <p:sldId id="901" r:id="rId18"/>
    <p:sldId id="902" r:id="rId19"/>
    <p:sldId id="903" r:id="rId20"/>
    <p:sldId id="904" r:id="rId21"/>
    <p:sldId id="905" r:id="rId22"/>
    <p:sldId id="906" r:id="rId23"/>
    <p:sldId id="907" r:id="rId24"/>
    <p:sldId id="908" r:id="rId25"/>
    <p:sldId id="909" r:id="rId26"/>
    <p:sldId id="910" r:id="rId27"/>
    <p:sldId id="911" r:id="rId28"/>
    <p:sldId id="912" r:id="rId29"/>
    <p:sldId id="913" r:id="rId30"/>
    <p:sldId id="914" r:id="rId31"/>
    <p:sldId id="885" r:id="rId32"/>
    <p:sldId id="915" r:id="rId33"/>
    <p:sldId id="916" r:id="rId34"/>
    <p:sldId id="917" r:id="rId35"/>
    <p:sldId id="918" r:id="rId36"/>
    <p:sldId id="919" r:id="rId37"/>
    <p:sldId id="920" r:id="rId38"/>
    <p:sldId id="921" r:id="rId39"/>
    <p:sldId id="922" r:id="rId40"/>
    <p:sldId id="923" r:id="rId41"/>
    <p:sldId id="924" r:id="rId42"/>
    <p:sldId id="925" r:id="rId43"/>
    <p:sldId id="873"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70" d="100"/>
          <a:sy n="70" d="100"/>
        </p:scale>
        <p:origin x="72" y="7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三、</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骆驼祥子</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　圈点与批注</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47.jpeg"/>
          <p:cNvPicPr/>
          <p:nvPr/>
        </p:nvPicPr>
        <p:blipFill>
          <a:blip r:embed="rId2"/>
          <a:stretch>
            <a:fillRect/>
          </a:stretch>
        </p:blipFill>
        <p:spPr>
          <a:xfrm>
            <a:off x="370589" y="685738"/>
            <a:ext cx="1829961" cy="498947"/>
          </a:xfrm>
          <a:prstGeom prst="rect">
            <a:avLst/>
          </a:prstGeom>
        </p:spPr>
      </p:pic>
      <p:sp>
        <p:nvSpPr>
          <p:cNvPr id="4" name="矩形 3"/>
          <p:cNvSpPr>
            <a:spLocks noChangeAspect="1"/>
          </p:cNvSpPr>
          <p:nvPr/>
        </p:nvSpPr>
        <p:spPr>
          <a:xfrm>
            <a:off x="482600" y="1072236"/>
            <a:ext cx="5684569" cy="652486"/>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第一至二章：祥子的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Arial" panose="020B0604020202020204" pitchFamily="34" charset="0"/>
                <a:ea typeface="黑体" panose="02010609060101010101" pitchFamily="49" charset="-122"/>
                <a:cs typeface="Times New Roman" panose="02020603050405020304" pitchFamily="18" charset="0"/>
              </a:rPr>
              <a:t>一起一落</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graphicFrame>
        <p:nvGraphicFramePr>
          <p:cNvPr id="6" name="表格 5"/>
          <p:cNvGraphicFramePr>
            <a:graphicFrameLocks noGrp="1" noChangeAspect="1"/>
          </p:cNvGraphicFramePr>
          <p:nvPr>
            <p:extLst>
              <p:ext uri="{D42A27DB-BD31-4B8C-83A1-F6EECF244321}">
                <p14:modId xmlns:p14="http://schemas.microsoft.com/office/powerpoint/2010/main" val="3574023366"/>
              </p:ext>
            </p:extLst>
          </p:nvPr>
        </p:nvGraphicFramePr>
        <p:xfrm>
          <a:off x="381000" y="1984375"/>
          <a:ext cx="11430000" cy="3016250"/>
        </p:xfrm>
        <a:graphic>
          <a:graphicData uri="http://schemas.openxmlformats.org/drawingml/2006/table">
            <a:tbl>
              <a:tblPr firstRow="1" firstCol="1" bandRow="1"/>
              <a:tblGrid>
                <a:gridCol w="1618763">
                  <a:extLst>
                    <a:ext uri="{9D8B030D-6E8A-4147-A177-3AD203B41FA5}">
                      <a16:colId xmlns:a16="http://schemas.microsoft.com/office/drawing/2014/main" val="2735693546"/>
                    </a:ext>
                  </a:extLst>
                </a:gridCol>
                <a:gridCol w="7359077">
                  <a:extLst>
                    <a:ext uri="{9D8B030D-6E8A-4147-A177-3AD203B41FA5}">
                      <a16:colId xmlns:a16="http://schemas.microsoft.com/office/drawing/2014/main" val="1115980671"/>
                    </a:ext>
                  </a:extLst>
                </a:gridCol>
                <a:gridCol w="2452160">
                  <a:extLst>
                    <a:ext uri="{9D8B030D-6E8A-4147-A177-3AD203B41FA5}">
                      <a16:colId xmlns:a16="http://schemas.microsoft.com/office/drawing/2014/main" val="3302898655"/>
                    </a:ext>
                  </a:extLst>
                </a:gridCol>
              </a:tblGrid>
              <a:tr h="1243330">
                <a:tc>
                  <a:txBody>
                    <a:bodyPr/>
                    <a:lstStyle/>
                    <a:p>
                      <a:pPr algn="ctr" fontAlgn="ctr">
                        <a:spcAft>
                          <a:spcPts val="0"/>
                        </a:spcAft>
                      </a:pPr>
                      <a:r>
                        <a:rPr lang="en-US" sz="2800" b="1">
                          <a:effectLst/>
                          <a:latin typeface="宋体" panose="02010600030101010101" pitchFamily="2" charset="-122"/>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攒钱买车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一起</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祥子生长在乡间，失去了父母与几亩薄田，十八岁时便跑到城里来。祥子干过各种体力活，最后决定拉车。他拼命拉车、省吃俭用，三年凑足了一百块钱，终于买了一辆新车，祥子心中充满了对未来的希望。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祥子：</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年轻力壮、积极向上、沉默寡言的高等车夫，没有一般车夫的恶习，拥有自己的目标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0719520"/>
                  </a:ext>
                </a:extLst>
              </a:tr>
            </a:tbl>
          </a:graphicData>
        </a:graphic>
      </p:graphicFrame>
    </p:spTree>
    <p:extLst>
      <p:ext uri="{BB962C8B-B14F-4D97-AF65-F5344CB8AC3E}">
        <p14:creationId xmlns:p14="http://schemas.microsoft.com/office/powerpoint/2010/main" val="32112129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271796204"/>
              </p:ext>
            </p:extLst>
          </p:nvPr>
        </p:nvGraphicFramePr>
        <p:xfrm>
          <a:off x="437444" y="955957"/>
          <a:ext cx="11430000" cy="2589530"/>
        </p:xfrm>
        <a:graphic>
          <a:graphicData uri="http://schemas.openxmlformats.org/drawingml/2006/table">
            <a:tbl>
              <a:tblPr firstRow="1" firstCol="1" bandRow="1"/>
              <a:tblGrid>
                <a:gridCol w="1618763">
                  <a:extLst>
                    <a:ext uri="{9D8B030D-6E8A-4147-A177-3AD203B41FA5}">
                      <a16:colId xmlns:a16="http://schemas.microsoft.com/office/drawing/2014/main" val="1504330978"/>
                    </a:ext>
                  </a:extLst>
                </a:gridCol>
                <a:gridCol w="7359077">
                  <a:extLst>
                    <a:ext uri="{9D8B030D-6E8A-4147-A177-3AD203B41FA5}">
                      <a16:colId xmlns:a16="http://schemas.microsoft.com/office/drawing/2014/main" val="3446246868"/>
                    </a:ext>
                  </a:extLst>
                </a:gridCol>
                <a:gridCol w="2452160">
                  <a:extLst>
                    <a:ext uri="{9D8B030D-6E8A-4147-A177-3AD203B41FA5}">
                      <a16:colId xmlns:a16="http://schemas.microsoft.com/office/drawing/2014/main" val="1987549732"/>
                    </a:ext>
                  </a:extLst>
                </a:gridCol>
              </a:tblGrid>
              <a:tr h="830580">
                <a:tc>
                  <a:txBody>
                    <a:bodyPr/>
                    <a:lstStyle/>
                    <a:p>
                      <a:pPr algn="ctr" fontAlgn="ctr">
                        <a:spcAft>
                          <a:spcPts val="0"/>
                        </a:spcAft>
                      </a:pPr>
                      <a:r>
                        <a:rPr lang="en-US" sz="2800" b="1">
                          <a:effectLst/>
                          <a:latin typeface="宋体" panose="02010600030101010101" pitchFamily="2" charset="-122"/>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被捉失车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一落</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祥子为了多赚一些钱，和一个年轻光头冒险拉车去清华，结果在途中被十来个大兵连人带车捉走。在一天夜里，他趁军营混乱逃了出来，临走时牵走了军营里的三匹骆驼当作丢车的补偿。</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启示：</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不能心存侥幸，明知有问题还以身犯险，应当明智考虑，妥善处理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0102266"/>
                  </a:ext>
                </a:extLst>
              </a:tr>
            </a:tbl>
          </a:graphicData>
        </a:graphic>
      </p:graphicFrame>
    </p:spTree>
    <p:extLst>
      <p:ext uri="{BB962C8B-B14F-4D97-AF65-F5344CB8AC3E}">
        <p14:creationId xmlns:p14="http://schemas.microsoft.com/office/powerpoint/2010/main" val="41660239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4866" y="601424"/>
            <a:ext cx="6045245" cy="652486"/>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第三至十二章：祥子的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二起二落</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407377798"/>
              </p:ext>
            </p:extLst>
          </p:nvPr>
        </p:nvGraphicFramePr>
        <p:xfrm>
          <a:off x="414866" y="1808268"/>
          <a:ext cx="11430000" cy="2589530"/>
        </p:xfrm>
        <a:graphic>
          <a:graphicData uri="http://schemas.openxmlformats.org/drawingml/2006/table">
            <a:tbl>
              <a:tblPr firstRow="1" firstCol="1" bandRow="1"/>
              <a:tblGrid>
                <a:gridCol w="1618579">
                  <a:extLst>
                    <a:ext uri="{9D8B030D-6E8A-4147-A177-3AD203B41FA5}">
                      <a16:colId xmlns:a16="http://schemas.microsoft.com/office/drawing/2014/main" val="398021407"/>
                    </a:ext>
                  </a:extLst>
                </a:gridCol>
                <a:gridCol w="7573399">
                  <a:extLst>
                    <a:ext uri="{9D8B030D-6E8A-4147-A177-3AD203B41FA5}">
                      <a16:colId xmlns:a16="http://schemas.microsoft.com/office/drawing/2014/main" val="2540314296"/>
                    </a:ext>
                  </a:extLst>
                </a:gridCol>
                <a:gridCol w="2238022">
                  <a:extLst>
                    <a:ext uri="{9D8B030D-6E8A-4147-A177-3AD203B41FA5}">
                      <a16:colId xmlns:a16="http://schemas.microsoft.com/office/drawing/2014/main" val="2611945482"/>
                    </a:ext>
                  </a:extLst>
                </a:gridCol>
              </a:tblGrid>
              <a:tr h="2068830">
                <a:tc>
                  <a:txBody>
                    <a:bodyPr/>
                    <a:lstStyle/>
                    <a:p>
                      <a:pPr algn="ctr" fontAlgn="ctr">
                        <a:spcAft>
                          <a:spcPts val="0"/>
                        </a:spcAft>
                      </a:pPr>
                      <a:r>
                        <a:rPr lang="en-US" sz="2800" b="1">
                          <a:effectLst/>
                          <a:latin typeface="宋体" panose="02010600030101010101" pitchFamily="2" charset="-122"/>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卖骆驼</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攒钱买车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二起</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祥子在进城的途中病倒了，在海甸的一家小店里躺了三天。他与三匹骆驼的关系在梦话或胡话中被人听了去，醒来后就已经是“骆驼祥子”了。祥子病好后回到了人和车厂，将卖骆驼剩下的三十块钱交给刘四爷保管，决定攒够了钱再买一辆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“骆驼祥子”的绰号暗示祥子具有和骆驼一样憨厚、坚忍、吃苦耐劳的精神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630625"/>
                  </a:ext>
                </a:extLst>
              </a:tr>
            </a:tbl>
          </a:graphicData>
        </a:graphic>
      </p:graphicFrame>
    </p:spTree>
    <p:extLst>
      <p:ext uri="{BB962C8B-B14F-4D97-AF65-F5344CB8AC3E}">
        <p14:creationId xmlns:p14="http://schemas.microsoft.com/office/powerpoint/2010/main" val="21618803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762556977"/>
              </p:ext>
            </p:extLst>
          </p:nvPr>
        </p:nvGraphicFramePr>
        <p:xfrm>
          <a:off x="369711" y="1152384"/>
          <a:ext cx="11430000" cy="2162810"/>
        </p:xfrm>
        <a:graphic>
          <a:graphicData uri="http://schemas.openxmlformats.org/drawingml/2006/table">
            <a:tbl>
              <a:tblPr firstRow="1" firstCol="1" bandRow="1"/>
              <a:tblGrid>
                <a:gridCol w="1618579">
                  <a:extLst>
                    <a:ext uri="{9D8B030D-6E8A-4147-A177-3AD203B41FA5}">
                      <a16:colId xmlns:a16="http://schemas.microsoft.com/office/drawing/2014/main" val="1232957605"/>
                    </a:ext>
                  </a:extLst>
                </a:gridCol>
                <a:gridCol w="7483088">
                  <a:extLst>
                    <a:ext uri="{9D8B030D-6E8A-4147-A177-3AD203B41FA5}">
                      <a16:colId xmlns:a16="http://schemas.microsoft.com/office/drawing/2014/main" val="1672630987"/>
                    </a:ext>
                  </a:extLst>
                </a:gridCol>
                <a:gridCol w="2328333">
                  <a:extLst>
                    <a:ext uri="{9D8B030D-6E8A-4147-A177-3AD203B41FA5}">
                      <a16:colId xmlns:a16="http://schemas.microsoft.com/office/drawing/2014/main" val="2193256997"/>
                    </a:ext>
                  </a:extLst>
                </a:gridCol>
              </a:tblGrid>
              <a:tr h="2068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怒辞杨宅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祥子在杨宅拉上了包月，杨先生有两位太太，还有一大群孩子。祥子每天除了拉车，还要帮忙干各种杂活，面对刻薄而粗野的杨家人和各种嘈杂的骂声，祥子十分痛苦。在一次受到侮辱后，祥子拿了四天的工钱后愤然离开</a:t>
                      </a:r>
                      <a:r>
                        <a:rPr lang="zh-CN" sz="2800" b="1"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祥子：</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吃苦耐劳、自尊好强、善良坚忍的外表下还蕴藏着一颗反抗的心</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8267590"/>
                  </a:ext>
                </a:extLst>
              </a:tr>
            </a:tbl>
          </a:graphicData>
        </a:graphic>
      </p:graphicFrame>
    </p:spTree>
    <p:extLst>
      <p:ext uri="{BB962C8B-B14F-4D97-AF65-F5344CB8AC3E}">
        <p14:creationId xmlns:p14="http://schemas.microsoft.com/office/powerpoint/2010/main" val="25073667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2389203113"/>
              </p:ext>
            </p:extLst>
          </p:nvPr>
        </p:nvGraphicFramePr>
        <p:xfrm>
          <a:off x="381000" y="873619"/>
          <a:ext cx="11430000" cy="5179060"/>
        </p:xfrm>
        <a:graphic>
          <a:graphicData uri="http://schemas.openxmlformats.org/drawingml/2006/table">
            <a:tbl>
              <a:tblPr firstRow="1" firstCol="1" bandRow="1"/>
              <a:tblGrid>
                <a:gridCol w="1618579">
                  <a:extLst>
                    <a:ext uri="{9D8B030D-6E8A-4147-A177-3AD203B41FA5}">
                      <a16:colId xmlns:a16="http://schemas.microsoft.com/office/drawing/2014/main" val="647681054"/>
                    </a:ext>
                  </a:extLst>
                </a:gridCol>
                <a:gridCol w="7370199">
                  <a:extLst>
                    <a:ext uri="{9D8B030D-6E8A-4147-A177-3AD203B41FA5}">
                      <a16:colId xmlns:a16="http://schemas.microsoft.com/office/drawing/2014/main" val="3803077549"/>
                    </a:ext>
                  </a:extLst>
                </a:gridCol>
                <a:gridCol w="2441222">
                  <a:extLst>
                    <a:ext uri="{9D8B030D-6E8A-4147-A177-3AD203B41FA5}">
                      <a16:colId xmlns:a16="http://schemas.microsoft.com/office/drawing/2014/main" val="2287079834"/>
                    </a:ext>
                  </a:extLst>
                </a:gridCol>
              </a:tblGrid>
              <a:tr h="1862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在曹宅的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意外</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祥子去了曹宅拉包月。曹家待人和气，祥子感受到了温暖的人情味儿。一天晚上，祥子拉曹先生回来，却被石块绊倒，摔断了车把，自己和曹先生也摔伤了。曹先生不仅没有扣祥子的工钱，还和高妈劝祥子不必辞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曹先生：</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正直、善良、进步的旧知识分子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祥子：</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自尊、好强，有责任心</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3168597"/>
                  </a:ext>
                </a:extLst>
              </a:tr>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虎妞的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骗局</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一天晚上，虎妞来曹宅找到祥子，谎称自己怀孕了。虎妞让祥子去人和车厂给刘四爷祝寿，认刘四爷做干爹，之后再计划结婚。虎妞临走时，将祥子的三十多块钱给了他。祥子十分痛苦，觉得自己掉进了虎妞的陷阱里，却又不知所措。</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虎妞：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有心计，总想控制祥子</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6142238"/>
                  </a:ext>
                </a:extLst>
              </a:tr>
            </a:tbl>
          </a:graphicData>
        </a:graphic>
      </p:graphicFrame>
    </p:spTree>
    <p:extLst>
      <p:ext uri="{BB962C8B-B14F-4D97-AF65-F5344CB8AC3E}">
        <p14:creationId xmlns:p14="http://schemas.microsoft.com/office/powerpoint/2010/main" val="10534092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341508533"/>
              </p:ext>
            </p:extLst>
          </p:nvPr>
        </p:nvGraphicFramePr>
        <p:xfrm>
          <a:off x="381000" y="2197735"/>
          <a:ext cx="11430000" cy="2589530"/>
        </p:xfrm>
        <a:graphic>
          <a:graphicData uri="http://schemas.openxmlformats.org/drawingml/2006/table">
            <a:tbl>
              <a:tblPr firstRow="1" firstCol="1" bandRow="1"/>
              <a:tblGrid>
                <a:gridCol w="1618579">
                  <a:extLst>
                    <a:ext uri="{9D8B030D-6E8A-4147-A177-3AD203B41FA5}">
                      <a16:colId xmlns:a16="http://schemas.microsoft.com/office/drawing/2014/main" val="1157117506"/>
                    </a:ext>
                  </a:extLst>
                </a:gridCol>
                <a:gridCol w="8462821">
                  <a:extLst>
                    <a:ext uri="{9D8B030D-6E8A-4147-A177-3AD203B41FA5}">
                      <a16:colId xmlns:a16="http://schemas.microsoft.com/office/drawing/2014/main" val="2697655116"/>
                    </a:ext>
                  </a:extLst>
                </a:gridCol>
                <a:gridCol w="1348600">
                  <a:extLst>
                    <a:ext uri="{9D8B030D-6E8A-4147-A177-3AD203B41FA5}">
                      <a16:colId xmlns:a16="http://schemas.microsoft.com/office/drawing/2014/main" val="3095056924"/>
                    </a:ext>
                  </a:extLst>
                </a:gridCol>
              </a:tblGrid>
              <a:tr h="1036955">
                <a:tc>
                  <a:txBody>
                    <a:bodyPr/>
                    <a:lstStyle/>
                    <a:p>
                      <a:pPr algn="ctr" fontAlgn="ctr">
                        <a:spcAft>
                          <a:spcPts val="0"/>
                        </a:spcAft>
                      </a:pPr>
                      <a:r>
                        <a:rPr lang="en-US" sz="2800" b="1">
                          <a:effectLst/>
                          <a:latin typeface="宋体" panose="02010600030101010101" pitchFamily="2" charset="-122"/>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被孙侦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探敲诈</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二落</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祭灶那天，祥子拉着曹先生回家，发现被侦探跟踪了。曹先生让祥子将自己拉到左先生家里去，并让祥子坐汽车回曹家报信。祥子刚回到曹家，就被孙侦探抓住，孙侦探骗祥子说他与乱党串通，需要花钱疏通。在孙侦探的敲诈、逼迫下，祥子将自己所有的积蓄都给了他。</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孙侦探：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心狠手辣、狡诈</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8458014"/>
                  </a:ext>
                </a:extLst>
              </a:tr>
            </a:tbl>
          </a:graphicData>
        </a:graphic>
      </p:graphicFrame>
    </p:spTree>
    <p:extLst>
      <p:ext uri="{BB962C8B-B14F-4D97-AF65-F5344CB8AC3E}">
        <p14:creationId xmlns:p14="http://schemas.microsoft.com/office/powerpoint/2010/main" val="38402781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58423" y="652457"/>
            <a:ext cx="6766596" cy="652486"/>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第十三至二十四章：祥子的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Arial" panose="020B0604020202020204" pitchFamily="34" charset="0"/>
                <a:ea typeface="黑体" panose="02010609060101010101" pitchFamily="49" charset="-122"/>
                <a:cs typeface="Times New Roman" panose="02020603050405020304" pitchFamily="18" charset="0"/>
              </a:rPr>
              <a:t>三起三落</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p>
        </p:txBody>
      </p:sp>
      <p:graphicFrame>
        <p:nvGraphicFramePr>
          <p:cNvPr id="6" name="表格 5"/>
          <p:cNvGraphicFramePr>
            <a:graphicFrameLocks noGrp="1" noChangeAspect="1"/>
          </p:cNvGraphicFramePr>
          <p:nvPr>
            <p:extLst>
              <p:ext uri="{D42A27DB-BD31-4B8C-83A1-F6EECF244321}">
                <p14:modId xmlns:p14="http://schemas.microsoft.com/office/powerpoint/2010/main" val="1881857880"/>
              </p:ext>
            </p:extLst>
          </p:nvPr>
        </p:nvGraphicFramePr>
        <p:xfrm>
          <a:off x="381000" y="1771015"/>
          <a:ext cx="11429999" cy="2589530"/>
        </p:xfrm>
        <a:graphic>
          <a:graphicData uri="http://schemas.openxmlformats.org/drawingml/2006/table">
            <a:tbl>
              <a:tblPr firstRow="1" firstCol="1" bandRow="1"/>
              <a:tblGrid>
                <a:gridCol w="1618579">
                  <a:extLst>
                    <a:ext uri="{9D8B030D-6E8A-4147-A177-3AD203B41FA5}">
                      <a16:colId xmlns:a16="http://schemas.microsoft.com/office/drawing/2014/main" val="2720975363"/>
                    </a:ext>
                  </a:extLst>
                </a:gridCol>
                <a:gridCol w="7674999">
                  <a:extLst>
                    <a:ext uri="{9D8B030D-6E8A-4147-A177-3AD203B41FA5}">
                      <a16:colId xmlns:a16="http://schemas.microsoft.com/office/drawing/2014/main" val="1529565878"/>
                    </a:ext>
                  </a:extLst>
                </a:gridCol>
                <a:gridCol w="2136421">
                  <a:extLst>
                    <a:ext uri="{9D8B030D-6E8A-4147-A177-3AD203B41FA5}">
                      <a16:colId xmlns:a16="http://schemas.microsoft.com/office/drawing/2014/main" val="3389187014"/>
                    </a:ext>
                  </a:extLst>
                </a:gridCol>
              </a:tblGrid>
              <a:tr h="2481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刘四爷和虎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妞撕破脸</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刘四爷的生日十分热闹，但想到自己没有儿孙，又因为礼钱收得少，于是怒火中烧，拿虎妞撒气，他害怕祥子以女婿的身份继承他的产业，于是要赶走祥子。虎妞因此与刘四爷撕破脸，公开了与祥子的关系，并要和祥子一起离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刘四爷：</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自私自利、残忍霸道</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虎妞：</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敢于争取自己的幸福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9569843"/>
                  </a:ext>
                </a:extLst>
              </a:tr>
            </a:tbl>
          </a:graphicData>
        </a:graphic>
      </p:graphicFrame>
    </p:spTree>
    <p:extLst>
      <p:ext uri="{BB962C8B-B14F-4D97-AF65-F5344CB8AC3E}">
        <p14:creationId xmlns:p14="http://schemas.microsoft.com/office/powerpoint/2010/main" val="21832515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410476655"/>
              </p:ext>
            </p:extLst>
          </p:nvPr>
        </p:nvGraphicFramePr>
        <p:xfrm>
          <a:off x="381000" y="917575"/>
          <a:ext cx="11429999" cy="4683125"/>
        </p:xfrm>
        <a:graphic>
          <a:graphicData uri="http://schemas.openxmlformats.org/drawingml/2006/table">
            <a:tbl>
              <a:tblPr firstRow="1" firstCol="1" bandRow="1"/>
              <a:tblGrid>
                <a:gridCol w="1618579">
                  <a:extLst>
                    <a:ext uri="{9D8B030D-6E8A-4147-A177-3AD203B41FA5}">
                      <a16:colId xmlns:a16="http://schemas.microsoft.com/office/drawing/2014/main" val="150021952"/>
                    </a:ext>
                  </a:extLst>
                </a:gridCol>
                <a:gridCol w="8115265">
                  <a:extLst>
                    <a:ext uri="{9D8B030D-6E8A-4147-A177-3AD203B41FA5}">
                      <a16:colId xmlns:a16="http://schemas.microsoft.com/office/drawing/2014/main" val="2937566708"/>
                    </a:ext>
                  </a:extLst>
                </a:gridCol>
                <a:gridCol w="1696155">
                  <a:extLst>
                    <a:ext uri="{9D8B030D-6E8A-4147-A177-3AD203B41FA5}">
                      <a16:colId xmlns:a16="http://schemas.microsoft.com/office/drawing/2014/main" val="2737937235"/>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与虎妞结婚</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虎妞很快和祥子结了婚。婚后，祥子才知道虎妞没有怀孕，他从心里厌烦虎妞。虎妞盘算着将手里的四百来块钱花光后和祥子回车厂向父亲道歉。祥子不肯，执意要拉车，虎妞坚决不同意。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虎妞：</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粗俗市侩、心理有点变态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小福子：</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逆来顺受，为了养活父亲和弟弟牺牲自己</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2312524"/>
                  </a:ext>
                </a:extLst>
              </a:tr>
              <a:tr h="2947035">
                <a:tc>
                  <a:txBody>
                    <a:bodyPr/>
                    <a:lstStyle/>
                    <a:p>
                      <a:pPr algn="ctr" fontAlgn="ctr">
                        <a:spcAft>
                          <a:spcPts val="0"/>
                        </a:spcAft>
                      </a:pPr>
                      <a:r>
                        <a:rPr lang="en-US" sz="2800" b="1">
                          <a:effectLst/>
                          <a:latin typeface="宋体" panose="02010600030101010101" pitchFamily="2" charset="-122"/>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祥子买车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三起</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虎妞得知刘四爷卖掉车厂后十分慌乱，为祥子买下了同院二强子的车。这辆车是二强子用卖女儿的钱买的，又卖车来埋葬被自己醉酒打死的媳妇，祥子不喜欢这辆车。小福子被军官抛弃后回到了大杂院，被迫做了暗娼，虎妞将房间借给小福子，并收取两毛钱的费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3100475451"/>
                  </a:ext>
                </a:extLst>
              </a:tr>
            </a:tbl>
          </a:graphicData>
        </a:graphic>
      </p:graphicFrame>
    </p:spTree>
    <p:extLst>
      <p:ext uri="{BB962C8B-B14F-4D97-AF65-F5344CB8AC3E}">
        <p14:creationId xmlns:p14="http://schemas.microsoft.com/office/powerpoint/2010/main" val="19525495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470103343"/>
              </p:ext>
            </p:extLst>
          </p:nvPr>
        </p:nvGraphicFramePr>
        <p:xfrm>
          <a:off x="381000" y="1756410"/>
          <a:ext cx="11429999" cy="3472180"/>
        </p:xfrm>
        <a:graphic>
          <a:graphicData uri="http://schemas.openxmlformats.org/drawingml/2006/table">
            <a:tbl>
              <a:tblPr firstRow="1" firstCol="1" bandRow="1"/>
              <a:tblGrid>
                <a:gridCol w="1618579">
                  <a:extLst>
                    <a:ext uri="{9D8B030D-6E8A-4147-A177-3AD203B41FA5}">
                      <a16:colId xmlns:a16="http://schemas.microsoft.com/office/drawing/2014/main" val="1977200637"/>
                    </a:ext>
                  </a:extLst>
                </a:gridCol>
                <a:gridCol w="8363621">
                  <a:extLst>
                    <a:ext uri="{9D8B030D-6E8A-4147-A177-3AD203B41FA5}">
                      <a16:colId xmlns:a16="http://schemas.microsoft.com/office/drawing/2014/main" val="588946605"/>
                    </a:ext>
                  </a:extLst>
                </a:gridCol>
                <a:gridCol w="1447799">
                  <a:extLst>
                    <a:ext uri="{9D8B030D-6E8A-4147-A177-3AD203B41FA5}">
                      <a16:colId xmlns:a16="http://schemas.microsoft.com/office/drawing/2014/main" val="505913665"/>
                    </a:ext>
                  </a:extLst>
                </a:gridCol>
              </a:tblGrid>
              <a:tr h="8305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虎妞难产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而死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小福子经常看望生病的祥子，虎妞因此与小福子闹翻。小福子给虎妞下跪，二人和好。虎妞因年龄大、缺乏运动又爱吃油腻的食物，最终难产而死。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虎妞：</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好逸恶劳、懒惰</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4793238"/>
                  </a:ext>
                </a:extLst>
              </a:tr>
              <a:tr h="1243330">
                <a:tc>
                  <a:txBody>
                    <a:bodyPr/>
                    <a:lstStyle/>
                    <a:p>
                      <a:pPr algn="ctr" fontAlgn="ctr">
                        <a:spcAft>
                          <a:spcPts val="0"/>
                        </a:spcAft>
                      </a:pPr>
                      <a:r>
                        <a:rPr lang="en-US" sz="2800" b="1">
                          <a:effectLst/>
                          <a:latin typeface="宋体" panose="02010600030101010101" pitchFamily="2" charset="-122"/>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卖车葬虎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妞</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三落</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为给虎妞办丧事，祥子把车卖了。小福子想和祥子在一起，祥子表示等他混好了再来娶她。祥子在夏家拉上了包月，觉得夏太太像虎妞一样可怕。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虎妞去世后，祥子逐渐堕落</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1128392"/>
                  </a:ext>
                </a:extLst>
              </a:tr>
            </a:tbl>
          </a:graphicData>
        </a:graphic>
      </p:graphicFrame>
    </p:spTree>
    <p:extLst>
      <p:ext uri="{BB962C8B-B14F-4D97-AF65-F5344CB8AC3E}">
        <p14:creationId xmlns:p14="http://schemas.microsoft.com/office/powerpoint/2010/main" val="35805445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293102052"/>
              </p:ext>
            </p:extLst>
          </p:nvPr>
        </p:nvGraphicFramePr>
        <p:xfrm>
          <a:off x="381000" y="1344295"/>
          <a:ext cx="11429999" cy="3100705"/>
        </p:xfrm>
        <a:graphic>
          <a:graphicData uri="http://schemas.openxmlformats.org/drawingml/2006/table">
            <a:tbl>
              <a:tblPr firstRow="1" firstCol="1" bandRow="1"/>
              <a:tblGrid>
                <a:gridCol w="1618579">
                  <a:extLst>
                    <a:ext uri="{9D8B030D-6E8A-4147-A177-3AD203B41FA5}">
                      <a16:colId xmlns:a16="http://schemas.microsoft.com/office/drawing/2014/main" val="3710552014"/>
                    </a:ext>
                  </a:extLst>
                </a:gridCol>
                <a:gridCol w="7799177">
                  <a:extLst>
                    <a:ext uri="{9D8B030D-6E8A-4147-A177-3AD203B41FA5}">
                      <a16:colId xmlns:a16="http://schemas.microsoft.com/office/drawing/2014/main" val="3477207572"/>
                    </a:ext>
                  </a:extLst>
                </a:gridCol>
                <a:gridCol w="2012243">
                  <a:extLst>
                    <a:ext uri="{9D8B030D-6E8A-4147-A177-3AD203B41FA5}">
                      <a16:colId xmlns:a16="http://schemas.microsoft.com/office/drawing/2014/main" val="3101407639"/>
                    </a:ext>
                  </a:extLst>
                </a:gridCol>
              </a:tblGrid>
              <a:tr h="31007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再到曹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宅拉车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把刘四爷赶下车出了恶气后，祥子再次燃起生命的希望，他重新找到曹先生给自己出主意，而且曹先生同意把小福子一起接来。祥子的生活又有了指望，可在大杂院里再也找不到小福子了，祥子又一次心灰意冷，他回到车厂，借酒浇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重遇曹先生后又燃起了希望，但因为找不到小福子，他再次对生活失望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4241150"/>
                  </a:ext>
                </a:extLst>
              </a:tr>
            </a:tbl>
          </a:graphicData>
        </a:graphic>
      </p:graphicFrame>
    </p:spTree>
    <p:extLst>
      <p:ext uri="{BB962C8B-B14F-4D97-AF65-F5344CB8AC3E}">
        <p14:creationId xmlns:p14="http://schemas.microsoft.com/office/powerpoint/2010/main" val="36535763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骆驼祥子</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圈点与批注</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908772464"/>
              </p:ext>
            </p:extLst>
          </p:nvPr>
        </p:nvGraphicFramePr>
        <p:xfrm>
          <a:off x="369711" y="990952"/>
          <a:ext cx="11429999" cy="3032125"/>
        </p:xfrm>
        <a:graphic>
          <a:graphicData uri="http://schemas.openxmlformats.org/drawingml/2006/table">
            <a:tbl>
              <a:tblPr firstRow="1" firstCol="1" bandRow="1"/>
              <a:tblGrid>
                <a:gridCol w="1618579">
                  <a:extLst>
                    <a:ext uri="{9D8B030D-6E8A-4147-A177-3AD203B41FA5}">
                      <a16:colId xmlns:a16="http://schemas.microsoft.com/office/drawing/2014/main" val="1285024356"/>
                    </a:ext>
                  </a:extLst>
                </a:gridCol>
                <a:gridCol w="7957221">
                  <a:extLst>
                    <a:ext uri="{9D8B030D-6E8A-4147-A177-3AD203B41FA5}">
                      <a16:colId xmlns:a16="http://schemas.microsoft.com/office/drawing/2014/main" val="2794373813"/>
                    </a:ext>
                  </a:extLst>
                </a:gridCol>
                <a:gridCol w="1854199">
                  <a:extLst>
                    <a:ext uri="{9D8B030D-6E8A-4147-A177-3AD203B41FA5}">
                      <a16:colId xmlns:a16="http://schemas.microsoft.com/office/drawing/2014/main" val="850525867"/>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小福子之死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祥子在街上偶遇老马，老马建议祥子去白房子找小福子，去后才得知小福子已经上吊自尽了。祥子所有的希望都破灭了，他完全堕落了，到处占便宜，甚至开始骗钱。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祥子：</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自私、懒惰、麻木、堕落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小福子：</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要强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6554754"/>
                  </a:ext>
                </a:extLst>
              </a:tr>
              <a:tr h="129603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彻底堕落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祥子为了六十块大洋出卖了阮明，终于混成了个人主义的“末路鬼”。</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2366841976"/>
                  </a:ext>
                </a:extLst>
              </a:tr>
            </a:tbl>
          </a:graphicData>
        </a:graphic>
      </p:graphicFrame>
    </p:spTree>
    <p:extLst>
      <p:ext uri="{BB962C8B-B14F-4D97-AF65-F5344CB8AC3E}">
        <p14:creationId xmlns:p14="http://schemas.microsoft.com/office/powerpoint/2010/main" val="10571412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48.jpeg"/>
          <p:cNvPicPr/>
          <p:nvPr/>
        </p:nvPicPr>
        <p:blipFill>
          <a:blip r:embed="rId2"/>
          <a:stretch>
            <a:fillRect/>
          </a:stretch>
        </p:blipFill>
        <p:spPr>
          <a:xfrm>
            <a:off x="337507" y="708316"/>
            <a:ext cx="2009018" cy="455936"/>
          </a:xfrm>
          <a:prstGeom prst="rect">
            <a:avLst/>
          </a:prstGeom>
        </p:spPr>
      </p:pic>
      <p:graphicFrame>
        <p:nvGraphicFramePr>
          <p:cNvPr id="4" name="表格 3"/>
          <p:cNvGraphicFramePr>
            <a:graphicFrameLocks noGrp="1" noChangeAspect="1"/>
          </p:cNvGraphicFramePr>
          <p:nvPr>
            <p:extLst>
              <p:ext uri="{D42A27DB-BD31-4B8C-83A1-F6EECF244321}">
                <p14:modId xmlns:p14="http://schemas.microsoft.com/office/powerpoint/2010/main" val="2557530110"/>
              </p:ext>
            </p:extLst>
          </p:nvPr>
        </p:nvGraphicFramePr>
        <p:xfrm>
          <a:off x="337507" y="1288430"/>
          <a:ext cx="11430001" cy="4808320"/>
        </p:xfrm>
        <a:graphic>
          <a:graphicData uri="http://schemas.openxmlformats.org/drawingml/2006/table">
            <a:tbl>
              <a:tblPr firstRow="1" firstCol="1" bandRow="1"/>
              <a:tblGrid>
                <a:gridCol w="1191355">
                  <a:extLst>
                    <a:ext uri="{9D8B030D-6E8A-4147-A177-3AD203B41FA5}">
                      <a16:colId xmlns:a16="http://schemas.microsoft.com/office/drawing/2014/main" val="3366427583"/>
                    </a:ext>
                  </a:extLst>
                </a:gridCol>
                <a:gridCol w="3607582">
                  <a:extLst>
                    <a:ext uri="{9D8B030D-6E8A-4147-A177-3AD203B41FA5}">
                      <a16:colId xmlns:a16="http://schemas.microsoft.com/office/drawing/2014/main" val="2774849307"/>
                    </a:ext>
                  </a:extLst>
                </a:gridCol>
                <a:gridCol w="4483352">
                  <a:extLst>
                    <a:ext uri="{9D8B030D-6E8A-4147-A177-3AD203B41FA5}">
                      <a16:colId xmlns:a16="http://schemas.microsoft.com/office/drawing/2014/main" val="604081931"/>
                    </a:ext>
                  </a:extLst>
                </a:gridCol>
                <a:gridCol w="2147712">
                  <a:extLst>
                    <a:ext uri="{9D8B030D-6E8A-4147-A177-3AD203B41FA5}">
                      <a16:colId xmlns:a16="http://schemas.microsoft.com/office/drawing/2014/main" val="2860757010"/>
                    </a:ext>
                  </a:extLst>
                </a:gridCol>
              </a:tblGrid>
              <a:tr h="382216">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3360" marR="13360" marT="13360" marB="1336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人物辨识</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4397" marR="24397" marT="13360" marB="1336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4397" marR="24397" marT="13360" marB="1336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4397" marR="24397" marT="13360" marB="1336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686326"/>
                  </a:ext>
                </a:extLst>
              </a:tr>
              <a:tr h="3969122">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祥子</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en-US" sz="26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600" b="1">
                          <a:effectLst/>
                          <a:latin typeface="Arial" panose="020B0604020202020204" pitchFamily="34" charset="0"/>
                          <a:ea typeface="黑体" panose="02010609060101010101" pitchFamily="49" charset="-122"/>
                          <a:cs typeface="Times New Roman" panose="02020603050405020304" pitchFamily="18" charset="0"/>
                        </a:rPr>
                        <a:t>主人公</a:t>
                      </a:r>
                      <a:r>
                        <a:rPr lang="en-US" sz="2600" b="1">
                          <a:effectLst/>
                          <a:latin typeface="Times New Roman" panose="02020603050405020304" pitchFamily="18" charset="0"/>
                          <a:ea typeface="黑体" panose="02010609060101010101" pitchFamily="49" charset="-122"/>
                          <a:cs typeface="Times New Roman" panose="02020603050405020304" pitchFamily="18" charset="0"/>
                        </a:rPr>
                        <a:t>)</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3360" marR="13360" marT="13360" marB="1336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Arial" panose="020B0604020202020204" pitchFamily="34" charset="0"/>
                          <a:ea typeface="黑体" panose="02010609060101010101" pitchFamily="49" charset="-122"/>
                          <a:cs typeface="Times New Roman" panose="02020603050405020304" pitchFamily="18" charset="0"/>
                        </a:rPr>
                        <a:t>职业：</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车夫</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Arial" panose="020B0604020202020204" pitchFamily="34" charset="0"/>
                          <a:ea typeface="黑体" panose="02010609060101010101" pitchFamily="49" charset="-122"/>
                          <a:cs typeface="Times New Roman" panose="02020603050405020304" pitchFamily="18" charset="0"/>
                        </a:rPr>
                        <a:t>外貌：</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头不很大，圆眼，肉鼻子，两条眉很短很粗，头上永远剃得发亮，腮上没有多余的肉，脖子可是几乎与头一边儿粗；脸上永远红扑扑的，特别亮的是颧骨与右耳之间一块不小的疤</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Arial" panose="020B0604020202020204" pitchFamily="34" charset="0"/>
                          <a:ea typeface="黑体" panose="02010609060101010101" pitchFamily="49" charset="-122"/>
                          <a:cs typeface="Times New Roman" panose="02020603050405020304" pitchFamily="18" charset="0"/>
                        </a:rPr>
                        <a:t>梦想：</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拥有一辆自己的车</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4397" marR="24397" marT="13360" marB="1336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①</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攒钱买了第一辆车。</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②</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拉车跑清华，车与人被扣，祥子的理想首次破灭。</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③</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“骆驼祥子”称号的由来。</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④</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怒辞杨宅。</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⑤</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被孙侦探敲诈，祥子的理想第二次破灭。</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⑥</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被迫结婚。</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⑦</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虎妞难产而死，祥子卖车葬虎妞，祥子的理想第三次破灭。</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Calibri" panose="020F0502020204030204" pitchFamily="34" charset="0"/>
                          <a:ea typeface="宋体" panose="02010600030101010101" pitchFamily="2" charset="-122"/>
                          <a:cs typeface="宋体" panose="02010600030101010101" pitchFamily="2" charset="-122"/>
                        </a:rPr>
                        <a:t>⑧</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小福子自杀后自甘堕落。</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4397" marR="24397" marT="13360" marB="1336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前期：勤劳正直、诚实善良、纯朴憨厚、坚强健壮的车夫</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后期：吃喝嫖赌、懒惰狡猾、自私麻木的行尸走肉</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4397" marR="24397" marT="13360" marB="1336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1318536"/>
                  </a:ext>
                </a:extLst>
              </a:tr>
            </a:tbl>
          </a:graphicData>
        </a:graphic>
      </p:graphicFrame>
    </p:spTree>
    <p:extLst>
      <p:ext uri="{BB962C8B-B14F-4D97-AF65-F5344CB8AC3E}">
        <p14:creationId xmlns:p14="http://schemas.microsoft.com/office/powerpoint/2010/main" val="31469783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587484477"/>
              </p:ext>
            </p:extLst>
          </p:nvPr>
        </p:nvGraphicFramePr>
        <p:xfrm>
          <a:off x="358422" y="976347"/>
          <a:ext cx="11430000" cy="4382135"/>
        </p:xfrm>
        <a:graphic>
          <a:graphicData uri="http://schemas.openxmlformats.org/drawingml/2006/table">
            <a:tbl>
              <a:tblPr firstRow="1" firstCol="1" bandRow="1"/>
              <a:tblGrid>
                <a:gridCol w="1191355">
                  <a:extLst>
                    <a:ext uri="{9D8B030D-6E8A-4147-A177-3AD203B41FA5}">
                      <a16:colId xmlns:a16="http://schemas.microsoft.com/office/drawing/2014/main" val="899187977"/>
                    </a:ext>
                  </a:extLst>
                </a:gridCol>
                <a:gridCol w="3061082">
                  <a:extLst>
                    <a:ext uri="{9D8B030D-6E8A-4147-A177-3AD203B41FA5}">
                      <a16:colId xmlns:a16="http://schemas.microsoft.com/office/drawing/2014/main" val="2042906199"/>
                    </a:ext>
                  </a:extLst>
                </a:gridCol>
                <a:gridCol w="4352519">
                  <a:extLst>
                    <a:ext uri="{9D8B030D-6E8A-4147-A177-3AD203B41FA5}">
                      <a16:colId xmlns:a16="http://schemas.microsoft.com/office/drawing/2014/main" val="930926803"/>
                    </a:ext>
                  </a:extLst>
                </a:gridCol>
                <a:gridCol w="2825044">
                  <a:extLst>
                    <a:ext uri="{9D8B030D-6E8A-4147-A177-3AD203B41FA5}">
                      <a16:colId xmlns:a16="http://schemas.microsoft.com/office/drawing/2014/main" val="171259435"/>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人物辨识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8264139"/>
                  </a:ext>
                </a:extLst>
              </a:tr>
              <a:tr h="3926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虎妞</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身份：</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刘四爷的女儿、祥子的老婆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外貌：</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虎头虎脑，说话时露出两颗虎牙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死亡原因：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难产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管理车厂工人井井有条。</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大胆追求祥子。</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为跟祥子结婚而与父亲断绝父女关系。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勇于追求幸福，对祥子真诚，做事有条理；泼辣，有心计，好吃懒做，粗鲁，有强烈的占有欲和控制欲</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2965067"/>
                  </a:ext>
                </a:extLst>
              </a:tr>
            </a:tbl>
          </a:graphicData>
        </a:graphic>
      </p:graphicFrame>
    </p:spTree>
    <p:extLst>
      <p:ext uri="{BB962C8B-B14F-4D97-AF65-F5344CB8AC3E}">
        <p14:creationId xmlns:p14="http://schemas.microsoft.com/office/powerpoint/2010/main" val="29283310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902602198"/>
              </p:ext>
            </p:extLst>
          </p:nvPr>
        </p:nvGraphicFramePr>
        <p:xfrm>
          <a:off x="381000" y="1543050"/>
          <a:ext cx="11430000" cy="3045460"/>
        </p:xfrm>
        <a:graphic>
          <a:graphicData uri="http://schemas.openxmlformats.org/drawingml/2006/table">
            <a:tbl>
              <a:tblPr firstRow="1" firstCol="1" bandRow="1"/>
              <a:tblGrid>
                <a:gridCol w="1191355">
                  <a:extLst>
                    <a:ext uri="{9D8B030D-6E8A-4147-A177-3AD203B41FA5}">
                      <a16:colId xmlns:a16="http://schemas.microsoft.com/office/drawing/2014/main" val="2955161056"/>
                    </a:ext>
                  </a:extLst>
                </a:gridCol>
                <a:gridCol w="3061082">
                  <a:extLst>
                    <a:ext uri="{9D8B030D-6E8A-4147-A177-3AD203B41FA5}">
                      <a16:colId xmlns:a16="http://schemas.microsoft.com/office/drawing/2014/main" val="3488856366"/>
                    </a:ext>
                  </a:extLst>
                </a:gridCol>
                <a:gridCol w="5413674">
                  <a:extLst>
                    <a:ext uri="{9D8B030D-6E8A-4147-A177-3AD203B41FA5}">
                      <a16:colId xmlns:a16="http://schemas.microsoft.com/office/drawing/2014/main" val="782926894"/>
                    </a:ext>
                  </a:extLst>
                </a:gridCol>
                <a:gridCol w="1763889">
                  <a:extLst>
                    <a:ext uri="{9D8B030D-6E8A-4147-A177-3AD203B41FA5}">
                      <a16:colId xmlns:a16="http://schemas.microsoft.com/office/drawing/2014/main" val="4171752425"/>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人物辨识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081621"/>
                  </a:ext>
                </a:extLst>
              </a:tr>
              <a:tr h="2068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刘四爷</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身份：</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虎妞的父亲，人和车厂老板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外貌：</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一对大虎牙、光头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称号：</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袍哥、刘四、刘老头、老头子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当过清兵，开过赌场，买卖过人口，改良开办车厂，放过阎王账。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因女儿虎妞要嫁祥子而断绝了与女儿的关系。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残忍霸道，典型的剥削阶级人物，极端自私自利</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2202677"/>
                  </a:ext>
                </a:extLst>
              </a:tr>
            </a:tbl>
          </a:graphicData>
        </a:graphic>
      </p:graphicFrame>
    </p:spTree>
    <p:extLst>
      <p:ext uri="{BB962C8B-B14F-4D97-AF65-F5344CB8AC3E}">
        <p14:creationId xmlns:p14="http://schemas.microsoft.com/office/powerpoint/2010/main" val="16932218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076508746"/>
              </p:ext>
            </p:extLst>
          </p:nvPr>
        </p:nvGraphicFramePr>
        <p:xfrm>
          <a:off x="392289" y="1033921"/>
          <a:ext cx="11430000" cy="2618740"/>
        </p:xfrm>
        <a:graphic>
          <a:graphicData uri="http://schemas.openxmlformats.org/drawingml/2006/table">
            <a:tbl>
              <a:tblPr firstRow="1" firstCol="1" bandRow="1"/>
              <a:tblGrid>
                <a:gridCol w="1191355">
                  <a:extLst>
                    <a:ext uri="{9D8B030D-6E8A-4147-A177-3AD203B41FA5}">
                      <a16:colId xmlns:a16="http://schemas.microsoft.com/office/drawing/2014/main" val="126254458"/>
                    </a:ext>
                  </a:extLst>
                </a:gridCol>
                <a:gridCol w="3061082">
                  <a:extLst>
                    <a:ext uri="{9D8B030D-6E8A-4147-A177-3AD203B41FA5}">
                      <a16:colId xmlns:a16="http://schemas.microsoft.com/office/drawing/2014/main" val="64747465"/>
                    </a:ext>
                  </a:extLst>
                </a:gridCol>
                <a:gridCol w="5424963">
                  <a:extLst>
                    <a:ext uri="{9D8B030D-6E8A-4147-A177-3AD203B41FA5}">
                      <a16:colId xmlns:a16="http://schemas.microsoft.com/office/drawing/2014/main" val="3581007230"/>
                    </a:ext>
                  </a:extLst>
                </a:gridCol>
                <a:gridCol w="1752600">
                  <a:extLst>
                    <a:ext uri="{9D8B030D-6E8A-4147-A177-3AD203B41FA5}">
                      <a16:colId xmlns:a16="http://schemas.microsoft.com/office/drawing/2014/main" val="3111187495"/>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人物辨识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874225"/>
                  </a:ext>
                </a:extLst>
              </a:tr>
              <a:tr h="16560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曹先生</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身份：</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教书人，以“社会主义者”自居，祥子的雇主，被祥子视为“圣人”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爱好传统艺术，因为信奉社会主义，所以待人宽和。</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被认为是革命党。逃到上海避风头后又回到北平。</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愿意帮助祥子重新生活。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一个富贵家庭里的家主，待人宽和、民主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2798664"/>
                  </a:ext>
                </a:extLst>
              </a:tr>
            </a:tbl>
          </a:graphicData>
        </a:graphic>
      </p:graphicFrame>
    </p:spTree>
    <p:extLst>
      <p:ext uri="{BB962C8B-B14F-4D97-AF65-F5344CB8AC3E}">
        <p14:creationId xmlns:p14="http://schemas.microsoft.com/office/powerpoint/2010/main" val="5555896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038875402"/>
              </p:ext>
            </p:extLst>
          </p:nvPr>
        </p:nvGraphicFramePr>
        <p:xfrm>
          <a:off x="403578" y="1203254"/>
          <a:ext cx="11430000" cy="3045460"/>
        </p:xfrm>
        <a:graphic>
          <a:graphicData uri="http://schemas.openxmlformats.org/drawingml/2006/table">
            <a:tbl>
              <a:tblPr firstRow="1" firstCol="1" bandRow="1"/>
              <a:tblGrid>
                <a:gridCol w="1191355">
                  <a:extLst>
                    <a:ext uri="{9D8B030D-6E8A-4147-A177-3AD203B41FA5}">
                      <a16:colId xmlns:a16="http://schemas.microsoft.com/office/drawing/2014/main" val="2117799368"/>
                    </a:ext>
                  </a:extLst>
                </a:gridCol>
                <a:gridCol w="3061082">
                  <a:extLst>
                    <a:ext uri="{9D8B030D-6E8A-4147-A177-3AD203B41FA5}">
                      <a16:colId xmlns:a16="http://schemas.microsoft.com/office/drawing/2014/main" val="3912190702"/>
                    </a:ext>
                  </a:extLst>
                </a:gridCol>
                <a:gridCol w="5481407">
                  <a:extLst>
                    <a:ext uri="{9D8B030D-6E8A-4147-A177-3AD203B41FA5}">
                      <a16:colId xmlns:a16="http://schemas.microsoft.com/office/drawing/2014/main" val="3127318535"/>
                    </a:ext>
                  </a:extLst>
                </a:gridCol>
                <a:gridCol w="1696156">
                  <a:extLst>
                    <a:ext uri="{9D8B030D-6E8A-4147-A177-3AD203B41FA5}">
                      <a16:colId xmlns:a16="http://schemas.microsoft.com/office/drawing/2014/main" val="4049752916"/>
                    </a:ext>
                  </a:extLst>
                </a:gridCol>
              </a:tblGrid>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人物辨识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相关情节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人物形象</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1870211"/>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小福子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身份：</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二强子的女儿、祥子真正喜欢的人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外貌：</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圆脸，眉眼匀调，上唇很短，牙白且齐整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先是被父亲卖给一个军官，被迫走上了卖身的道路。</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最后不甘生活的屈辱含恨自缢。</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美丽、要强、勤俭、善良、可悲</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5083627"/>
                  </a:ext>
                </a:extLst>
              </a:tr>
            </a:tbl>
          </a:graphicData>
        </a:graphic>
      </p:graphicFrame>
    </p:spTree>
    <p:extLst>
      <p:ext uri="{BB962C8B-B14F-4D97-AF65-F5344CB8AC3E}">
        <p14:creationId xmlns:p14="http://schemas.microsoft.com/office/powerpoint/2010/main" val="20213476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0378" y="628673"/>
            <a:ext cx="4732386" cy="601127"/>
          </a:xfrm>
          <a:prstGeom prst="rect">
            <a:avLst/>
          </a:prstGeom>
        </p:spPr>
        <p:txBody>
          <a:bodyPr wrap="none">
            <a:spAutoFit/>
          </a:bodyPr>
          <a:lstStyle/>
          <a:p>
            <a:pPr>
              <a:lnSpc>
                <a:spcPct val="130000"/>
              </a:lnSpc>
            </a:pPr>
            <a:r>
              <a:rPr lang="zh-CN" altLang="zh-CN" sz="2800" b="1" dirty="0" smtClean="0">
                <a:latin typeface="Arial" panose="020B0604020202020204" pitchFamily="34" charset="0"/>
                <a:ea typeface="黑体" panose="02010609060101010101" pitchFamily="49" charset="-122"/>
                <a:cs typeface="Times New Roman" panose="02020603050405020304" pitchFamily="18" charset="0"/>
              </a:rPr>
              <a:t>【专题探究</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Arial" panose="020B0604020202020204" pitchFamily="34" charset="0"/>
                <a:ea typeface="黑体" panose="02010609060101010101" pitchFamily="49" charset="-122"/>
                <a:cs typeface="Times New Roman" panose="02020603050405020304" pitchFamily="18" charset="0"/>
              </a:rPr>
              <a:t>探寻悲剧原因】</a:t>
            </a:r>
            <a:r>
              <a:rPr lang="en-US" altLang="zh-CN" sz="2800" b="1" dirty="0" smtClean="0">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3128297480"/>
              </p:ext>
            </p:extLst>
          </p:nvPr>
        </p:nvGraphicFramePr>
        <p:xfrm>
          <a:off x="358422" y="1540933"/>
          <a:ext cx="11430000" cy="3957320"/>
        </p:xfrm>
        <a:graphic>
          <a:graphicData uri="http://schemas.openxmlformats.org/drawingml/2006/table">
            <a:tbl>
              <a:tblPr firstRow="1" firstCol="1" bandRow="1"/>
              <a:tblGrid>
                <a:gridCol w="1436272">
                  <a:extLst>
                    <a:ext uri="{9D8B030D-6E8A-4147-A177-3AD203B41FA5}">
                      <a16:colId xmlns:a16="http://schemas.microsoft.com/office/drawing/2014/main" val="2841826605"/>
                    </a:ext>
                  </a:extLst>
                </a:gridCol>
                <a:gridCol w="2980506">
                  <a:extLst>
                    <a:ext uri="{9D8B030D-6E8A-4147-A177-3AD203B41FA5}">
                      <a16:colId xmlns:a16="http://schemas.microsoft.com/office/drawing/2014/main" val="501032249"/>
                    </a:ext>
                  </a:extLst>
                </a:gridCol>
                <a:gridCol w="7013222">
                  <a:extLst>
                    <a:ext uri="{9D8B030D-6E8A-4147-A177-3AD203B41FA5}">
                      <a16:colId xmlns:a16="http://schemas.microsoft.com/office/drawing/2014/main" val="3020858961"/>
                    </a:ext>
                  </a:extLst>
                </a:gridCol>
              </a:tblGrid>
              <a:tr h="417830">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客观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原因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黑暗旧社会的压迫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历经艰辛，三起三落，欲独立自主而不得，被黑暗旧社会残酷压迫和剥削。</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0564297"/>
                  </a:ext>
                </a:extLst>
              </a:tr>
              <a:tr h="417830">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他人的影响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虎妞对祥子的诱骗造成畸形的夫妻关系，小福子的自尽带走了祥子最后一丝希望。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3074299"/>
                  </a:ext>
                </a:extLst>
              </a:tr>
              <a:tr h="417830">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主观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原因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思想上的局限</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有着积极向上的个人奋斗精神，但无法认清灾难的社会根源，不知道个人的努力在社会沉重的压迫面前是微不足道的。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2909615"/>
                  </a:ext>
                </a:extLst>
              </a:tr>
              <a:tr h="417830">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性格和心理上</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的弱点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勤快但保守，天天把钱放在手心里才觉得舒坦，这是典型的保守小农心理。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6371590"/>
                  </a:ext>
                </a:extLst>
              </a:tr>
            </a:tbl>
          </a:graphicData>
        </a:graphic>
      </p:graphicFrame>
    </p:spTree>
    <p:extLst>
      <p:ext uri="{BB962C8B-B14F-4D97-AF65-F5344CB8AC3E}">
        <p14:creationId xmlns:p14="http://schemas.microsoft.com/office/powerpoint/2010/main" val="6907466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49.jpeg"/>
          <p:cNvPicPr/>
          <p:nvPr/>
        </p:nvPicPr>
        <p:blipFill>
          <a:blip r:embed="rId2"/>
          <a:stretch>
            <a:fillRect/>
          </a:stretch>
        </p:blipFill>
        <p:spPr>
          <a:xfrm>
            <a:off x="326216" y="686831"/>
            <a:ext cx="1646642" cy="373697"/>
          </a:xfrm>
          <a:prstGeom prst="rect">
            <a:avLst/>
          </a:prstGeom>
        </p:spPr>
      </p:pic>
      <p:sp>
        <p:nvSpPr>
          <p:cNvPr id="3" name="矩形 2"/>
          <p:cNvSpPr>
            <a:spLocks noChangeAspect="1"/>
          </p:cNvSpPr>
          <p:nvPr/>
        </p:nvSpPr>
        <p:spPr>
          <a:xfrm>
            <a:off x="326216" y="922109"/>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基础题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《骆驼祥子》中，祥子有两次拉包月的经历，第一次因</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人物</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的刻薄无理，祥子愤怒地将钱摔在她的脸上辞了工。第二次</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在</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tabLst>
                <a:tab pos="6457950" algn="l"/>
              </a:tabLst>
            </a:pP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人物</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家受到了尊重与善待，无奈也是在这里，因要回家送信被</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人物</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把祥子辛苦攒的第二辆车钱敲诈走了，祥子的梦想再一次破灭。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祥子是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的长篇代表作《骆驼祥子》中的一个人物形象。这部作品描写来自农村的淳朴、健壮的祥子，到北平谋生创业，</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次买车又</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次失去，并终于堕落到生活的谷底的故事。</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是《骆驼祥子》的基本线索，祥子的妻子是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0" name="矩形 19"/>
          <p:cNvSpPr>
            <a:spLocks noChangeAspect="1"/>
          </p:cNvSpPr>
          <p:nvPr/>
        </p:nvSpPr>
        <p:spPr>
          <a:xfrm>
            <a:off x="9626600" y="1453012"/>
            <a:ext cx="1366080"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杨太太</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1" name="矩形 20"/>
          <p:cNvSpPr>
            <a:spLocks noChangeAspect="1"/>
          </p:cNvSpPr>
          <p:nvPr/>
        </p:nvSpPr>
        <p:spPr>
          <a:xfrm>
            <a:off x="606778" y="2562464"/>
            <a:ext cx="1366080"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曹先生</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2" name="矩形 21"/>
          <p:cNvSpPr>
            <a:spLocks noChangeAspect="1"/>
          </p:cNvSpPr>
          <p:nvPr/>
        </p:nvSpPr>
        <p:spPr>
          <a:xfrm>
            <a:off x="946576" y="3119208"/>
            <a:ext cx="1366080"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孙</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侦探</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3" name="矩形 22"/>
          <p:cNvSpPr>
            <a:spLocks noChangeAspect="1"/>
          </p:cNvSpPr>
          <p:nvPr/>
        </p:nvSpPr>
        <p:spPr>
          <a:xfrm>
            <a:off x="2231943" y="4240336"/>
            <a:ext cx="1005403"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老舍</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4" name="矩形 23"/>
          <p:cNvSpPr>
            <a:spLocks noChangeAspect="1"/>
          </p:cNvSpPr>
          <p:nvPr/>
        </p:nvSpPr>
        <p:spPr>
          <a:xfrm>
            <a:off x="9861971" y="4784326"/>
            <a:ext cx="644728"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5" name="矩形 24"/>
          <p:cNvSpPr>
            <a:spLocks noChangeAspect="1"/>
          </p:cNvSpPr>
          <p:nvPr/>
        </p:nvSpPr>
        <p:spPr>
          <a:xfrm>
            <a:off x="1289818" y="5369166"/>
            <a:ext cx="644728" cy="652486"/>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6" name="矩形 25"/>
          <p:cNvSpPr>
            <a:spLocks noChangeAspect="1"/>
          </p:cNvSpPr>
          <p:nvPr/>
        </p:nvSpPr>
        <p:spPr>
          <a:xfrm>
            <a:off x="8763222" y="5352475"/>
            <a:ext cx="1726755"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祥子与</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车</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27" name="矩形 26"/>
          <p:cNvSpPr>
            <a:spLocks noChangeAspect="1"/>
          </p:cNvSpPr>
          <p:nvPr/>
        </p:nvSpPr>
        <p:spPr>
          <a:xfrm>
            <a:off x="6206067" y="5911232"/>
            <a:ext cx="1005403" cy="652486"/>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虎</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妞</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188869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3578" y="737283"/>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《骆驼祥子》刻画了具有老北京独特风情的世态图。阅读课上，同学们在热烈地讨论《骆驼祥子》这本书中的老北京传统文化，小文说：“洋车夫们所说的‘拉晚儿’‘车口儿’‘挺脱’‘结实硬棒’等</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，富有市井气息，读来通俗有趣”。小雨也分享道：“虎妞和祥子居住的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里藏着底层人民的苦难：老人们无衣无食；小孩得提着小筐去打粥拾煤；妇女要照顾老人小孩丈夫，还得工作，她们浑身都是病。读来让人凄然。”最近你也在阅读这本书，你迫不及待地分享老北京的特色美食：</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798689" y="2373588"/>
            <a:ext cx="6285695" cy="601127"/>
          </a:xfrm>
          <a:prstGeom prst="rect">
            <a:avLst/>
          </a:prstGeom>
        </p:spPr>
        <p:txBody>
          <a:bodyPr wrap="none">
            <a:spAutoFit/>
          </a:bodyPr>
          <a:lstStyle/>
          <a:p>
            <a:pPr>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京味语言</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或老北京方言、老北京口语</a:t>
            </a:r>
            <a:r>
              <a:rPr lang="en-US" altLang="zh-CN" sz="2800" b="1"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800" dirty="0"/>
          </a:p>
        </p:txBody>
      </p:sp>
      <p:sp>
        <p:nvSpPr>
          <p:cNvPr id="4" name="矩形 3"/>
          <p:cNvSpPr>
            <a:spLocks noChangeAspect="1"/>
          </p:cNvSpPr>
          <p:nvPr/>
        </p:nvSpPr>
        <p:spPr>
          <a:xfrm>
            <a:off x="7323666" y="2961846"/>
            <a:ext cx="1366080" cy="601127"/>
          </a:xfrm>
          <a:prstGeom prst="rect">
            <a:avLst/>
          </a:prstGeom>
        </p:spPr>
        <p:txBody>
          <a:bodyPr wrap="none">
            <a:spAutoFit/>
          </a:bodyPr>
          <a:lstStyle/>
          <a:p>
            <a:pPr>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大杂院</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
        <p:nvSpPr>
          <p:cNvPr id="5" name="矩形 4"/>
          <p:cNvSpPr>
            <a:spLocks noChangeAspect="1"/>
          </p:cNvSpPr>
          <p:nvPr/>
        </p:nvSpPr>
        <p:spPr>
          <a:xfrm>
            <a:off x="403578" y="4642756"/>
            <a:ext cx="11430000" cy="1161280"/>
          </a:xfrm>
          <a:prstGeom prst="rect">
            <a:avLst/>
          </a:prstGeom>
        </p:spPr>
        <p:txBody>
          <a:bodyPr>
            <a:spAutoFit/>
          </a:bodyPr>
          <a:lstStyle/>
          <a:p>
            <a:pPr>
              <a:lnSpc>
                <a:spcPct val="130000"/>
              </a:lnSpc>
            </a:pP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：热烧饼夹爆羊肉、硬面饽饽、生豆汁、驴马肉、羊头肉、烙饼卷酱肉等</a:t>
            </a:r>
            <a:endParaRPr lang="zh-CN" altLang="en-US" sz="2800" dirty="0"/>
          </a:p>
        </p:txBody>
      </p:sp>
      <p:cxnSp>
        <p:nvCxnSpPr>
          <p:cNvPr id="7" name="直接连接符 6"/>
          <p:cNvCxnSpPr/>
          <p:nvPr/>
        </p:nvCxnSpPr>
        <p:spPr>
          <a:xfrm flipV="1">
            <a:off x="8579556" y="5125156"/>
            <a:ext cx="3014133" cy="11288"/>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flipV="1">
            <a:off x="403578" y="5712178"/>
            <a:ext cx="11190111" cy="73377"/>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6282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4867" y="732993"/>
            <a:ext cx="11430000" cy="396114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下列关于名著的表述不正确的一项是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．祥子第一次拉包月的主人是曹先生，他和他的家人对祥子很不好。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．虎妞是老舍精心设计的一个人物，作者对她的态度既同情又批判。</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．作品围绕着祥子的最大梦想，写他三起三落的人生经历，突出当时社会人民的苦难生活。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．小福子是祥子最后的精神寄托，但当小福子上吊自杀后，祥子开始变得麻木、自私，逐渐成为一个无恶不作的人。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407a"/>
          <p:cNvSpPr/>
          <p:nvPr/>
        </p:nvSpPr>
        <p:spPr>
          <a:xfrm>
            <a:off x="6773757" y="829513"/>
            <a:ext cx="125939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717451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4" name="矩形 3"/>
          <p:cNvSpPr>
            <a:spLocks noChangeAspect="1"/>
          </p:cNvSpPr>
          <p:nvPr/>
        </p:nvSpPr>
        <p:spPr>
          <a:xfrm>
            <a:off x="340731" y="692190"/>
            <a:ext cx="11430000" cy="65248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40731" y="726057"/>
            <a:ext cx="11430000" cy="2281587"/>
          </a:xfrm>
          <a:prstGeom prst="rect">
            <a:avLst/>
          </a:prstGeom>
        </p:spPr>
        <p:txBody>
          <a:bodyPr>
            <a:spAutoFit/>
          </a:bodyPr>
          <a:lstStyle/>
          <a:p>
            <a:pPr>
              <a:lnSpc>
                <a:spcPct val="130000"/>
              </a:lnSpc>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老舍</a:t>
            </a:r>
            <a:r>
              <a:rPr lang="en-US" altLang="zh-CN" sz="2800" b="1" dirty="0">
                <a:latin typeface="Times New Roman" panose="02020603050405020304" pitchFamily="18" charset="0"/>
                <a:ea typeface="宋体" panose="02010600030101010101" pitchFamily="2" charset="-122"/>
              </a:rPr>
              <a:t>(1899</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rPr>
              <a:t>1966)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原名舒庆春，字舍予，另有笔名絜青、鸿来、非我等。中国现代小说家、著名作家、杰出的语言大师、人民艺术家，新中国第一位获得“人民艺术家”称号的作家。代表作有小说《骆驼祥子》《四世同堂》等，话剧《茶馆》《龙须沟》。</a:t>
            </a:r>
            <a:endParaRPr lang="zh-CN" altLang="en-US" sz="2800" dirty="0"/>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4867" y="667405"/>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下列关于《骆驼祥子》的情节和人物搭配不正确的一项是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．凭实力有了人和车厂，当雇工们交不出车份儿钱时，翻脸比翻书还快。</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刘四爷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．逼迫祥子和她结婚，最后难产而死。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虎妞</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．为了养活两个弟弟和不争气的父亲，被迫嫁给一个军官，之后被遗弃，最后服毒自杀身亡。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小福子</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．把祥子抓到西山，敲诈祥子身上所有的钱，使祥子重新买车的希望破灭。</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孙侦探</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a8a5"/>
          <p:cNvSpPr/>
          <p:nvPr/>
        </p:nvSpPr>
        <p:spPr>
          <a:xfrm>
            <a:off x="9988445" y="763925"/>
            <a:ext cx="1298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dirty="0"/>
          </a:p>
        </p:txBody>
      </p:sp>
    </p:spTree>
    <p:extLst>
      <p:ext uri="{BB962C8B-B14F-4D97-AF65-F5344CB8AC3E}">
        <p14:creationId xmlns:p14="http://schemas.microsoft.com/office/powerpoint/2010/main" val="182730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414867" y="680839"/>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下面对祥子发生车祸前后心理的描述有误的一项是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．车祸前，祥子暂时忘记了烦恼，双脚像弹簧，飞快地跑开了，心里觉得非常痛快。</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．车祸发生时，祥子懵了，没出一声，哭着恳求把曹先生拉回去，心里六神无主。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．车祸后，祥子呆呆地看着断了把的车出神，心里产生强烈的自责、愧疚和悔恨。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．高妈劝导后，祥子觉得没脸继续做工，陷入了自我否定，心里产生放弃拉车的念头。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bc399"/>
          <p:cNvSpPr/>
          <p:nvPr/>
        </p:nvSpPr>
        <p:spPr>
          <a:xfrm>
            <a:off x="8916882" y="777359"/>
            <a:ext cx="1298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dirty="0"/>
          </a:p>
        </p:txBody>
      </p:sp>
    </p:spTree>
    <p:extLst>
      <p:ext uri="{BB962C8B-B14F-4D97-AF65-F5344CB8AC3E}">
        <p14:creationId xmlns:p14="http://schemas.microsoft.com/office/powerpoint/2010/main" val="194682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7134" y="631953"/>
            <a:ext cx="11430000" cy="121264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小语段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明光三模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47134" y="1657559"/>
            <a:ext cx="11430000" cy="5245218"/>
          </a:xfrm>
          <a:prstGeom prst="rect">
            <a:avLst/>
          </a:prstGeom>
        </p:spPr>
        <p:txBody>
          <a:bodyPr>
            <a:spAutoFit/>
          </a:bodyPr>
          <a:lstStyle/>
          <a:p>
            <a:pPr indent="801688">
              <a:lnSpc>
                <a:spcPct val="130000"/>
              </a:lnSpc>
              <a:spcAft>
                <a:spcPts val="0"/>
              </a:spcAft>
            </a:pP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【甲】看这个天，多么晴爽干</a:t>
            </a:r>
            <a:r>
              <a:rPr lang="en-US" altLang="zh-CN" sz="2600" b="1" dirty="0" err="1">
                <a:latin typeface="Times New Roman" panose="02020603050405020304" pitchFamily="18" charset="0"/>
                <a:ea typeface="宋体" panose="02010600030101010101" pitchFamily="2" charset="-122"/>
                <a:cs typeface="Times New Roman" panose="02020603050405020304" pitchFamily="18" charset="0"/>
              </a:rPr>
              <a:t>z</a:t>
            </a:r>
            <a:r>
              <a:rPr lang="en-US" altLang="zh-CN" sz="26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600" b="1" dirty="0" err="1">
                <a:latin typeface="Times New Roman" panose="02020603050405020304" pitchFamily="18" charset="0"/>
                <a:ea typeface="宋体" panose="02010600030101010101" pitchFamily="2" charset="-122"/>
                <a:cs typeface="Times New Roman" panose="02020603050405020304" pitchFamily="18" charset="0"/>
              </a:rPr>
              <a:t>o</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正像北方人那样爽直痛快。人遇到喜事，连天气也好了，他似乎没见过这样可爱的冬晴。为更实际的表示自己的快乐，他买了个冻结实了的柿子，一口下去，满嘴都是冰凌！扎牙根的凉，从口中慢慢凉到胸部，使他全身一颤。几口把它吃完，舌头有些麻木，心中舒服。他扯开大步，去找</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。心中已看见了那个杂院，那间小屋，与他心爱的人；只差着一对翅膀把他一下送到那里。只要见了她，以前的一切可以一笔勾</a:t>
            </a:r>
            <a:r>
              <a:rPr lang="en-US" altLang="zh-CN" sz="26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26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600" b="1" dirty="0" err="1">
                <a:latin typeface="Times New Roman" panose="02020603050405020304" pitchFamily="18" charset="0"/>
                <a:ea typeface="宋体" panose="02010600030101010101" pitchFamily="2" charset="-122"/>
                <a:cs typeface="Times New Roman" panose="02020603050405020304" pitchFamily="18" charset="0"/>
              </a:rPr>
              <a:t>o</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，从此另辟一个天地。此刻的急切又超过了去见</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与他的关系是朋友，主仆，彼此以好换好。她不仅是朋友，她将把她的一生交给他，两个地狱中的人将要抹去泪珠而含着笑</a:t>
            </a:r>
            <a:r>
              <a:rPr lang="zh-CN" altLang="zh-CN" sz="26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a:t>
            </a:r>
            <a:r>
              <a:rPr lang="zh-CN" altLang="zh-CN" sz="26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手前进。</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961027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53971"/>
            <a:ext cx="11430000" cy="3961149"/>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【乙】他的车也不讲究了，什么新车旧车的，只要车份儿小就好。拉上买卖，稍微有点甜头，他就中途倒出去。坐车的不答应，他会</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瞪</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眼，打起架来，到警区去住两天才不算一回事！独自拉着车，他走得很慢，他心疼自己的汗。及至走上帮儿车，要是高兴的话，他还肯跑一气，专为把别人落在后边。在这种时候，他也很会掏坏，什么横切别的车，什么故意拐硬弯，什么别扭着后面的车，什么抽冷子搡前面的车一把，他都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496067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9711" y="798579"/>
            <a:ext cx="11430000" cy="289310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干</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一笔勾</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携</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手</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瞪</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眼</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【甲】语段中，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，“喜事”指的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是</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A_3588b"/>
          <p:cNvSpPr/>
          <p:nvPr/>
        </p:nvSpPr>
        <p:spPr>
          <a:xfrm>
            <a:off x="933210" y="3102754"/>
            <a:ext cx="108665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曹先生让祥子再到他家来拉包月，并答应让小福子也在他家吃住</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8" name="A_58546"/>
          <p:cNvSpPr/>
          <p:nvPr/>
        </p:nvSpPr>
        <p:spPr>
          <a:xfrm>
            <a:off x="6984189" y="2559307"/>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曹先生</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dbeb8"/>
          <p:cNvSpPr/>
          <p:nvPr/>
        </p:nvSpPr>
        <p:spPr>
          <a:xfrm>
            <a:off x="4247339" y="2559307"/>
            <a:ext cx="1936813"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小福子</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958ea"/>
          <p:cNvSpPr/>
          <p:nvPr/>
        </p:nvSpPr>
        <p:spPr>
          <a:xfrm>
            <a:off x="3618071" y="1970382"/>
            <a:ext cx="14494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è</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2b5b0"/>
          <p:cNvSpPr/>
          <p:nvPr/>
        </p:nvSpPr>
        <p:spPr>
          <a:xfrm>
            <a:off x="917001" y="2014913"/>
            <a:ext cx="1151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é</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4" name="A_f33ec"/>
          <p:cNvSpPr/>
          <p:nvPr/>
        </p:nvSpPr>
        <p:spPr>
          <a:xfrm>
            <a:off x="4693426" y="1490235"/>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销</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3" name="A_691f8"/>
          <p:cNvSpPr/>
          <p:nvPr/>
        </p:nvSpPr>
        <p:spPr>
          <a:xfrm>
            <a:off x="1304455" y="1464873"/>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燥</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368573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60022" y="762568"/>
            <a:ext cx="11430000" cy="2893100"/>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请联系整本书，简述祥子性格变化的原因。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60022" y="1245395"/>
            <a:ext cx="11430000" cy="2281587"/>
          </a:xfrm>
          <a:prstGeom prst="rect">
            <a:avLst/>
          </a:prstGeom>
        </p:spPr>
        <p:txBody>
          <a:bodyPr>
            <a:spAutoFit/>
          </a:bodyPr>
          <a:lstStyle/>
          <a:p>
            <a:pPr indent="722313">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祥</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子最初是一名朴实、勤劳、上进的青年。他想通过个人奋斗实现生活地位的改变，但都一一落空，最后变成一名懒惰、狡猾的行尸走肉。他改变的原因是北洋军阀和国民党特务等黑暗势力对底层劳动者的压榨、欺凌。</a:t>
            </a:r>
            <a:endParaRPr lang="zh-CN" altLang="en-US" sz="2800" dirty="0"/>
          </a:p>
        </p:txBody>
      </p:sp>
    </p:spTree>
    <p:extLst>
      <p:ext uri="{BB962C8B-B14F-4D97-AF65-F5344CB8AC3E}">
        <p14:creationId xmlns:p14="http://schemas.microsoft.com/office/powerpoint/2010/main" val="3240753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13267" y="584653"/>
            <a:ext cx="11430000" cy="65248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淮北相山区校级三模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064662"/>
            <a:ext cx="11430000" cy="5081456"/>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【甲】祥子的手哆嗦得更</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l</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ì</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害了，</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揣起保单</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，拉起车，几乎要哭出来。拉到个僻静地方，细细端</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自己的车，在漆板上试着照照自己的脸！越看越可爱，就是那不尽合自己的理想的地方也都可以原谅了，因为已经是自己的车了。把车看得似乎暂时可以休息会儿了，他坐在了水</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簸</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箕的新脚垫儿上，看着车把上的发亮的黄铜</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喇</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【乙】雨住一会儿，又下一阵儿，比以前小了许多。祥子一气跑回了家。</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抱着火，烤了一阵，他哆嗦得像风雨中的树叶。</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给他冲了碗姜糖水，他傻子似的抱着碗一气喝完。喝完，他钻了被窝，什么也不知道了，似睡非睡的，耳中刷刷的一片雨声。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731637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14867" y="757716"/>
            <a:ext cx="11430000" cy="457356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l</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端</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簸</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箕</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喇</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以上文段选自名著《骆驼祥子》，它是作家老舍的代表作，老舍被授予“</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”的称号，文段中的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下列短语与选段中画线的短语类型一致的一项是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．僻静地方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．烤了一阵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．钻了被窝</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．一片雨声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A_064be"/>
          <p:cNvSpPr/>
          <p:nvPr/>
        </p:nvSpPr>
        <p:spPr>
          <a:xfrm>
            <a:off x="8395476" y="3673072"/>
            <a:ext cx="1298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dirty="0"/>
          </a:p>
        </p:txBody>
      </p:sp>
      <p:sp>
        <p:nvSpPr>
          <p:cNvPr id="8" name="A_5b614"/>
          <p:cNvSpPr/>
          <p:nvPr/>
        </p:nvSpPr>
        <p:spPr>
          <a:xfrm>
            <a:off x="7944189" y="3050602"/>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虎妞</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7" name="A_877df"/>
          <p:cNvSpPr/>
          <p:nvPr/>
        </p:nvSpPr>
        <p:spPr>
          <a:xfrm>
            <a:off x="1476270" y="3073180"/>
            <a:ext cx="265118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人民艺术家</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b865e"/>
          <p:cNvSpPr/>
          <p:nvPr/>
        </p:nvSpPr>
        <p:spPr>
          <a:xfrm>
            <a:off x="3919022" y="1974438"/>
            <a:ext cx="9732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l</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ǎ</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964a1"/>
          <p:cNvSpPr/>
          <p:nvPr/>
        </p:nvSpPr>
        <p:spPr>
          <a:xfrm>
            <a:off x="1174148" y="1985727"/>
            <a:ext cx="10732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ò</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4" name="A_419c3"/>
          <p:cNvSpPr/>
          <p:nvPr/>
        </p:nvSpPr>
        <p:spPr>
          <a:xfrm>
            <a:off x="4264095" y="1436422"/>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详</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3" name="A_65c83"/>
          <p:cNvSpPr/>
          <p:nvPr/>
        </p:nvSpPr>
        <p:spPr>
          <a:xfrm>
            <a:off x="666116" y="1429411"/>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厉</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4069288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50733"/>
            <a:ext cx="11430000" cy="345325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请结合原著具体内容，说一说两段文字中祥子“哆嗦”的原因分别是什么。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71312" y="1895860"/>
            <a:ext cx="11430000" cy="1161280"/>
          </a:xfrm>
          <a:prstGeom prst="rect">
            <a:avLst/>
          </a:prstGeom>
        </p:spPr>
        <p:txBody>
          <a:bodyPr>
            <a:spAutoFit/>
          </a:bodyPr>
          <a:lstStyle/>
          <a:p>
            <a:pPr indent="722313">
              <a:lnSpc>
                <a:spcPct val="130000"/>
              </a:lnSpc>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【甲】</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祥子第一次买到属于自己的新车，内心非常激动。【乙】祥子在暴雨下拉车，身体受寒生病</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610919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7133" y="713121"/>
            <a:ext cx="11430000" cy="401340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创新题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“变故”常常使人生的轨迹发生转折。结合与虎妞和小福子之死相关的内容，谈谈“变故”使祥子的人生轨迹发生了怎样的转折</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47133" y="2306999"/>
            <a:ext cx="11430000" cy="2332946"/>
          </a:xfrm>
          <a:prstGeom prst="rect">
            <a:avLst/>
          </a:prstGeom>
        </p:spPr>
        <p:txBody>
          <a:bodyPr>
            <a:spAutoFit/>
          </a:bodyPr>
          <a:lstStyle/>
          <a:p>
            <a:pPr indent="722313">
              <a:lnSpc>
                <a:spcPct val="130000"/>
              </a:lnSpc>
              <a:spcAft>
                <a:spcPts val="0"/>
              </a:spcAft>
            </a:pP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虎</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妞难产而死，为了安葬妻子，祥子忍痛把车卖掉，这次</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变故</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使祥子再次沦为穷人，精神一度消沉，开始走向堕落；小福子是祥子喜欢的人，她自杀后，祥子受到巨大打击，失去了重新生活的勇气，这一</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变故</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，让祥子自暴自弃，出卖别人、吃喝嫖赌，最终走向毁灭。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16358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4.jpeg">
            <a:extLst>
              <a:ext uri="{FF2B5EF4-FFF2-40B4-BE49-F238E27FC236}">
                <a16:creationId xmlns:a16="http://schemas.microsoft.com/office/drawing/2014/main" id="{D8FDF97F-E5B4-481F-94FF-CEBCF38A17C8}"/>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6217" y="764760"/>
            <a:ext cx="2009019" cy="455936"/>
          </a:xfrm>
          <a:prstGeom prst="rect">
            <a:avLst/>
          </a:prstGeom>
        </p:spPr>
      </p:pic>
      <p:sp>
        <p:nvSpPr>
          <p:cNvPr id="3" name="矩形 2"/>
          <p:cNvSpPr>
            <a:spLocks noChangeAspect="1"/>
          </p:cNvSpPr>
          <p:nvPr/>
        </p:nvSpPr>
        <p:spPr>
          <a:xfrm>
            <a:off x="326217" y="649679"/>
            <a:ext cx="11430000" cy="2893100"/>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老舍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个朋友跟他谈起自己雇车夫的经历，他曾经雇了一个车夫，那个车夫因为运气实在不好，三次买车又三次卖车，还是难逃穷死的命运。还有另外一个车夫，因为时局的动荡不安，被官兵捉了去，竟阴错阳差地得到三只骆驼。这两个车夫的故事给了老舍创作的灵感，于是便有了长篇小说《骆驼祥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2289" y="698564"/>
            <a:ext cx="11430000" cy="5293757"/>
          </a:xfrm>
          <a:prstGeom prst="rect">
            <a:avLst/>
          </a:prstGeom>
        </p:spPr>
        <p:txBody>
          <a:bodyPr>
            <a:spAutoFit/>
          </a:bodyPr>
          <a:lstStyle/>
          <a:p>
            <a:pPr>
              <a:lnSpc>
                <a:spcPct val="130000"/>
              </a:lnSpc>
              <a:spcAft>
                <a:spcPts val="0"/>
              </a:spcAft>
            </a:pPr>
            <a:r>
              <a:rPr lang="en-US"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祥子的一生三起三落，最终彻底堕落，无疑是一个悲剧。你认为祥子的悲剧是社会促成，命运招致，还是性格使然？请结合小说内容谈谈你的看法</a:t>
            </a:r>
            <a:r>
              <a:rPr lang="zh-CN" altLang="zh-CN" sz="26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6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6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p>
        </p:txBody>
      </p:sp>
      <p:sp>
        <p:nvSpPr>
          <p:cNvPr id="3" name="矩形 2"/>
          <p:cNvSpPr>
            <a:spLocks noChangeAspect="1"/>
          </p:cNvSpPr>
          <p:nvPr/>
        </p:nvSpPr>
        <p:spPr>
          <a:xfrm>
            <a:off x="403578" y="1695384"/>
            <a:ext cx="11430000" cy="4204934"/>
          </a:xfrm>
          <a:prstGeom prst="rect">
            <a:avLst/>
          </a:prstGeom>
        </p:spPr>
        <p:txBody>
          <a:bodyPr>
            <a:spAutoFit/>
          </a:bodyPr>
          <a:lstStyle/>
          <a:p>
            <a:pPr indent="722313">
              <a:lnSpc>
                <a:spcPct val="130000"/>
              </a:lnSpc>
              <a:spcAft>
                <a:spcPts val="0"/>
              </a:spcAft>
            </a:pPr>
            <a:r>
              <a:rPr lang="zh-CN" altLang="zh-CN" sz="26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祥子的悲剧是社会、性格、命运等共同作用的结果。首先，当时的社会兵荒马乱，祥子的第一辆车被大兵抢去，买第二辆车的钱被孙侦探敲诈，第三辆车因为虎妞的死不得不被贱卖等，都是因为黑暗的社会让人们的生命和财产无法得到保障。其次，祥子的性格有其缺陷，比如面对虎妞的诱惑难以抗拒，面对小福子的表白不敢担当，这些都是他走向堕落的重要原因。再次，祥子的悲剧也具有命运的偶然性。遇上大兵和孙侦探、虎妞的死等很多的不幸又有其偶然性，似乎是冥冥之中一种无法抗拒的力量将祥子推向深渊。这种力量我们有时候将其称为</a:t>
            </a:r>
            <a:r>
              <a:rPr lang="zh-CN" altLang="zh-CN" sz="26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倒霉</a:t>
            </a:r>
            <a:r>
              <a:rPr lang="zh-CN" altLang="zh-CN" sz="26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，有时将称其为</a:t>
            </a:r>
            <a:r>
              <a:rPr lang="zh-CN" altLang="zh-CN" sz="26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命运</a:t>
            </a:r>
            <a:r>
              <a:rPr lang="zh-CN" altLang="zh-CN" sz="26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02361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2288" y="646972"/>
            <a:ext cx="11430000" cy="569386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老舍曾评价祥子：“在新环境里还能保持着旧习惯。”你是否赞同老舍的看法？试举例说明。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82600" y="1714677"/>
            <a:ext cx="11430000" cy="3962047"/>
          </a:xfrm>
          <a:prstGeom prst="rect">
            <a:avLst/>
          </a:prstGeom>
        </p:spPr>
        <p:txBody>
          <a:bodyPr>
            <a:spAutoFit/>
          </a:bodyPr>
          <a:lstStyle/>
          <a:p>
            <a:pPr indent="722313">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示例一：赞同，祥子始终按照自己的习惯办事。</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祥子进城后，仍保持着在农村勤劳本分的习惯。</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他一直认为钱应握在自己手中，高妈给他出投资的主意，祥子不愿改变。</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祥子习惯留在刘四爷的厂里，即使不拉他的车，也是如此</a:t>
            </a:r>
            <a:r>
              <a:rPr lang="en-US" altLang="zh-CN" sz="2800" b="1" dirty="0">
                <a:solidFill>
                  <a:srgbClr val="FF0000"/>
                </a:solidFill>
                <a:uFill>
                  <a:solidFill>
                    <a:srgbClr val="000000"/>
                  </a:solidFill>
                </a:uFill>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示例二：不赞同，祥子在新环境下不再保持旧习惯。</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希望破灭后，祥子到处占便宜，甚至开始骗钱。</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最初他不愿与不良车夫为伍，后来和他们一样酗酒、赌博、打架等。</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祥子不再淳朴善良，为六十块钱出卖阮明</a:t>
            </a:r>
            <a:r>
              <a:rPr lang="en-US" altLang="zh-CN" sz="2800" b="1" dirty="0">
                <a:solidFill>
                  <a:srgbClr val="FF0000"/>
                </a:solidFill>
                <a:uFill>
                  <a:solidFill>
                    <a:srgbClr val="000000"/>
                  </a:solidFill>
                </a:uFill>
                <a:latin typeface="楷体" panose="02010609060101010101" pitchFamily="49" charset="-122"/>
                <a:ea typeface="宋体" panose="02010600030101010101" pitchFamily="2" charset="-12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1746511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2289" y="649679"/>
            <a:ext cx="11430000" cy="2893100"/>
          </a:xfrm>
          <a:prstGeom prst="rect">
            <a:avLst/>
          </a:prstGeom>
        </p:spPr>
        <p:txBody>
          <a:bodyPr>
            <a:spAutoFit/>
          </a:bodyPr>
          <a:lstStyle/>
          <a:p>
            <a:pPr>
              <a:lnSpc>
                <a:spcPct val="130000"/>
              </a:lnSpc>
              <a:spcAft>
                <a:spcPts val="0"/>
              </a:spcAft>
            </a:pPr>
            <a:r>
              <a:rPr lang="en-US"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老马祖孙俩在《骆驼祥子》中起什么作用？请结合祥子的命运和小说的主旨进行分析。</a:t>
            </a:r>
            <a:endParaRPr lang="zh-CN" altLang="zh-CN" sz="28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92289" y="1694806"/>
            <a:ext cx="11430000" cy="1721433"/>
          </a:xfrm>
          <a:prstGeom prst="rect">
            <a:avLst/>
          </a:prstGeom>
        </p:spPr>
        <p:txBody>
          <a:bodyPr>
            <a:spAutoFit/>
          </a:bodyPr>
          <a:lstStyle/>
          <a:p>
            <a:pPr indent="722313">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老马祖孙的命运成为祥子人生态度转变的关键因素之一；表现勤劳工作却不能满足基本生活需求的劳动者的共同命运，揭露不让好人有出路的黑暗社会现实。</a:t>
            </a:r>
            <a:endParaRPr lang="zh-CN" altLang="en-US" sz="2800" dirty="0"/>
          </a:p>
        </p:txBody>
      </p:sp>
    </p:spTree>
    <p:extLst>
      <p:ext uri="{BB962C8B-B14F-4D97-AF65-F5344CB8AC3E}">
        <p14:creationId xmlns:p14="http://schemas.microsoft.com/office/powerpoint/2010/main" val="239698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43.jpeg"/>
          <p:cNvPicPr/>
          <p:nvPr/>
        </p:nvPicPr>
        <p:blipFill>
          <a:blip r:embed="rId2"/>
          <a:stretch>
            <a:fillRect/>
          </a:stretch>
        </p:blipFill>
        <p:spPr>
          <a:xfrm>
            <a:off x="326217" y="723985"/>
            <a:ext cx="2009018" cy="455936"/>
          </a:xfrm>
          <a:prstGeom prst="rect">
            <a:avLst/>
          </a:prstGeom>
        </p:spPr>
      </p:pic>
      <p:sp>
        <p:nvSpPr>
          <p:cNvPr id="4" name="矩形 3"/>
          <p:cNvSpPr>
            <a:spLocks noChangeAspect="1"/>
          </p:cNvSpPr>
          <p:nvPr/>
        </p:nvSpPr>
        <p:spPr>
          <a:xfrm>
            <a:off x="326217" y="615477"/>
            <a:ext cx="11430000" cy="2840842"/>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《骆驼祥子》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讲述的是旧中国北平城里一个年轻好强、充满生命活力的人力车夫祥子三起三落的悲剧故事。做了车夫，此后买车，是他的奋斗目标。经过三年奋斗，他买上了车，但不到半年，竟被人抢去；但祥子仍然不肯放弃买车的梦想，再度奋斗。而搏斗的结局，是以祥子的失败告终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0803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44.jpeg"/>
          <p:cNvPicPr/>
          <p:nvPr/>
        </p:nvPicPr>
        <p:blipFill>
          <a:blip r:embed="rId2"/>
          <a:stretch>
            <a:fillRect/>
          </a:stretch>
        </p:blipFill>
        <p:spPr>
          <a:xfrm>
            <a:off x="314929" y="719604"/>
            <a:ext cx="2009018" cy="455936"/>
          </a:xfrm>
          <a:prstGeom prst="rect">
            <a:avLst/>
          </a:prstGeom>
        </p:spPr>
      </p:pic>
      <p:sp>
        <p:nvSpPr>
          <p:cNvPr id="4" name="矩形 3"/>
          <p:cNvSpPr>
            <a:spLocks noChangeAspect="1"/>
          </p:cNvSpPr>
          <p:nvPr/>
        </p:nvSpPr>
        <p:spPr>
          <a:xfrm>
            <a:off x="314929" y="1163556"/>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．《骆驼祥子》描写了人力车夫祥子力图通过个人奋斗，摆脱悲惨贫困的生活，经历波折、希望、失望，终于失败，以至于沦落到末路的故事。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．揭露了战乱频繁、黑暗混乱的旧社会对底层百姓善良人性的摧残，暴露了旧中国的地狱众生相，表现了作者对罪恶社会的痛恨和对劳动人民的同情。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．回答了破产农民涌进城市之后的命运问题，表明了城市贫民要做生活和命运的主人，单靠个人奋斗是没有出路的。同时，批判了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世纪二三十年代旧中国人民的愚昧、保守、落后的国民性。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4840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45.jpeg"/>
          <p:cNvPicPr/>
          <p:nvPr/>
        </p:nvPicPr>
        <p:blipFill>
          <a:blip r:embed="rId2"/>
          <a:stretch>
            <a:fillRect/>
          </a:stretch>
        </p:blipFill>
        <p:spPr>
          <a:xfrm>
            <a:off x="258485" y="663161"/>
            <a:ext cx="2009018" cy="455936"/>
          </a:xfrm>
          <a:prstGeom prst="rect">
            <a:avLst/>
          </a:prstGeom>
        </p:spPr>
      </p:pic>
      <p:sp>
        <p:nvSpPr>
          <p:cNvPr id="4" name="矩形 3"/>
          <p:cNvSpPr>
            <a:spLocks noChangeAspect="1"/>
          </p:cNvSpPr>
          <p:nvPr/>
        </p:nvSpPr>
        <p:spPr>
          <a:xfrm>
            <a:off x="426156" y="1119097"/>
            <a:ext cx="11430000" cy="5245218"/>
          </a:xfrm>
          <a:prstGeom prst="rect">
            <a:avLst/>
          </a:prstGeom>
        </p:spPr>
        <p:txBody>
          <a:bodyPr>
            <a:spAutoFit/>
          </a:bodyPr>
          <a:lstStyle/>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Arial" panose="020B0604020202020204" pitchFamily="34" charset="0"/>
                <a:ea typeface="黑体" panose="02010609060101010101" pitchFamily="49" charset="-122"/>
                <a:cs typeface="Times New Roman" panose="02020603050405020304" pitchFamily="18" charset="0"/>
              </a:rPr>
              <a:t>小说结构严谨，主线分明，情节的开展前后呼应。</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以祥子买车又卖车的三起三落为线索展开故事情节，结构简单而缜密，情节安排得错落有致、丝丝入扣。</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Arial" panose="020B0604020202020204" pitchFamily="34" charset="0"/>
                <a:ea typeface="黑体" panose="02010609060101010101" pitchFamily="49" charset="-122"/>
                <a:cs typeface="Times New Roman" panose="02020603050405020304" pitchFamily="18" charset="0"/>
              </a:rPr>
              <a:t>悲剧色彩是小说的一大特点。</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小说中的人物不仅是祥子，包括专横跋扈的刘四爷、骄奢泼辣的虎妞、善良坚强的小福子、孤苦的老马祖孙等，都在逐渐走向绝望的境地。这一个个人物的悲剧，构成整个社会性的大悲剧。</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Arial" panose="020B0604020202020204" pitchFamily="34" charset="0"/>
                <a:ea typeface="黑体" panose="02010609060101010101" pitchFamily="49" charset="-122"/>
                <a:cs typeface="Times New Roman" panose="02020603050405020304" pitchFamily="18" charset="0"/>
              </a:rPr>
              <a:t>小说的语言独具特色。</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作者运用经过加工和提炼的北京口语方言，传神地刻画出北平下层社会人民的言谈举止。作者还用朴实自然的笔触描写了北平的自然风貌和京腔京韵的古都风情，使作品具有浓郁的地域文化色彩和市井气息。</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9003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46.jpeg"/>
          <p:cNvPicPr/>
          <p:nvPr/>
        </p:nvPicPr>
        <p:blipFill>
          <a:blip r:embed="rId2"/>
          <a:stretch>
            <a:fillRect/>
          </a:stretch>
        </p:blipFill>
        <p:spPr>
          <a:xfrm>
            <a:off x="258484" y="651871"/>
            <a:ext cx="2009018" cy="455936"/>
          </a:xfrm>
          <a:prstGeom prst="rect">
            <a:avLst/>
          </a:prstGeom>
        </p:spPr>
      </p:pic>
      <p:sp>
        <p:nvSpPr>
          <p:cNvPr id="4" name="矩形 3"/>
          <p:cNvSpPr>
            <a:spLocks noChangeAspect="1"/>
          </p:cNvSpPr>
          <p:nvPr/>
        </p:nvSpPr>
        <p:spPr>
          <a:xfrm>
            <a:off x="369711" y="1062651"/>
            <a:ext cx="11430000" cy="5641609"/>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圈点虽然是随手勾画，但勾画的内容应该是文章的重点、难点、疑点，或者是自己深有体会之处。比如《骆驼祥子》中，对于祥子从一个诚实可爱的青年变成了麻木、潦倒的行尸走肉的对比进行圈点勾画。对于其背后表达的对底层劳动人民的同情和对社会的控诉和批判，进行难点批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批注可以从作品的内容、结构、写作手法、语言特色等方面着手，或展开联想、想象，补充原文内容，或写出心得体会，提出自己的见解。比如《骆驼祥子》中老舍运用北京市民的口语，给通俗朴素的文字增添了“亲切、新鲜、恰当、活泼的味儿”，使人一读就能感受到浓郁的地方特色</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2267502" y="553596"/>
            <a:ext cx="3520516" cy="652486"/>
          </a:xfrm>
          <a:prstGeom prst="rect">
            <a:avLst/>
          </a:prstGeom>
        </p:spPr>
        <p:txBody>
          <a:bodyPr wrap="non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如何运用圈点批注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法</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3180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2289" y="719557"/>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．经典作品需要反复阅读，每次圈点批注可以有不同的侧重点。一般循着由易到难的顺序进行，从解决字词方面的疑问，到重点语句的理解，再到全篇内容的把握。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．可以设定一些圈点和批注的符号，并养成固定的使用习惯。比如用圆点或圆圈表示精妙之处，用问号表示质疑，用叹号表示强调，用直线表示需要着重记忆或领会的内容，等等。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86093661"/>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40</TotalTime>
  <Words>5259</Words>
  <Application>Microsoft Office PowerPoint</Application>
  <PresentationFormat>宽屏</PresentationFormat>
  <Paragraphs>267</Paragraphs>
  <Slides>43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43</vt:i4>
      </vt:variant>
    </vt:vector>
  </HeadingPairs>
  <TitlesOfParts>
    <vt:vector size="52" baseType="lpstr">
      <vt:lpstr>等线</vt:lpstr>
      <vt:lpstr>黑体</vt:lpstr>
      <vt:lpstr>楷体</vt:lpstr>
      <vt:lpstr>宋体</vt:lpstr>
      <vt:lpstr>微软雅黑</vt:lpstr>
      <vt:lpstr>Arial</vt:lpstr>
      <vt:lpstr>Calibri</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Windows 用户</cp:lastModifiedBy>
  <cp:revision>10</cp:revision>
  <dcterms:created xsi:type="dcterms:W3CDTF">2025-11-13T13:24:04Z</dcterms:created>
  <dcterms:modified xsi:type="dcterms:W3CDTF">2025-11-14T01:51:09Z</dcterms:modified>
</cp:coreProperties>
</file>