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878" r:id="rId3"/>
    <p:sldId id="874" r:id="rId4"/>
    <p:sldId id="899" r:id="rId5"/>
    <p:sldId id="900" r:id="rId6"/>
    <p:sldId id="901" r:id="rId7"/>
    <p:sldId id="902" r:id="rId8"/>
    <p:sldId id="903" r:id="rId9"/>
    <p:sldId id="904" r:id="rId10"/>
    <p:sldId id="905" r:id="rId11"/>
    <p:sldId id="906" r:id="rId12"/>
    <p:sldId id="907" r:id="rId13"/>
    <p:sldId id="908" r:id="rId14"/>
    <p:sldId id="909" r:id="rId15"/>
    <p:sldId id="910" r:id="rId16"/>
    <p:sldId id="911" r:id="rId17"/>
    <p:sldId id="912" r:id="rId18"/>
    <p:sldId id="913" r:id="rId19"/>
    <p:sldId id="914" r:id="rId20"/>
    <p:sldId id="915" r:id="rId21"/>
    <p:sldId id="916" r:id="rId22"/>
    <p:sldId id="917" r:id="rId23"/>
    <p:sldId id="918" r:id="rId24"/>
    <p:sldId id="919" r:id="rId25"/>
    <p:sldId id="920" r:id="rId26"/>
    <p:sldId id="921" r:id="rId27"/>
    <p:sldId id="922" r:id="rId28"/>
    <p:sldId id="923" r:id="rId29"/>
    <p:sldId id="924" r:id="rId30"/>
    <p:sldId id="925" r:id="rId31"/>
    <p:sldId id="926" r:id="rId32"/>
    <p:sldId id="927" r:id="rId33"/>
    <p:sldId id="928" r:id="rId34"/>
    <p:sldId id="929" r:id="rId35"/>
    <p:sldId id="876" r:id="rId36"/>
    <p:sldId id="879" r:id="rId37"/>
    <p:sldId id="880" r:id="rId38"/>
    <p:sldId id="934" r:id="rId39"/>
    <p:sldId id="935" r:id="rId40"/>
    <p:sldId id="936" r:id="rId41"/>
    <p:sldId id="937" r:id="rId42"/>
    <p:sldId id="938" r:id="rId43"/>
    <p:sldId id="939" r:id="rId44"/>
    <p:sldId id="940" r:id="rId45"/>
    <p:sldId id="941" r:id="rId46"/>
    <p:sldId id="942" r:id="rId47"/>
    <p:sldId id="881" r:id="rId48"/>
    <p:sldId id="943" r:id="rId49"/>
    <p:sldId id="883" r:id="rId50"/>
    <p:sldId id="944" r:id="rId51"/>
    <p:sldId id="945" r:id="rId52"/>
    <p:sldId id="946" r:id="rId53"/>
    <p:sldId id="947" r:id="rId54"/>
    <p:sldId id="948" r:id="rId55"/>
    <p:sldId id="949" r:id="rId56"/>
    <p:sldId id="950" r:id="rId57"/>
    <p:sldId id="951" r:id="rId58"/>
    <p:sldId id="930" r:id="rId59"/>
    <p:sldId id="952" r:id="rId60"/>
    <p:sldId id="931" r:id="rId61"/>
    <p:sldId id="954" r:id="rId62"/>
    <p:sldId id="955" r:id="rId63"/>
    <p:sldId id="956" r:id="rId64"/>
    <p:sldId id="957" r:id="rId65"/>
    <p:sldId id="958" r:id="rId66"/>
    <p:sldId id="959" r:id="rId67"/>
    <p:sldId id="932" r:id="rId68"/>
    <p:sldId id="960" r:id="rId69"/>
    <p:sldId id="933" r:id="rId70"/>
    <p:sldId id="961" r:id="rId71"/>
    <p:sldId id="962" r:id="rId72"/>
    <p:sldId id="963" r:id="rId73"/>
    <p:sldId id="964" r:id="rId74"/>
    <p:sldId id="965" r:id="rId75"/>
    <p:sldId id="966" r:id="rId76"/>
    <p:sldId id="967" r:id="rId77"/>
    <p:sldId id="968" r:id="rId78"/>
    <p:sldId id="969" r:id="rId79"/>
    <p:sldId id="970" r:id="rId80"/>
    <p:sldId id="971" r:id="rId81"/>
    <p:sldId id="972" r:id="rId82"/>
    <p:sldId id="973" r:id="rId83"/>
    <p:sldId id="873" r:id="rId8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12"/>
    <a:srgbClr val="FFE300"/>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19" autoAdjust="0"/>
    <p:restoredTop sz="94660"/>
  </p:normalViewPr>
  <p:slideViewPr>
    <p:cSldViewPr snapToGrid="0" showGuides="1">
      <p:cViewPr varScale="1">
        <p:scale>
          <a:sx n="66" d="100"/>
          <a:sy n="66" d="100"/>
        </p:scale>
        <p:origin x="15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slide" Target="../slides/slide2.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33053"/>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22523"/>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extBox 7">
            <a:extLst>
              <a:ext uri="{FF2B5EF4-FFF2-40B4-BE49-F238E27FC236}">
                <a16:creationId xmlns:a16="http://schemas.microsoft.com/office/drawing/2014/main" id="{C7CD4D52-C8CD-481F-BDEF-7C0A26FEE3B4}"/>
              </a:ext>
            </a:extLst>
          </p:cNvPr>
          <p:cNvSpPr txBox="1"/>
          <p:nvPr userDrawn="1"/>
        </p:nvSpPr>
        <p:spPr>
          <a:xfrm>
            <a:off x="839819" y="100571"/>
            <a:ext cx="7524098" cy="461665"/>
          </a:xfrm>
          <a:prstGeom prst="rect">
            <a:avLst/>
          </a:prstGeom>
          <a:noFill/>
        </p:spPr>
        <p:txBody>
          <a:bodyPr wrap="square" rtlCol="0">
            <a:spAutoFit/>
          </a:bodyPr>
          <a:lstStyle/>
          <a:p>
            <a:r>
              <a:rPr lang="zh-CN" altLang="en-US" sz="2400" b="1" dirty="0" smtClean="0">
                <a:solidFill>
                  <a:schemeClr val="tx1"/>
                </a:solidFill>
                <a:latin typeface="微软雅黑" panose="020B0503020204020204" pitchFamily="34" charset="-122"/>
                <a:ea typeface="微软雅黑" panose="020B0503020204020204" pitchFamily="34" charset="-122"/>
              </a:rPr>
              <a:t>专题五　非连续性文本阅读</a:t>
            </a:r>
            <a:endParaRPr lang="en-US" altLang="zh-CN" sz="2400" b="1" dirty="0" smtClean="0">
              <a:solidFill>
                <a:schemeClr val="tx1"/>
              </a:solidFill>
              <a:latin typeface="微软雅黑" panose="020B0503020204020204" pitchFamily="34" charset="-122"/>
              <a:ea typeface="微软雅黑" panose="020B0503020204020204" pitchFamily="34" charset="-122"/>
            </a:endParaRPr>
          </a:p>
        </p:txBody>
      </p:sp>
      <p:sp>
        <p:nvSpPr>
          <p:cNvPr id="3" name="文本框 2">
            <a:hlinkClick r:id="rId5" action="ppaction://hlinksldjump"/>
            <a:extLst>
              <a:ext uri="{FF2B5EF4-FFF2-40B4-BE49-F238E27FC236}">
                <a16:creationId xmlns:a16="http://schemas.microsoft.com/office/drawing/2014/main" id="{D63655F2-B11D-D73C-2741-C21154177B3B}"/>
              </a:ext>
            </a:extLst>
          </p:cNvPr>
          <p:cNvSpPr txBox="1"/>
          <p:nvPr userDrawn="1"/>
        </p:nvSpPr>
        <p:spPr>
          <a:xfrm>
            <a:off x="10746009" y="6516479"/>
            <a:ext cx="2087671" cy="369332"/>
          </a:xfrm>
          <a:prstGeom prst="rect">
            <a:avLst/>
          </a:prstGeom>
          <a:noFill/>
        </p:spPr>
        <p:txBody>
          <a:bodyPr wrap="square" rtlCol="0">
            <a:spAutoFit/>
          </a:bodyPr>
          <a:lstStyle/>
          <a:p>
            <a:r>
              <a:rPr lang="zh-CN" altLang="en-US" sz="1800" b="1" baseline="0" dirty="0">
                <a:solidFill>
                  <a:schemeClr val="bg1"/>
                </a:solidFill>
              </a:rPr>
              <a:t>返回目录</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5.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6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emf"/></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EDB0294C-0712-A29C-82CB-8D94AA22B918}"/>
              </a:ext>
            </a:extLst>
          </p:cNvPr>
          <p:cNvSpPr/>
          <p:nvPr/>
        </p:nvSpPr>
        <p:spPr>
          <a:xfrm>
            <a:off x="0" y="0"/>
            <a:ext cx="12192000" cy="3465513"/>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9E630145-5EE1-AE44-4365-73BFFF4300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7212"/>
            <a:ext cx="12192000" cy="6300787"/>
          </a:xfrm>
          <a:prstGeom prst="rect">
            <a:avLst/>
          </a:prstGeom>
        </p:spPr>
      </p:pic>
      <p:pic>
        <p:nvPicPr>
          <p:cNvPr id="27" name="图片 26">
            <a:extLst>
              <a:ext uri="{FF2B5EF4-FFF2-40B4-BE49-F238E27FC236}">
                <a16:creationId xmlns:a16="http://schemas.microsoft.com/office/drawing/2014/main" id="{DDED484F-D4EB-CFBA-A067-50563B7D26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62165" y="597220"/>
            <a:ext cx="6667670" cy="4810248"/>
          </a:xfrm>
          <a:prstGeom prst="rect">
            <a:avLst/>
          </a:prstGeom>
        </p:spPr>
      </p:pic>
      <p:sp>
        <p:nvSpPr>
          <p:cNvPr id="7" name="文本框 6">
            <a:extLst>
              <a:ext uri="{FF2B5EF4-FFF2-40B4-BE49-F238E27FC236}">
                <a16:creationId xmlns:a16="http://schemas.microsoft.com/office/drawing/2014/main" id="{C99729D0-B120-BAF8-E820-8680D05E2E90}"/>
              </a:ext>
            </a:extLst>
          </p:cNvPr>
          <p:cNvSpPr txBox="1"/>
          <p:nvPr/>
        </p:nvSpPr>
        <p:spPr>
          <a:xfrm>
            <a:off x="9698250" y="5315489"/>
            <a:ext cx="1261884"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语文</a:t>
            </a:r>
          </a:p>
        </p:txBody>
      </p:sp>
      <p:pic>
        <p:nvPicPr>
          <p:cNvPr id="19" name="图片 18">
            <a:extLst>
              <a:ext uri="{FF2B5EF4-FFF2-40B4-BE49-F238E27FC236}">
                <a16:creationId xmlns:a16="http://schemas.microsoft.com/office/drawing/2014/main" id="{C4753B8F-2613-28AC-A1B6-B13CEBDF28F3}"/>
              </a:ext>
            </a:extLst>
          </p:cNvPr>
          <p:cNvPicPr>
            <a:picLocks noChangeAspect="1"/>
          </p:cNvPicPr>
          <p:nvPr/>
        </p:nvPicPr>
        <p:blipFill>
          <a:blip r:embed="rId4">
            <a:clrChange>
              <a:clrFrom>
                <a:srgbClr val="E60012"/>
              </a:clrFrom>
              <a:clrTo>
                <a:srgbClr val="E60012">
                  <a:alpha val="0"/>
                </a:srgbClr>
              </a:clrTo>
            </a:clrChange>
            <a:extLst>
              <a:ext uri="{28A0092B-C50C-407E-A947-70E740481C1C}">
                <a14:useLocalDpi xmlns:a14="http://schemas.microsoft.com/office/drawing/2010/main" val="0"/>
              </a:ext>
            </a:extLst>
          </a:blip>
          <a:stretch>
            <a:fillRect/>
          </a:stretch>
        </p:blipFill>
        <p:spPr>
          <a:xfrm>
            <a:off x="302418" y="273852"/>
            <a:ext cx="5357813" cy="738172"/>
          </a:xfrm>
          <a:prstGeom prst="rect">
            <a:avLst/>
          </a:prstGeom>
        </p:spPr>
      </p:pic>
      <p:sp>
        <p:nvSpPr>
          <p:cNvPr id="23" name="矩形 22">
            <a:extLst>
              <a:ext uri="{FF2B5EF4-FFF2-40B4-BE49-F238E27FC236}">
                <a16:creationId xmlns:a16="http://schemas.microsoft.com/office/drawing/2014/main" id="{685F9759-3C53-9E6D-1EEC-073DEE49BBD4}"/>
              </a:ext>
            </a:extLst>
          </p:cNvPr>
          <p:cNvSpPr/>
          <p:nvPr/>
        </p:nvSpPr>
        <p:spPr>
          <a:xfrm>
            <a:off x="0" y="6700838"/>
            <a:ext cx="12192000" cy="202881"/>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F696A644-0866-1AAE-140D-1958C0D218CE}"/>
              </a:ext>
            </a:extLst>
          </p:cNvPr>
          <p:cNvSpPr/>
          <p:nvPr/>
        </p:nvSpPr>
        <p:spPr>
          <a:xfrm>
            <a:off x="0" y="6700838"/>
            <a:ext cx="12192000" cy="60006"/>
          </a:xfrm>
          <a:prstGeom prst="rect">
            <a:avLst/>
          </a:prstGeom>
          <a:solidFill>
            <a:srgbClr val="FFE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D86BE1A1-1062-6141-507D-A05F092831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2572" y="1732757"/>
            <a:ext cx="1406717" cy="413036"/>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下列对材料有关内容的表述，</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．低空经济展现出巨大发展潜能，到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2030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年或能形成万亿级市场规模。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．低空经济高质量发展需要政府在科学布局、协同创新等方面发挥作用。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．低空经济已经驶入发展快车道，因此要守住安全红线，加强安全保障。</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．低空经济作为一种新的综合经济形态，其发展还面临着一些现实挑战。</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e78a4"/>
          <p:cNvSpPr/>
          <p:nvPr/>
        </p:nvSpPr>
        <p:spPr>
          <a:xfrm>
            <a:off x="8121015" y="1328369"/>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3460345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下列哪一项不属于“低空经济”的主要应用场景？请简要说明理由。</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无人机物流与配送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石油开采与加工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农业与</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环境监测</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4000121"/>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石油开采与加工</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因为开采、加工石油不是以低空空域为依托的经济活动。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88099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177003287"/>
              </p:ext>
            </p:extLst>
          </p:nvPr>
        </p:nvGraphicFramePr>
        <p:xfrm>
          <a:off x="2871286" y="2379003"/>
          <a:ext cx="6589444" cy="1823720"/>
        </p:xfrm>
        <a:graphic>
          <a:graphicData uri="http://schemas.openxmlformats.org/drawingml/2006/table">
            <a:tbl>
              <a:tblPr firstRow="1" firstCol="1" bandRow="1"/>
              <a:tblGrid>
                <a:gridCol w="2071260">
                  <a:extLst>
                    <a:ext uri="{9D8B030D-6E8A-4147-A177-3AD203B41FA5}">
                      <a16:colId xmlns:a16="http://schemas.microsoft.com/office/drawing/2014/main" val="2467753325"/>
                    </a:ext>
                  </a:extLst>
                </a:gridCol>
                <a:gridCol w="4518184">
                  <a:extLst>
                    <a:ext uri="{9D8B030D-6E8A-4147-A177-3AD203B41FA5}">
                      <a16:colId xmlns:a16="http://schemas.microsoft.com/office/drawing/2014/main" val="1376804858"/>
                    </a:ext>
                  </a:extLst>
                </a:gridCol>
              </a:tblGrid>
              <a:tr h="211455">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组别</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关系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8639263"/>
                  </a:ext>
                </a:extLst>
              </a:tr>
              <a:tr h="211455">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第一组</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局部与全局</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1673881"/>
                  </a:ext>
                </a:extLst>
              </a:tr>
              <a:tr h="211455">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第二组</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spcAft>
                          <a:spcPts val="0"/>
                        </a:spcAft>
                      </a:pPr>
                      <a:r>
                        <a:rPr lang="zh-CN" sz="2800" b="1" dirty="0" smtClean="0">
                          <a:effectLst/>
                          <a:latin typeface="Calibri" panose="020F0502020204030204" pitchFamily="34" charset="0"/>
                          <a:ea typeface="宋体" panose="02010600030101010101" pitchFamily="2" charset="-122"/>
                          <a:cs typeface="宋体" panose="02010600030101010101" pitchFamily="2" charset="-122"/>
                        </a:rPr>
                        <a:t>①</a:t>
                      </a:r>
                      <a:r>
                        <a:rPr lang="zh-CN" altLang="en-US" sz="28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sz="2800" b="1" dirty="0"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sz="2800" b="1" dirty="0"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9038507"/>
                  </a:ext>
                </a:extLst>
              </a:tr>
              <a:tr h="211455">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第三组</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spcAft>
                          <a:spcPts val="0"/>
                        </a:spcAft>
                      </a:pPr>
                      <a:r>
                        <a:rPr lang="zh-CN" sz="2800" b="1" dirty="0" smtClean="0">
                          <a:effectLst/>
                          <a:latin typeface="Calibri" panose="020F0502020204030204" pitchFamily="34" charset="0"/>
                          <a:ea typeface="宋体" panose="02010600030101010101" pitchFamily="2" charset="-122"/>
                          <a:cs typeface="宋体" panose="02010600030101010101" pitchFamily="2" charset="-122"/>
                        </a:rPr>
                        <a:t>②</a:t>
                      </a:r>
                      <a:r>
                        <a:rPr lang="zh-CN" altLang="en-US" sz="28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1492502"/>
                  </a:ext>
                </a:extLst>
              </a:tr>
            </a:tbl>
          </a:graphicData>
        </a:graphic>
      </p:graphicFrame>
      <p:sp>
        <p:nvSpPr>
          <p:cNvPr id="5" name="A_0f501"/>
          <p:cNvSpPr/>
          <p:nvPr/>
        </p:nvSpPr>
        <p:spPr>
          <a:xfrm>
            <a:off x="5343356" y="3812198"/>
            <a:ext cx="2651252" cy="38404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latin typeface="Arial" panose="020B0604020202020204" pitchFamily="34" charset="0"/>
                <a:ea typeface="黑体" panose="02010609060101010101" pitchFamily="49" charset="-122"/>
                <a:cs typeface="Times New Roman" panose="02020603050405020304" pitchFamily="18" charset="0"/>
              </a:rPr>
              <a:t>发展与安全</a:t>
            </a:r>
            <a:endParaRPr lang="zh-CN" altLang="en-US"/>
          </a:p>
        </p:txBody>
      </p:sp>
      <p:sp>
        <p:nvSpPr>
          <p:cNvPr id="3" name="A_c44d7"/>
          <p:cNvSpPr/>
          <p:nvPr/>
        </p:nvSpPr>
        <p:spPr>
          <a:xfrm>
            <a:off x="5343356" y="3356268"/>
            <a:ext cx="3603752" cy="38404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政府与市场</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企业</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dirty="0"/>
          </a:p>
        </p:txBody>
      </p:sp>
      <p:sp>
        <p:nvSpPr>
          <p:cNvPr id="2" name="矩形 1"/>
          <p:cNvSpPr>
            <a:spLocks noChangeAspect="1"/>
          </p:cNvSpPr>
          <p:nvPr/>
        </p:nvSpPr>
        <p:spPr>
          <a:xfrm>
            <a:off x="381000" y="1730813"/>
            <a:ext cx="9079730" cy="601127"/>
          </a:xfrm>
          <a:prstGeom prst="rect">
            <a:avLst/>
          </a:prstGeom>
        </p:spPr>
        <p:txBody>
          <a:bodyPr wrap="none">
            <a:spAutoFit/>
          </a:bodyPr>
          <a:lstStyle/>
          <a:p>
            <a:pPr>
              <a:lnSpc>
                <a:spcPct val="130000"/>
              </a:lnSpc>
            </a:pPr>
            <a:r>
              <a:rPr lang="en-US" altLang="zh-CN" sz="2800" b="1" dirty="0">
                <a:solidFill>
                  <a:srgbClr val="000000"/>
                </a:solidFill>
                <a:latin typeface="Times New Roman" panose="02020603050405020304" pitchFamily="18" charset="0"/>
                <a:ea typeface="宋体" panose="02010600030101010101" pitchFamily="2" charset="-122"/>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阅读材料二，根据提示在表格中填入相应内容。</a:t>
            </a:r>
            <a:r>
              <a:rPr lang="en-US" altLang="zh-CN" sz="2800" b="1" dirty="0">
                <a:latin typeface="Times New Roman" panose="02020603050405020304" pitchFamily="18" charset="0"/>
                <a:ea typeface="宋体" panose="02010600030101010101" pitchFamily="2" charset="-122"/>
              </a:rPr>
              <a:t>(4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rPr>
              <a:t>)</a:t>
            </a:r>
            <a:endParaRPr lang="zh-CN" altLang="en-US" sz="2800" dirty="0"/>
          </a:p>
        </p:txBody>
      </p:sp>
    </p:spTree>
    <p:extLst>
      <p:ext uri="{BB962C8B-B14F-4D97-AF65-F5344CB8AC3E}">
        <p14:creationId xmlns:p14="http://schemas.microsoft.com/office/powerpoint/2010/main" val="3800196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大连市相继开通三条直升机观光运输航线的举措，给我国低空文旅产业发展带来哪些借鉴与思考？请结合材料简要分析。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159891"/>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抓住战略机遇期，促进文旅产业转型升级。</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根据实际需要布局，分步发展。</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聚焦地域文化符号，形成差异化体验。</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④</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挖掘新场景，提升行业影响力。</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⑤</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科学发展，防止重复建设和无序竞争倾向。</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14695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二、</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安徽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17</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材料一：</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五一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假期期间，众多小城市受到游客青睐，不少游客竞相</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逆向奔赴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，回归小乡村、小城镇，到山乡田野里走一走，住一住。旅游平台数据显示，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五一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假期出行目的地中，小城市更受欢迎，三线以下城市旅游订单的增幅高于一、二线城市。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摘编自《</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小城故事多</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宝藏小城旅游</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为经济增长添活力》，人民网</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2024</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日</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591163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04676"/>
            <a:ext cx="1627369" cy="600229"/>
          </a:xfrm>
          <a:prstGeom prst="rect">
            <a:avLst/>
          </a:prstGeom>
        </p:spPr>
        <p:txBody>
          <a:bodyPr wrap="none">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材料二：</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555.jpeg"/>
          <p:cNvPicPr/>
          <p:nvPr/>
        </p:nvPicPr>
        <p:blipFill>
          <a:blip r:embed="rId2"/>
          <a:stretch>
            <a:fillRect/>
          </a:stretch>
        </p:blipFill>
        <p:spPr>
          <a:xfrm>
            <a:off x="2673545" y="1304905"/>
            <a:ext cx="6844909" cy="3172103"/>
          </a:xfrm>
          <a:prstGeom prst="rect">
            <a:avLst/>
          </a:prstGeom>
        </p:spPr>
      </p:pic>
      <p:sp>
        <p:nvSpPr>
          <p:cNvPr id="4" name="矩形 3"/>
          <p:cNvSpPr>
            <a:spLocks noChangeAspect="1"/>
          </p:cNvSpPr>
          <p:nvPr/>
        </p:nvSpPr>
        <p:spPr>
          <a:xfrm>
            <a:off x="381000" y="4507924"/>
            <a:ext cx="11430000" cy="1720536"/>
          </a:xfrm>
          <a:prstGeom prst="rect">
            <a:avLst/>
          </a:prstGeom>
        </p:spPr>
        <p:txBody>
          <a:bodyPr>
            <a:spAutoFit/>
          </a:bodyPr>
          <a:lstStyle/>
          <a:p>
            <a:pPr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以上数据来源于《宝藏小城也能有文旅</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大作为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县域经济新引擎点燃》，新华网</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2024</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日</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226346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材料三：</a:t>
            </a:r>
            <a:r>
              <a:rPr lang="en-US" altLang="zh-CN" sz="2800" b="1" dirty="0">
                <a:latin typeface="Arial" panose="020B0604020202020204" pitchFamily="34" charset="0"/>
                <a:ea typeface="黑体" panose="02010609060101010101" pitchFamily="49"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如今的游客更在意体验一种有趣有益的生活方式。对于常年处于快节奏都市生活的人来说，更加向往可以让自己慢下来的地方。亲近自然的县域地带，无疑是另一方治愈心灵的小世界，诸如登山、漂流、骑行、露营等户外运动的开展，也更容易实现。据不完全统计，</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12</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月以来，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个省份共新增</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127</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家</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景区，其中</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65%</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分布于县或县级市。县域旅游，在经济上更有性价比，在体验上更能满足多样化、个性化的需求，再加上诸多</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宠客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措施，县城和游客的</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奔</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赴</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也就顺理成章了</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309788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当然，相比大城市，县城仍有一些不足之处。一些</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后起之秀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还应完善游客服务中心、旅游道路、厕所等配套设施，积极营造透明、诚信的旅游消费环境。迎得进人，也要留得住心，临渊羡鱼不如退而结网，相信更多的县城，也已经在路上。</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摘编自《小县城跑赢大都市！旅游</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出圈秘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籍</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是啥？》，央视新闻网</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2024</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日</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563541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小地方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旅游要有</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大作为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，取决于两个关键的基础条件。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是旅游需求持续、大规模爆发。改革开放以来，特别是党的十八大以来，我国社会生产加速发展，人民群众物质生活方面的需求得到极大满足，需求开始向更高的精神层面拓展。旅游需求作为满足人们精神文化需求最直接有效的形式，迎来快速扩张区间。如此巨大的需求，显然不是几个老牌知名景区、景点所能消化的，也不是几个大城市或核心城市所能承载的，这为不同区域、各个层次的旅游目的地提供了发展机会。</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190835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二是基础设施条件的改善与出行方式的变革，为拓展旅游出行空间、探索更多未知可能创造了条件。随着国内高等级公路里程的拓展以及自驾游出行方式的盛行，过往依靠火车、飞机和大巴等的主流出行方式逐渐被自主可控的自助出行所取代。服务于热门旅游目的地和景区的基础设施，逐渐向不知名地区、县城或乡村扩展，一些过往不被关注、交通不便的地区逐渐被挖掘、追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小地方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的舒适、松弛和新奇感，更容易让人满足，进而让这些地方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出圈</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摘编自《下沉式旅游为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宝藏小城</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供出彩机会》，《中国旅游报》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2024</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日</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163365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FAC4729-C4C7-D1AB-8F38-07FC3468BC90}"/>
            </a:ext>
          </a:extLst>
        </p:cNvPr>
        <p:cNvGrpSpPr/>
        <p:nvPr/>
      </p:nvGrpSpPr>
      <p:grpSpPr>
        <a:xfrm>
          <a:off x="0" y="0"/>
          <a:ext cx="0" cy="0"/>
          <a:chOff x="0" y="0"/>
          <a:chExt cx="0" cy="0"/>
        </a:xfrm>
      </p:grpSpPr>
      <p:grpSp>
        <p:nvGrpSpPr>
          <p:cNvPr id="12" name="组合 11">
            <a:extLst>
              <a:ext uri="{FF2B5EF4-FFF2-40B4-BE49-F238E27FC236}">
                <a16:creationId xmlns:a16="http://schemas.microsoft.com/office/drawing/2014/main" id="{854B4CDA-D443-7C97-5B0E-0BE3D65E34CB}"/>
              </a:ext>
            </a:extLst>
          </p:cNvPr>
          <p:cNvGrpSpPr/>
          <p:nvPr/>
        </p:nvGrpSpPr>
        <p:grpSpPr>
          <a:xfrm>
            <a:off x="6531284" y="4373466"/>
            <a:ext cx="3578174" cy="640508"/>
            <a:chOff x="1145233" y="1930184"/>
            <a:chExt cx="3578174" cy="640508"/>
          </a:xfrm>
        </p:grpSpPr>
        <p:sp>
          <p:nvSpPr>
            <p:cNvPr id="13" name="矩形 12">
              <a:extLst>
                <a:ext uri="{FF2B5EF4-FFF2-40B4-BE49-F238E27FC236}">
                  <a16:creationId xmlns:a16="http://schemas.microsoft.com/office/drawing/2014/main" id="{455EE221-566B-1C09-493A-44E41B93BF6D}"/>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5" name="TextBox 18">
              <a:hlinkClick r:id="rId2" action="ppaction://hlinksldjump"/>
              <a:extLst>
                <a:ext uri="{FF2B5EF4-FFF2-40B4-BE49-F238E27FC236}">
                  <a16:creationId xmlns:a16="http://schemas.microsoft.com/office/drawing/2014/main" id="{58DDE860-A004-2717-29F6-8BFA0E76A92E}"/>
                </a:ext>
              </a:extLst>
            </p:cNvPr>
            <p:cNvSpPr txBox="1"/>
            <p:nvPr/>
          </p:nvSpPr>
          <p:spPr>
            <a:xfrm>
              <a:off x="1865313" y="1986394"/>
              <a:ext cx="2858094" cy="523220"/>
            </a:xfrm>
            <a:prstGeom prst="rect">
              <a:avLst/>
            </a:prstGeom>
            <a:noFill/>
          </p:spPr>
          <p:txBody>
            <a:bodyPr wrap="square" rtlCol="0">
              <a:spAutoFit/>
            </a:bodyPr>
            <a:lstStyle/>
            <a:p>
              <a:r>
                <a:rPr lang="zh-CN" altLang="en-US" sz="2800" b="1" dirty="0" smtClean="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考点突破</a:t>
              </a:r>
              <a:endPar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TextBox 10">
              <a:extLst>
                <a:ext uri="{FF2B5EF4-FFF2-40B4-BE49-F238E27FC236}">
                  <a16:creationId xmlns:a16="http://schemas.microsoft.com/office/drawing/2014/main" id="{09B293FB-6ACF-254E-94D7-CE0225B61DFC}"/>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smtClean="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sp>
        <p:nvSpPr>
          <p:cNvPr id="4" name="矩形 3">
            <a:extLst>
              <a:ext uri="{FF2B5EF4-FFF2-40B4-BE49-F238E27FC236}">
                <a16:creationId xmlns:a16="http://schemas.microsoft.com/office/drawing/2014/main" id="{6C9995CF-C2A8-C094-045C-EF0168B9492D}"/>
              </a:ext>
            </a:extLst>
          </p:cNvPr>
          <p:cNvSpPr/>
          <p:nvPr/>
        </p:nvSpPr>
        <p:spPr>
          <a:xfrm>
            <a:off x="0" y="1971891"/>
            <a:ext cx="12192000" cy="2112429"/>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3F48293B-C768-E04A-005D-29C9B196FB35}"/>
              </a:ext>
            </a:extLst>
          </p:cNvPr>
          <p:cNvSpPr txBox="1"/>
          <p:nvPr/>
        </p:nvSpPr>
        <p:spPr>
          <a:xfrm>
            <a:off x="272322" y="2658773"/>
            <a:ext cx="11647357" cy="738664"/>
          </a:xfrm>
          <a:prstGeom prst="rect">
            <a:avLst/>
          </a:prstGeom>
          <a:noFill/>
        </p:spPr>
        <p:txBody>
          <a:bodyPr vert="horz" wrap="square">
            <a:spAutoFit/>
          </a:bodyPr>
          <a:lstStyle/>
          <a:p>
            <a:pPr algn="ctr" fontAlgn="auto">
              <a:spcBef>
                <a:spcPts val="0"/>
              </a:spcBef>
              <a:spcAft>
                <a:spcPts val="0"/>
              </a:spcAft>
              <a:defRPr/>
            </a:pP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专题五　非连续性文本阅读</a:t>
            </a:r>
          </a:p>
        </p:txBody>
      </p:sp>
      <p:pic>
        <p:nvPicPr>
          <p:cNvPr id="14" name="图片 13">
            <a:extLst>
              <a:ext uri="{FF2B5EF4-FFF2-40B4-BE49-F238E27FC236}">
                <a16:creationId xmlns:a16="http://schemas.microsoft.com/office/drawing/2014/main" id="{BDA44659-8A83-4149-2BC0-F0EC67269C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863" y="1181453"/>
            <a:ext cx="1730939" cy="616443"/>
          </a:xfrm>
          <a:prstGeom prst="rect">
            <a:avLst/>
          </a:prstGeom>
        </p:spPr>
      </p:pic>
      <p:grpSp>
        <p:nvGrpSpPr>
          <p:cNvPr id="2" name="组合 1">
            <a:extLst>
              <a:ext uri="{FF2B5EF4-FFF2-40B4-BE49-F238E27FC236}">
                <a16:creationId xmlns:a16="http://schemas.microsoft.com/office/drawing/2014/main" id="{A3A6403B-94BD-9B99-BF71-65FDA54806D6}"/>
              </a:ext>
            </a:extLst>
          </p:cNvPr>
          <p:cNvGrpSpPr/>
          <p:nvPr/>
        </p:nvGrpSpPr>
        <p:grpSpPr>
          <a:xfrm>
            <a:off x="2970824" y="4373466"/>
            <a:ext cx="3437021" cy="640508"/>
            <a:chOff x="1145233" y="1930184"/>
            <a:chExt cx="3437021" cy="640508"/>
          </a:xfrm>
        </p:grpSpPr>
        <p:sp>
          <p:nvSpPr>
            <p:cNvPr id="3" name="矩形 2">
              <a:extLst>
                <a:ext uri="{FF2B5EF4-FFF2-40B4-BE49-F238E27FC236}">
                  <a16:creationId xmlns:a16="http://schemas.microsoft.com/office/drawing/2014/main" id="{03C8993D-EAC0-3750-1265-2F1AD7A2A85B}"/>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6" name="TextBox 18">
              <a:hlinkClick r:id="rId4" action="ppaction://hlinksldjump"/>
              <a:extLst>
                <a:ext uri="{FF2B5EF4-FFF2-40B4-BE49-F238E27FC236}">
                  <a16:creationId xmlns:a16="http://schemas.microsoft.com/office/drawing/2014/main" id="{6661ED2C-54DC-23DE-982A-B32623B48587}"/>
                </a:ext>
              </a:extLst>
            </p:cNvPr>
            <p:cNvSpPr txBox="1"/>
            <p:nvPr/>
          </p:nvSpPr>
          <p:spPr>
            <a:xfrm>
              <a:off x="1865313" y="1986394"/>
              <a:ext cx="2716941"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决胜真题演练</a:t>
              </a:r>
            </a:p>
          </p:txBody>
        </p:sp>
        <p:sp>
          <p:nvSpPr>
            <p:cNvPr id="7" name="TextBox 10">
              <a:extLst>
                <a:ext uri="{FF2B5EF4-FFF2-40B4-BE49-F238E27FC236}">
                  <a16:creationId xmlns:a16="http://schemas.microsoft.com/office/drawing/2014/main" id="{7BB1E710-94A7-F0CE-6570-B5757DA03EC0}"/>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21720966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下列对以上材料的理解和判断，</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年“五一”假期期间，一、二线城市旅游订单的增幅要低于三线以下城市。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年，全国县域旅游综合实力百强县安徽省占有三席，数量位居全国前十。</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．县域地带之所以能成为治愈心灵的小世界，主要是因为这里可以开展户外运动。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．随着国内高等级公路里程的拓展和自驾游的盛行，人们的出行方式发生了变化。</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02162"/>
          <p:cNvSpPr/>
          <p:nvPr/>
        </p:nvSpPr>
        <p:spPr>
          <a:xfrm>
            <a:off x="8478203" y="1048292"/>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3465138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632232"/>
            <a:ext cx="11430000" cy="177279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结合材料三，解释加点词语“双向奔赴”在文中的含义。</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174405"/>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一方面，游客主动奔赴县城，体验不一样的生活。另一方面，县城采取多种方式吸引游客。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33247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5884986" y="4013830"/>
            <a:ext cx="5205046" cy="1212640"/>
          </a:xfrm>
          <a:prstGeom prst="rect">
            <a:avLst/>
          </a:prstGeom>
          <a:ln>
            <a:solidFill>
              <a:schemeClr val="tx1"/>
            </a:solidFill>
          </a:ln>
        </p:spPr>
        <p:txBody>
          <a:bodyPr wrap="square">
            <a:spAutoFit/>
          </a:bodyPr>
          <a:lstStyle/>
          <a:p>
            <a:pPr>
              <a:lnSpc>
                <a:spcPct val="130000"/>
              </a:lnSpc>
              <a:spcAft>
                <a:spcPts val="0"/>
              </a:spcAft>
            </a:pP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②</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a:lnSpc>
                <a:spcPct val="130000"/>
              </a:lnSpc>
              <a:spcAft>
                <a:spcPts val="0"/>
              </a:spcAft>
            </a:pP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A_0f3de"/>
          <p:cNvSpPr/>
          <p:nvPr/>
        </p:nvSpPr>
        <p:spPr>
          <a:xfrm>
            <a:off x="5874826" y="4636058"/>
            <a:ext cx="3722815"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的地获得发展机会</a:t>
            </a:r>
            <a:endParaRPr lang="zh-CN" altLang="en-US" dirty="0"/>
          </a:p>
        </p:txBody>
      </p:sp>
      <p:sp>
        <p:nvSpPr>
          <p:cNvPr id="5" name="矩形 4"/>
          <p:cNvSpPr>
            <a:spLocks noChangeAspect="1"/>
          </p:cNvSpPr>
          <p:nvPr/>
        </p:nvSpPr>
        <p:spPr>
          <a:xfrm>
            <a:off x="1905000" y="4013830"/>
            <a:ext cx="3112477" cy="1212640"/>
          </a:xfrm>
          <a:prstGeom prst="rect">
            <a:avLst/>
          </a:prstGeom>
          <a:ln>
            <a:solidFill>
              <a:schemeClr val="tx1"/>
            </a:solidFill>
          </a:ln>
        </p:spPr>
        <p:txBody>
          <a:bodyPr wrap="square">
            <a:spAutoFit/>
          </a:bodyPr>
          <a:lstStyle/>
          <a:p>
            <a:pPr>
              <a:lnSpc>
                <a:spcPct val="130000"/>
              </a:lnSpc>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巨大的旅游需求</a:t>
            </a:r>
            <a:r>
              <a:rPr lang="en-US" altLang="zh-CN" sz="2800" b="1" dirty="0">
                <a:latin typeface="Times New Roman" panose="02020603050405020304" pitchFamily="18" charset="0"/>
                <a:ea typeface="宋体" panose="02010600030101010101" pitchFamily="2" charset="-122"/>
              </a:rPr>
              <a:t/>
            </a:r>
            <a:br>
              <a:rPr lang="en-US" altLang="zh-CN" sz="2800" b="1" dirty="0">
                <a:latin typeface="Times New Roman" panose="02020603050405020304" pitchFamily="18" charset="0"/>
                <a:ea typeface="宋体" panose="02010600030101010101" pitchFamily="2" charset="-122"/>
              </a:rPr>
            </a:b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不能得到满足</a:t>
            </a:r>
            <a:endParaRPr lang="zh-CN" altLang="en-US" sz="2800" dirty="0"/>
          </a:p>
        </p:txBody>
      </p:sp>
      <p:sp>
        <p:nvSpPr>
          <p:cNvPr id="11" name="A_e2e5b"/>
          <p:cNvSpPr/>
          <p:nvPr/>
        </p:nvSpPr>
        <p:spPr>
          <a:xfrm>
            <a:off x="6275556" y="4081322"/>
            <a:ext cx="560717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不同区域、各个层次的旅游目</a:t>
            </a:r>
            <a:endParaRPr lang="zh-CN" altLang="en-US" dirty="0"/>
          </a:p>
        </p:txBody>
      </p:sp>
      <p:sp>
        <p:nvSpPr>
          <p:cNvPr id="2" name="矩形 1"/>
          <p:cNvSpPr>
            <a:spLocks noChangeAspect="1"/>
          </p:cNvSpPr>
          <p:nvPr/>
        </p:nvSpPr>
        <p:spPr>
          <a:xfrm>
            <a:off x="381000" y="849048"/>
            <a:ext cx="11430000" cy="116038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下图是对材料四第二段行文思路的梳理，请在图中</a:t>
            </a:r>
            <a:r>
              <a:rPr lang="zh-CN" altLang="zh-CN" sz="2800" b="1" dirty="0">
                <a:latin typeface="Calibri" panose="020F0502020204030204" pitchFamily="34" charset="0"/>
                <a:ea typeface="宋体" panose="02010600030101010101" pitchFamily="2" charset="-122"/>
                <a:cs typeface="宋体" panose="02010600030101010101" pitchFamily="2" charset="-122"/>
              </a:rPr>
              <a:t>①②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处填入相应内容。</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1154723" y="2216360"/>
            <a:ext cx="3862754" cy="1212640"/>
          </a:xfrm>
          <a:prstGeom prst="rect">
            <a:avLst/>
          </a:prstGeom>
          <a:ln>
            <a:solidFill>
              <a:schemeClr val="tx1"/>
            </a:solidFill>
          </a:ln>
        </p:spPr>
        <p:txBody>
          <a:bodyPr wrap="square">
            <a:spAutoFit/>
          </a:bodyPr>
          <a:lstStyle/>
          <a:p>
            <a:pPr>
              <a:lnSpc>
                <a:spcPct val="130000"/>
              </a:lnSpc>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人民群众的需求开始</a:t>
            </a:r>
            <a:r>
              <a:rPr lang="en-US" altLang="zh-CN" sz="2800" b="1" dirty="0">
                <a:latin typeface="Times New Roman" panose="02020603050405020304" pitchFamily="18" charset="0"/>
                <a:ea typeface="宋体" panose="02010600030101010101" pitchFamily="2" charset="-122"/>
              </a:rPr>
              <a:t/>
            </a:r>
            <a:br>
              <a:rPr lang="en-US" altLang="zh-CN" sz="2800" b="1" dirty="0">
                <a:latin typeface="Times New Roman" panose="02020603050405020304" pitchFamily="18" charset="0"/>
                <a:ea typeface="宋体" panose="02010600030101010101" pitchFamily="2" charset="-122"/>
              </a:rPr>
            </a:b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向更高的精神层面拓展</a:t>
            </a:r>
            <a:endParaRPr lang="zh-CN" altLang="en-US" sz="2800" dirty="0"/>
          </a:p>
        </p:txBody>
      </p:sp>
      <p:sp>
        <p:nvSpPr>
          <p:cNvPr id="4" name="矩形 3"/>
          <p:cNvSpPr>
            <a:spLocks noChangeAspect="1"/>
          </p:cNvSpPr>
          <p:nvPr/>
        </p:nvSpPr>
        <p:spPr>
          <a:xfrm>
            <a:off x="5884985" y="2216360"/>
            <a:ext cx="5205046" cy="600229"/>
          </a:xfrm>
          <a:prstGeom prst="rect">
            <a:avLst/>
          </a:prstGeom>
          <a:ln>
            <a:solidFill>
              <a:schemeClr val="tx1"/>
            </a:solidFill>
          </a:ln>
        </p:spPr>
        <p:txBody>
          <a:bodyPr wrap="square">
            <a:spAutoFit/>
          </a:bodyPr>
          <a:lstStyle/>
          <a:p>
            <a:pPr>
              <a:lnSpc>
                <a:spcPct val="130000"/>
              </a:lnSpc>
              <a:spcAft>
                <a:spcPts val="0"/>
              </a:spcAft>
            </a:pPr>
            <a:r>
              <a:rPr lang="zh-CN" altLang="zh-CN" sz="2800" b="1" smtClean="0">
                <a:latin typeface="Calibri" panose="020F0502020204030204" pitchFamily="34" charset="0"/>
                <a:ea typeface="宋体" panose="02010600030101010101" pitchFamily="2" charset="-122"/>
                <a:cs typeface="宋体" panose="02010600030101010101" pitchFamily="2" charset="-122"/>
              </a:rPr>
              <a:t>①</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A_cb3b0"/>
          <p:cNvSpPr/>
          <p:nvPr/>
        </p:nvSpPr>
        <p:spPr>
          <a:xfrm>
            <a:off x="6275555" y="2283852"/>
            <a:ext cx="5151564"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旅游需求迎来快速扩张区间</a:t>
            </a:r>
            <a:endParaRPr lang="zh-CN" altLang="en-US"/>
          </a:p>
        </p:txBody>
      </p:sp>
      <p:sp>
        <p:nvSpPr>
          <p:cNvPr id="7" name="右箭头 6"/>
          <p:cNvSpPr/>
          <p:nvPr/>
        </p:nvSpPr>
        <p:spPr>
          <a:xfrm>
            <a:off x="5229078" y="2528886"/>
            <a:ext cx="444305" cy="278725"/>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右箭头 7"/>
          <p:cNvSpPr/>
          <p:nvPr/>
        </p:nvSpPr>
        <p:spPr>
          <a:xfrm>
            <a:off x="1249093" y="4480787"/>
            <a:ext cx="444305" cy="278725"/>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箭头 8"/>
          <p:cNvSpPr/>
          <p:nvPr/>
        </p:nvSpPr>
        <p:spPr>
          <a:xfrm>
            <a:off x="5229077" y="4480787"/>
            <a:ext cx="444305" cy="278725"/>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38635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请结合以上材料，就如何发展县域旅游提出三点建议。</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879814"/>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加强县域旅游资源的开发。</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满足游客多样化、个性化的需求。</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完善基础设施。</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④</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积极营造透明、诚信的旅游消费环境。</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⑤</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加大宣传力度。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53137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52251"/>
            <a:ext cx="11430000" cy="5738559"/>
          </a:xfrm>
          <a:prstGeom prst="rect">
            <a:avLst/>
          </a:prstGeom>
        </p:spPr>
        <p:txBody>
          <a:bodyPr>
            <a:spAutoFit/>
          </a:bodyPr>
          <a:lstStyle/>
          <a:p>
            <a:pPr>
              <a:lnSpc>
                <a:spcPct val="12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三、</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安徽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16</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材料一：</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湿地作为地球三大生态系统之一，几乎涵盖陆地上所有相对固定的天然或人工水体，还包括水深低于</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米的海域。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湿地一定是绿色的吗？其实不一定，湿地还可以是红色、黄色、蓝色、白色，甚至是彩色的。举例来说，位于渤海湾东北部辽河三角洲中心的盘锦红海滩湿地，就以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为特色。这里生长着盐地碱蓬。每年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月，它们钻出地面，在阳光和潮水的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洗礼</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中不断吸取土地与海水中的盐分，颜色开始慢慢由嫩绿变为深绿，再到浅红、殷红，直至</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月全盛期时，呈现出一片火红的色泽，让这片湿地宛如一颗镶嵌在辽东湾的红宝石</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573475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一般来说，湿地颜色主要受植物颜色影响，但也不能完全根据湿地名字来判断。如我国南方沿海地区常见的红树林湿地，虽然叫红树林，但却是一片翠绿。</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湿地仿佛一个调色盘，大自然用它的丹青妙笔绘就了一幅幅斑斓的湿地长卷，造就了多姿多彩的湿地景观。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摘编自《湿地是什么颜色的？》，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《人民日报》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2023</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21</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日</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8390480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材料二：</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湿地与人类的生存、繁衍、发展息息相关，为人类的生产、生活提供多种资源，具有强大的生态环境功能，在供给服务、调节服务、支持服务和文化服务等方面有其他生态系统不可替代的作用。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布在城市中的城市湿地具有独特作用，是城市生态人文系统中不可缺少的部分：湿地提供水源，为城市发展提供基础保障；湿地调节气候、净化空气，为保持城市空气清新提供保障；湿地维持生物多样性，可以给城市提供鸟语花香的生态环境；湿地为城市提供旅游、度假等休闲场所，为城市居民带来幸福享受，为城市和谐发展提供保障。</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摘编自《什么是城市湿地？》</a:t>
            </a:r>
            <a:r>
              <a:rPr lang="zh-CN" altLang="zh-CN" sz="2800" b="1" dirty="0" smtClean="0">
                <a:latin typeface="Times New Roman" panose="02020603050405020304" pitchFamily="18" charset="0"/>
                <a:ea typeface="仿宋" panose="02010609060101010101" pitchFamily="49" charset="-122"/>
                <a:cs typeface="Times New Roman" panose="02020603050405020304" pitchFamily="18" charset="0"/>
              </a:rPr>
              <a:t>，《人民日报》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2023</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22</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日</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104825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最近，重庆梁平区获得了城市湿地生态保护的最高荣誉</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国际湿地城市</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。没有大江大河的梁平，是怎么做到的呢？</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保留湖周林团，保护曲美岸线，我们更多地利用自然生态修复方式构建有利于生物多样性的自然生境系统。</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梁平区湿地保护中心主任说。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近年来，梁平以‘小微湿地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’为生态建设抓手，湿地资源成为塑造城市特质和乡村风情最为灵动的生态元素。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梁平区区长说</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2107271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猎神村的不少梯塘昔年因开采石膏矿引起渗漏，这些年经过改造，得以重新蓄水，变身小微湿地，现在成了村民休闲游玩的好去处。生态改善的成效就摆在眼前，保护利用好湿地成了大家自觉的行动。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梁平区猎神村党支部书记说。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梁平每年都会吸引大量游客慕名而来，湿地生态已是大家共护共享的绿意空间和赏心悦目的心安之所，‘湿意’生态正在持续赋能产业振兴。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梁平区委书记说。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摘编自《养护湿地，育出诗意》，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《半月谈》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2022</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22</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期</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765911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近年来，河北衡水市坚持生态优先、生态修复理念，结合衡水湖国家级自然保护区和衡水湖景区相互依存、相辅相成的实际，通过</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微塑造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精雕细琢，在保护湿地自然生态原貌基础上下绣花功夫。</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梅花岛的地形地势、生长植物等均最大限度维护原有样貌，通过‘微塑造’的方式让游客更好地亲近自然，进而发自内心地珍爱自然。</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衡水市滨湖新区管委会副主任说</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007979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4.jpeg"/>
          <p:cNvPicPr/>
          <p:nvPr/>
        </p:nvPicPr>
        <p:blipFill>
          <a:blip r:embed="rId2"/>
          <a:stretch>
            <a:fillRect/>
          </a:stretch>
        </p:blipFill>
        <p:spPr>
          <a:xfrm>
            <a:off x="3492461" y="737913"/>
            <a:ext cx="5207077" cy="501340"/>
          </a:xfrm>
          <a:prstGeom prst="rect">
            <a:avLst/>
          </a:prstGeom>
        </p:spPr>
      </p:pic>
      <p:sp>
        <p:nvSpPr>
          <p:cNvPr id="2" name="矩形 1"/>
          <p:cNvSpPr>
            <a:spLocks noChangeAspect="1"/>
          </p:cNvSpPr>
          <p:nvPr/>
        </p:nvSpPr>
        <p:spPr>
          <a:xfrm>
            <a:off x="381000" y="1345793"/>
            <a:ext cx="11430000" cy="508145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安徽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16</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低空经济是指在</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000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米以下，以低空空域为依托，由民用有人或无人驾驶航空器低空飞行活动衍生出的经济形态。低空经济作为战略性新兴产业，具有链条长、辐射面广、带动性强等特点，能够与更多经济社会活动相融合，形成一种新的综合经济形态。当前，发展低空经济已成为把握新一轮科技革命和产业变革新机遇的战略选择，低空经济在各个领域展现出巨大的发展潜能。有研究报告显示，</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年我国低空经济规模超过</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059.5</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亿元，</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2030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年或形成万亿级市场规模。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摘自《加快培育低空经济人才》</a:t>
            </a:r>
            <a:r>
              <a:rPr lang="zh-CN" altLang="zh-CN" sz="2800" b="1" dirty="0" smtClean="0">
                <a:latin typeface="Times New Roman" panose="02020603050405020304" pitchFamily="18" charset="0"/>
                <a:ea typeface="仿宋" panose="02010609060101010101" pitchFamily="49" charset="-122"/>
                <a:cs typeface="Times New Roman" panose="02020603050405020304" pitchFamily="18" charset="0"/>
              </a:rPr>
              <a:t>，《光明日报》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日</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018240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衡水市还走人湖和谐共生道路，让湿地更好地助推绿色发展。</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2019</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年，衡水市对占地约</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亩的顺民庄进行整体搬迁，退村还岛、退村还湖，如今小渔村已转型为集生态观光、科普研学等功能为一体的樱花岛。生态惠民极大激发了人湖和谐共生的基础动力，湖区群众逐渐形成了爱护衡水湖的共识。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摘编自《衡水湖畔观</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鸟浪</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《半月谈》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2023</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期</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56116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4084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下列诗句，</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写到湿地的一项是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．江南可采莲，莲叶何田田。</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汉乐府《江南》</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．河汉清且浅，相去复几许？</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《古诗十九首</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迢迢牵牛星》</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．八月湖水平，涵虚混太清。</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孟浩然《望洞庭湖赠张丞相》</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．青山横北郭，白水绕东城。</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李白《送友人》</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65940"/>
          <p:cNvSpPr/>
          <p:nvPr/>
        </p:nvSpPr>
        <p:spPr>
          <a:xfrm>
            <a:off x="6350953" y="2168599"/>
            <a:ext cx="1278001"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1841610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632232"/>
            <a:ext cx="11430000" cy="177279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材料一举盘锦红海滩湿地的例子有什么作用？请简要分析。</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174405"/>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说明湿地不一定是绿色的，其颜色主要受植物颜色影响，生动具体，增强了说服力。</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98825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3032925720"/>
              </p:ext>
            </p:extLst>
          </p:nvPr>
        </p:nvGraphicFramePr>
        <p:xfrm>
          <a:off x="381000" y="2377695"/>
          <a:ext cx="11430000" cy="2418715"/>
        </p:xfrm>
        <a:graphic>
          <a:graphicData uri="http://schemas.openxmlformats.org/drawingml/2006/table">
            <a:tbl>
              <a:tblPr firstRow="1" firstCol="1" bandRow="1"/>
              <a:tblGrid>
                <a:gridCol w="5058508">
                  <a:extLst>
                    <a:ext uri="{9D8B030D-6E8A-4147-A177-3AD203B41FA5}">
                      <a16:colId xmlns:a16="http://schemas.microsoft.com/office/drawing/2014/main" val="1157374635"/>
                    </a:ext>
                  </a:extLst>
                </a:gridCol>
                <a:gridCol w="6371492">
                  <a:extLst>
                    <a:ext uri="{9D8B030D-6E8A-4147-A177-3AD203B41FA5}">
                      <a16:colId xmlns:a16="http://schemas.microsoft.com/office/drawing/2014/main" val="3096245416"/>
                    </a:ext>
                  </a:extLst>
                </a:gridCol>
              </a:tblGrid>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湿地的功能</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城市湿地对城市发展</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的独特作用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7785132"/>
                  </a:ext>
                </a:extLst>
              </a:tr>
              <a:tr h="417830">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提供水源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sz="2800" b="1" u="sng"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92125407"/>
                  </a:ext>
                </a:extLst>
              </a:tr>
              <a:tr h="624205">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调节气候、净化空气</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u="sng">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sz="28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sz="2800" b="1" u="sng">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11205461"/>
                  </a:ext>
                </a:extLst>
              </a:tr>
              <a:tr h="417830">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③</a:t>
                      </a:r>
                      <a:r>
                        <a:rPr lang="zh-CN" sz="2800" b="1" u="sng">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sz="28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sz="2800" b="1" u="sng">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为城市提供鸟语花香的生态环境</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8844575"/>
                  </a:ext>
                </a:extLst>
              </a:tr>
            </a:tbl>
          </a:graphicData>
        </a:graphic>
      </p:graphicFrame>
      <p:sp>
        <p:nvSpPr>
          <p:cNvPr id="6" name="A_9d477"/>
          <p:cNvSpPr/>
          <p:nvPr/>
        </p:nvSpPr>
        <p:spPr>
          <a:xfrm>
            <a:off x="6078953" y="3807762"/>
            <a:ext cx="5508689" cy="38404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为保持城市空气清新提供保障</a:t>
            </a:r>
            <a:r>
              <a:rPr lang="zh-CN" altLang="en-US"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daad0"/>
          <p:cNvSpPr/>
          <p:nvPr/>
        </p:nvSpPr>
        <p:spPr>
          <a:xfrm>
            <a:off x="6078953" y="3267694"/>
            <a:ext cx="4794314" cy="38404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为城市发展提供基础保障</a:t>
            </a:r>
            <a:r>
              <a:rPr lang="zh-CN" altLang="en-US"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3" name="A_cce01"/>
          <p:cNvSpPr/>
          <p:nvPr/>
        </p:nvSpPr>
        <p:spPr>
          <a:xfrm>
            <a:off x="1020445" y="4347829"/>
            <a:ext cx="3365564" cy="38404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维持生物多样性</a:t>
            </a:r>
            <a:r>
              <a:rPr lang="zh-CN" altLang="en-US"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2" name="矩形 1"/>
          <p:cNvSpPr>
            <a:spLocks noChangeAspect="1"/>
          </p:cNvSpPr>
          <p:nvPr/>
        </p:nvSpPr>
        <p:spPr>
          <a:xfrm>
            <a:off x="381000" y="1753122"/>
            <a:ext cx="7637027" cy="601127"/>
          </a:xfrm>
          <a:prstGeom prst="rect">
            <a:avLst/>
          </a:prstGeom>
        </p:spPr>
        <p:txBody>
          <a:bodyPr wrap="none">
            <a:spAutoFit/>
          </a:bodyPr>
          <a:lstStyle/>
          <a:p>
            <a:pPr>
              <a:lnSpc>
                <a:spcPct val="130000"/>
              </a:lnSpc>
            </a:pPr>
            <a:r>
              <a:rPr lang="en-US" altLang="zh-CN" sz="2800" b="1" dirty="0">
                <a:solidFill>
                  <a:srgbClr val="000000"/>
                </a:solidFill>
                <a:latin typeface="Times New Roman" panose="02020603050405020304" pitchFamily="18" charset="0"/>
                <a:ea typeface="宋体" panose="02010600030101010101" pitchFamily="2" charset="-122"/>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根据材料二，在表格中填入相应内容。</a:t>
            </a:r>
            <a:r>
              <a:rPr lang="en-US" altLang="zh-CN" sz="2800" b="1" dirty="0">
                <a:latin typeface="Times New Roman" panose="02020603050405020304" pitchFamily="18" charset="0"/>
                <a:ea typeface="楷体" panose="02010609060101010101" pitchFamily="49" charset="-122"/>
              </a:rPr>
              <a:t>(</a:t>
            </a:r>
            <a:r>
              <a:rPr lang="en-US" altLang="zh-CN" sz="2800" b="1" dirty="0">
                <a:latin typeface="Times New Roman" panose="02020603050405020304" pitchFamily="18" charset="0"/>
                <a:ea typeface="宋体" panose="02010600030101010101" pitchFamily="2" charset="-122"/>
              </a:rPr>
              <a:t>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rPr>
              <a:t>)</a:t>
            </a:r>
            <a:endParaRPr lang="zh-CN" altLang="en-US" sz="2800" dirty="0"/>
          </a:p>
        </p:txBody>
      </p:sp>
    </p:spTree>
    <p:extLst>
      <p:ext uri="{BB962C8B-B14F-4D97-AF65-F5344CB8AC3E}">
        <p14:creationId xmlns:p14="http://schemas.microsoft.com/office/powerpoint/2010/main" val="2005455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在湿地保护与利用上，重庆梁平区和河北衡水市有哪些相同的经验？请结合材料三和材料四加以概括。</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439967"/>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坚持生态发展理念；依托区域特色；赋能产业振兴；全民共护共享；政府主导推动。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81559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452.jpeg"/>
          <p:cNvPicPr/>
          <p:nvPr/>
        </p:nvPicPr>
        <p:blipFill>
          <a:blip r:embed="rId2"/>
          <a:stretch>
            <a:fillRect/>
          </a:stretch>
        </p:blipFill>
        <p:spPr>
          <a:xfrm>
            <a:off x="3890754" y="739456"/>
            <a:ext cx="4410490" cy="489094"/>
          </a:xfrm>
          <a:prstGeom prst="rect">
            <a:avLst/>
          </a:prstGeom>
        </p:spPr>
      </p:pic>
      <p:sp>
        <p:nvSpPr>
          <p:cNvPr id="2" name="矩形 1"/>
          <p:cNvSpPr>
            <a:spLocks noChangeAspect="1"/>
          </p:cNvSpPr>
          <p:nvPr/>
        </p:nvSpPr>
        <p:spPr>
          <a:xfrm>
            <a:off x="4330933" y="1365623"/>
            <a:ext cx="3530134"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❶</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选择题辨析</a:t>
            </a:r>
            <a:r>
              <a:rPr lang="zh-CN" altLang="zh-CN" sz="2800" b="1" dirty="0">
                <a:ea typeface="Times New Roman" panose="02020603050405020304" pitchFamily="18" charset="0"/>
              </a:rPr>
              <a:t> </a:t>
            </a:r>
            <a:endParaRPr lang="zh-CN" altLang="en-US" sz="2800" dirty="0"/>
          </a:p>
        </p:txBody>
      </p:sp>
      <p:pic>
        <p:nvPicPr>
          <p:cNvPr id="5" name="image560.jpeg"/>
          <p:cNvPicPr/>
          <p:nvPr/>
        </p:nvPicPr>
        <p:blipFill>
          <a:blip r:embed="rId3"/>
          <a:stretch>
            <a:fillRect/>
          </a:stretch>
        </p:blipFill>
        <p:spPr>
          <a:xfrm>
            <a:off x="375229" y="2201437"/>
            <a:ext cx="1871158" cy="424649"/>
          </a:xfrm>
          <a:prstGeom prst="rect">
            <a:avLst/>
          </a:prstGeom>
        </p:spPr>
      </p:pic>
      <p:sp>
        <p:nvSpPr>
          <p:cNvPr id="6" name="矩形 5"/>
          <p:cNvSpPr>
            <a:spLocks noChangeAspect="1"/>
          </p:cNvSpPr>
          <p:nvPr/>
        </p:nvSpPr>
        <p:spPr>
          <a:xfrm>
            <a:off x="381000" y="2775464"/>
            <a:ext cx="11430000" cy="284084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．一找。找出材料与选项相对应的句子，注意不一定只有一句。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．二比。比对原文内容与选项表述是否严格一致，注意概念的对与错、范围的大与小、时间因果的偏与全等，切忌凭空猜想。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．三判断。根据比对结果确定答案，根据选项内容能一眼判断出正误的可采用排除法。</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103421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561.jpeg"/>
          <p:cNvPicPr/>
          <p:nvPr/>
        </p:nvPicPr>
        <p:blipFill>
          <a:blip r:embed="rId2"/>
          <a:stretch>
            <a:fillRect/>
          </a:stretch>
        </p:blipFill>
        <p:spPr>
          <a:xfrm>
            <a:off x="375229" y="803765"/>
            <a:ext cx="2489736" cy="428586"/>
          </a:xfrm>
          <a:prstGeom prst="rect">
            <a:avLst/>
          </a:prstGeom>
        </p:spPr>
      </p:pic>
      <p:sp>
        <p:nvSpPr>
          <p:cNvPr id="4" name="矩形 3"/>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．表述绝对：注意一些重要词句前面表修饰、限制性的词语，如时间、地点、范围、大小、已然、未然、必然等。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．无中生有：利用思维惯性，误导考生用想当然代替理性思考。</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．以偏概全：包括以部分代整体，以个别代一般，以特殊代普遍等。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．增减扩缩：增加或减少某些字，扩大或缩小论述范围。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．因果混乱：注意诸如“体现了</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，是因为</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”这样的表述。</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082435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236429"/>
            <a:ext cx="11430000" cy="508145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广西</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【材料一】</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每晚《新闻联播》之后，中央电视台播放的《天气预报》可能是人们对天气的最初记忆，而天气预报仅仅是气象部门为公众服务的方式之一。</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几十年来，为把更加准确的灾害预警信息及时传递给公众，从报纸上的天气预报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小豆腐块</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，电台气象预报广播，电视气象节目，到建成了多部门共享共用的国家突发事件预警信息发布系统，气象部门作出了诸多努力。如今的预警信息已可在短时间内迅速发布</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2073358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从推进极端天气监测预报预警到狠抓流域气象服务，从应用气象灾害综合风险普查成果到完善预警联动联防机制，我国气象防灾减灾切实发挥了第一道防线作用。放眼全领域，无论是防灾抢险一线还是生产生活方方面面，无论是助力乡村振兴还是实现绿色健康发展，皆有气象服务融入其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从</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看天吃饭</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知天而作</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农业气象服务基本实现了从点到面、从单一指标到综合指标、从定性到定量、从宏观到精细的快速发展。农业气象服务体系和农村气象灾害防御体系更加完善，气象服务在农业生产趋利避害、保障国家粮食安全、保障农民增收中的作用进一步凸显。</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摘编自朱定真</a:t>
            </a:r>
            <a:r>
              <a:rPr lang="zh-CN" altLang="zh-CN" sz="2800" b="1" dirty="0" smtClean="0">
                <a:latin typeface="Times New Roman" panose="02020603050405020304" pitchFamily="18" charset="0"/>
                <a:ea typeface="仿宋" panose="02010609060101010101" pitchFamily="49" charset="-122"/>
                <a:cs typeface="Times New Roman" panose="02020603050405020304" pitchFamily="18" charset="0"/>
              </a:rPr>
              <a:t>《天气预报迈进智慧新时代》</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494925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64032"/>
            <a:ext cx="11430000" cy="2280689"/>
          </a:xfrm>
          <a:prstGeom prst="rect">
            <a:avLst/>
          </a:prstGeom>
        </p:spPr>
        <p:txBody>
          <a:bodyPr>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【材料二】</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如今，气象预警信息已经成为保障公众生命财产安全的重要防线。那么一条预警信息是如何制作出来的呢？</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第一步：天地空立体观测</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563.jpeg"/>
          <p:cNvPicPr>
            <a:picLocks noChangeAspect="1"/>
          </p:cNvPicPr>
          <p:nvPr/>
        </p:nvPicPr>
        <p:blipFill>
          <a:blip r:embed="rId2"/>
          <a:stretch>
            <a:fillRect/>
          </a:stretch>
        </p:blipFill>
        <p:spPr>
          <a:xfrm>
            <a:off x="823546" y="2944721"/>
            <a:ext cx="10544908" cy="3492853"/>
          </a:xfrm>
          <a:prstGeom prst="rect">
            <a:avLst/>
          </a:prstGeom>
        </p:spPr>
      </p:pic>
    </p:spTree>
    <p:extLst>
      <p:ext uri="{BB962C8B-B14F-4D97-AF65-F5344CB8AC3E}">
        <p14:creationId xmlns:p14="http://schemas.microsoft.com/office/powerpoint/2010/main" val="30729432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材料二</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推动低空经济高质量发展，有必要把握好三组关系。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一是局部与全局的关系。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发展新质生产力要因地制宜。如果不顾客观实际和产业基础盲目跟风匆忙上马，不仅会带来创新资源的分散及错配，更可能引发重复建设、无序竞争等问题。低空经济科技含量高，技术迭代快，资金投入大，如果一哄而上又一哄而散，带来的资源浪费会更大。为此，要加强央地统筹，坚持全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一盘棋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，优化产业布局，引导各地差异化协同发展</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9586530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47143"/>
            <a:ext cx="11430000" cy="5641609"/>
          </a:xfrm>
          <a:prstGeom prst="rect">
            <a:avLst/>
          </a:prstGeom>
        </p:spPr>
        <p:txBody>
          <a:bodyPr>
            <a:spAutoFit/>
          </a:bodyPr>
          <a:lstStyle/>
          <a:p>
            <a:pPr algn="ctr">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第二步：超级计算机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解方程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中国气象局国家气象信息中心的新一代气象超算系统日夜不停地运转。它将大气运动规律转化为包含数亿个方程组的数学模型，通过将每天最新的观测数据输入到方程中，并经过每秒亿亿次的计算，推演出天气变化。</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第三步：预报员</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人机交互</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计算机输出预报结果后，真正的决策挑战才刚开始。在给出最终的预报预警结论之前，预报员通常会对计算机给出的预报产品进行人工订正。这个过程犹如医生会诊，既有对比不同资料的交叉验证，也有对相似历史个例的经验分析</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2631404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280689"/>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当我们查看气象预警信息时，背后是最先进气象卫星的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凝视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、超级计算机每秒亿亿次的计算、无数预报员日夜不休的坚守，他们正用科技编织着生命和生产的防护网。</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摘编自张峰《走进气象预警生成</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工厂</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4221776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又是一年芒果季。</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15</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日，百色芒果开始上市销售，拉开一季甜蜜喜悦时光的序幕。</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田东县果农麻某的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亩芒果园喜获丰收，亩产达</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500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公斤，亩均纯收入破万元。他感慨道，这份收获的背后，精细化气象服务不可或缺。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每年二三月份，持续的低温阴雨会严重影响芒果开花授粉，尤其是倒春寒，极易导致霉花，结不了果。</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收到低温寒害预警后，会预先摘除芒果花，等寒冷天气过后，芒果树又会长出新的花朵，完全不影响当年的产量。</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麻某说</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3415337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280689"/>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从种植到销售，气象服务融入芒果等产业全链条，全程护航，助力广西农业迈向高质量发展，在巩固发展民族团结、社会稳定、边疆安宁中奋力书写气象答卷。</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摘编自曹丽媛《花果飘香的气象密码》</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1171887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40842"/>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．下列对材料的理解和分析，</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的一项是</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．气象部门多措并举，使气象防灾减灾发挥第一道防线作用。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．乡村振兴和绿色健康发展等方面需要气象服务的大力支持。</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．观测大气运动情况及云滴、雨滴的状态和变化需要天气雷达。</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．低温寒潮到来之后摘除芒果花，有助于芒果种植获得丰收。</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07ee0"/>
          <p:cNvSpPr/>
          <p:nvPr/>
        </p:nvSpPr>
        <p:spPr>
          <a:xfrm>
            <a:off x="8121015" y="2168599"/>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2256057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请根据材料二，用一段话简要介绍气象预警信息生成的过程。要求：保留关键信息，语言连贯流畅</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894328"/>
            <a:ext cx="11430000" cy="228068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首先天地空立体观测系统每天获取观测数据；然后气象超算系统将这些观测数据输入数学模型进行计算，推演天气变化；计算机输出预报结果后，预报员通常会对计算机给出的预报产品进行人工订正，最终生成气象预警信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51083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学校气象社到某茶园开展研学活动，茶农担心“精细化气象服务保障茶园生产是否可行”，作为小气象员的你认为可行。请你结合三则材料说明可行的理由</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159892"/>
            <a:ext cx="11430000" cy="228068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我国农业气象服务基本实现了从宏观到精细的快速发展，能用精细的气象服务保障茶园生产。</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气象服务预警生成科学先进，可用科技为茶农编织生产防护网。</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广西气象部门为芒果产业提供全链条的精细化气象服务的案例，可供茶园借鉴。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41985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560.jpeg"/>
          <p:cNvPicPr/>
          <p:nvPr/>
        </p:nvPicPr>
        <p:blipFill>
          <a:blip r:embed="rId2"/>
          <a:stretch>
            <a:fillRect/>
          </a:stretch>
        </p:blipFill>
        <p:spPr>
          <a:xfrm>
            <a:off x="375229" y="1615283"/>
            <a:ext cx="1871158" cy="424649"/>
          </a:xfrm>
          <a:prstGeom prst="rect">
            <a:avLst/>
          </a:prstGeom>
        </p:spPr>
      </p:pic>
      <p:sp>
        <p:nvSpPr>
          <p:cNvPr id="4" name="矩形 3"/>
          <p:cNvSpPr>
            <a:spLocks noChangeAspect="1"/>
          </p:cNvSpPr>
          <p:nvPr/>
        </p:nvSpPr>
        <p:spPr>
          <a:xfrm>
            <a:off x="4019950" y="1014156"/>
            <a:ext cx="4152099"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❷</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信息提取与概括</a:t>
            </a:r>
            <a:endParaRPr lang="zh-CN" altLang="en-US" sz="2800" dirty="0"/>
          </a:p>
        </p:txBody>
      </p:sp>
      <p:sp>
        <p:nvSpPr>
          <p:cNvPr id="5" name="矩形 4"/>
          <p:cNvSpPr>
            <a:spLocks noChangeAspect="1"/>
          </p:cNvSpPr>
          <p:nvPr/>
        </p:nvSpPr>
        <p:spPr>
          <a:xfrm>
            <a:off x="381000" y="2133716"/>
            <a:ext cx="11430000" cy="289310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．细审题干，吃透材料分析与概括的标准。对题干逐字解读，明确其含义，确定筛选的标准。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．通读材料，整体把握材料内容。</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材料主要说的是什么问题；</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作者的立场、观点、态度是怎样的；</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材料是按照什么顺序布局谋篇、组织文本的，段落之间的关系如何</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3079205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43312"/>
            <a:ext cx="11430000" cy="5738559"/>
          </a:xfrm>
          <a:prstGeom prst="rect">
            <a:avLst/>
          </a:prstGeom>
        </p:spPr>
        <p:txBody>
          <a:bodyPr>
            <a:spAutoFit/>
          </a:bodyPr>
          <a:lstStyle/>
          <a:p>
            <a:pPr>
              <a:lnSpc>
                <a:spcPct val="12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．锁定区间，细读相关文字。</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根据题干要求，找准信息区间，细读相关文字，看是否存在与其形成并列承接或递进关系的语句、段落；</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在捕捉到关键信息后，准确解读，在复杂的材料或事理说明中，读懂作者所要表达的意思，准确、全面地把握文本信息。</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．整体把握，确定答案。首先，细读筛选标准所划定的地方。其次，联系整体，适当地扩大筛选范围，看前后有无可再选的信息。最后，根据已筛选信息，总结答案。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【注意事项】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一个原则：忠于原文，不可凭空想象。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两个观念：</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整体观念。词不离句，句不离段，段不离文。</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联系观念。做题时要联系相应材料。</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1215284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齐齐哈尔</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【材料一】</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DeepSeek</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年最燃爽文主角</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，有四大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爽点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神秘力量弯道超车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DeepSeek</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是一家成立于</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大模型公司，此前的讨论度不及海内外任何一家大厂或者明星初创公司，其母公司幻方量化的主业为量化投资。很多人不解，中国领先的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AI</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公司竟然出自一家私募，可谓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乱拳打死老师傅</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839874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二是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的关系。</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政府可以在科学布局、政策引导、规则制定、财税支持等方面更好地发挥作用，营造鼓励创新、允许试错、宽容失败的良好氛围，推动国资出资成为更有担当的长期资本、耐心资本。同时，要强化企业科技创新主体地位，大力培育发展新产品新模式新业态，引导社会资本积极参与低空经济建设</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6020258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二是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小力出奇迹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DeepSeek</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V3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模型的训练成本约为</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558</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万美元，不到</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OpenAI</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GPT</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4o</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模型的十分之一，性能却已接近。这被解读为</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DeepSeek</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巅覆了</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AI</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行业信奉的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圣经</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规模定律</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Scaling</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Law</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。该定律是指通过增加训练参数量及算力来提升模型性能，通常意味着花更多钱标注高质量数据以及购买算力芯片，又被形象地称为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大力出奇迹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三是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英伟达护城河消失</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DeepSeek</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在论文中提到，采用定制的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PTX</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并行线程执行</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语言编程，更好释放底层硬件的性能</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9355127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40842"/>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四是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老外被打服了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31</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日，一夜之间英伟达、微软、亚马逊等海外</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AI</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巨头都接入了</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DeepSeek</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。一时间，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中国</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AI</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反超美国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OpenAI</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的时代结束了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AI</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算力需求就此消失</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等论断层出不穷，几乎一边倒地夸赞</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DeepSeek</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，嘲讽硅谷的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AI</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巨头们。</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选自《经济观察报》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日</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1823906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46416"/>
            <a:ext cx="1988045" cy="600229"/>
          </a:xfrm>
          <a:prstGeom prst="rect">
            <a:avLst/>
          </a:prstGeom>
        </p:spPr>
        <p:txBody>
          <a:bodyPr wrap="none">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【材料二】</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569.jpeg"/>
          <p:cNvPicPr/>
          <p:nvPr/>
        </p:nvPicPr>
        <p:blipFill>
          <a:blip r:embed="rId2"/>
          <a:stretch>
            <a:fillRect/>
          </a:stretch>
        </p:blipFill>
        <p:spPr>
          <a:xfrm>
            <a:off x="1626650" y="1837787"/>
            <a:ext cx="8938700" cy="3680859"/>
          </a:xfrm>
          <a:prstGeom prst="rect">
            <a:avLst/>
          </a:prstGeom>
        </p:spPr>
      </p:pic>
      <p:sp>
        <p:nvSpPr>
          <p:cNvPr id="4" name="矩形 3"/>
          <p:cNvSpPr>
            <a:spLocks noChangeAspect="1"/>
          </p:cNvSpPr>
          <p:nvPr/>
        </p:nvSpPr>
        <p:spPr>
          <a:xfrm>
            <a:off x="8912771" y="5509673"/>
            <a:ext cx="2898229" cy="600229"/>
          </a:xfrm>
          <a:prstGeom prst="rect">
            <a:avLst/>
          </a:prstGeom>
        </p:spPr>
        <p:txBody>
          <a:bodyPr wrap="none">
            <a:spAutoFit/>
          </a:bodyPr>
          <a:lstStyle/>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艾媒数据中心</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6424072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如何防止更多人被技术焦虑利用而跌入</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DeepSeek</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消费陷阱？</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首先，我们要培养陷阱鉴别意识。</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DeepSeek</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官方</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日发布声明称，</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DeepSeek</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网页端与</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App</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内不含任何广告和付费项目，一切声称与</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DeepSeek</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官方群组有关的收费行为均系假冒。</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其次，平台监管机制及正规官方科普亟须加强。监管滞后和缺位、平台审核机制不足、授课资质要求不明确等都为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问题课程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提供了可乘之机。数字平台和课程供应企业应加强官方正规科普，避免因投机者过多而引发市场混乱</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5477232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40842"/>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我们需要坚信技术革新不是人们放弃脚踏实地进步的理由。人工智能先驱图灵曾提出世纪之问：</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机器能像人一样思考吗？</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如今答案已不言而喻。但无论如何，人都不能因为机器进步而放弃独立思考。</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选自《人民政协报》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21</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有删改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3607879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对以上材料理解错误的一项是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DeepSeek</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V3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模型以较低的训练成本实现了与</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OpenAI</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GPT</a:t>
            </a:r>
            <a:r>
              <a:rPr lang="zh-CN" altLang="zh-CN" sz="2800" b="1" dirty="0">
                <a:latin typeface="Calibri" panose="020F0502020204030204" pitchFamily="34" charset="0"/>
                <a:ea typeface="MS Mincho" panose="02020609040205080304" pitchFamily="49" charset="-128"/>
                <a:cs typeface="MS Mincho" panose="02020609040205080304" pitchFamily="49" charset="-128"/>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4o</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模型接近的性能指标。</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．根据材料二分析中国</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AI</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市场规模在未来几年将保持持续高速增长，不会出现任何波动。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．为避免因投机者过多而引发市场混乱，数字平台和课程供应企业应加强官方正规科普。</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．技术革新不是人们放弃脚踏实地进步的理由。</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DeepSeek</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再好，人也不能放弃独立思考。</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8e5fb"/>
          <p:cNvSpPr/>
          <p:nvPr/>
        </p:nvSpPr>
        <p:spPr>
          <a:xfrm>
            <a:off x="5668328" y="1048292"/>
            <a:ext cx="1278001"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788445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3051385198"/>
              </p:ext>
            </p:extLst>
          </p:nvPr>
        </p:nvGraphicFramePr>
        <p:xfrm>
          <a:off x="381000" y="2197448"/>
          <a:ext cx="11430000" cy="3016250"/>
        </p:xfrm>
        <a:graphic>
          <a:graphicData uri="http://schemas.openxmlformats.org/drawingml/2006/table">
            <a:tbl>
              <a:tblPr firstRow="1" firstCol="1" bandRow="1"/>
              <a:tblGrid>
                <a:gridCol w="11430000">
                  <a:extLst>
                    <a:ext uri="{9D8B030D-6E8A-4147-A177-3AD203B41FA5}">
                      <a16:colId xmlns:a16="http://schemas.microsoft.com/office/drawing/2014/main" val="2756995103"/>
                    </a:ext>
                  </a:extLst>
                </a:gridCol>
              </a:tblGrid>
              <a:tr h="2275205">
                <a:tc>
                  <a:txBody>
                    <a:bodyPr/>
                    <a:lstStyle/>
                    <a:p>
                      <a:pPr algn="ctr" fontAlgn="ctr">
                        <a:spcAft>
                          <a:spcPts val="0"/>
                        </a:spcAft>
                      </a:pPr>
                      <a:r>
                        <a:rPr lang="en-US" sz="2800" b="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DeepSeek</a:t>
                      </a:r>
                      <a:r>
                        <a:rPr 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之“骄傲”多维探究提纲</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一、技术创新之“骄傲”：作为一家非传统</a:t>
                      </a: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AI</a:t>
                      </a:r>
                      <a:r>
                        <a:rPr 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背景的公司，</a:t>
                      </a: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en-US" altLang="zh-CN"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endParaRPr>
                    </a:p>
                    <a:p>
                      <a:pPr fontAlgn="ctr">
                        <a:spcAft>
                          <a:spcPts val="0"/>
                        </a:spcAft>
                      </a:pP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solidFill>
                            <a:srgbClr val="00B0F0"/>
                          </a:solidFill>
                          <a:effectLst/>
                          <a:latin typeface="宋体" panose="02010600030101010101" pitchFamily="2" charset="-122"/>
                          <a:ea typeface="宋体" panose="02010600030101010101" pitchFamily="2" charset="-122"/>
                          <a:cs typeface="Times New Roman" panose="02020603050405020304" pitchFamily="18" charset="0"/>
                        </a:rPr>
                        <a:t> </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二、市场潜力之“骄傲”：分析当前中国</a:t>
                      </a: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AI</a:t>
                      </a:r>
                      <a:r>
                        <a:rPr 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市场的规模及未来几年的预测增长，探讨</a:t>
                      </a:r>
                      <a:r>
                        <a:rPr lang="en-US" sz="2800" b="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DeepSeek</a:t>
                      </a:r>
                      <a:r>
                        <a:rPr 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的市场机遇。</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三、治理挑战之“骄傲”：如何防止被技术焦虑利用，思考当前有效方法</a:t>
                      </a: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sz="28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9816407"/>
                  </a:ext>
                </a:extLst>
              </a:tr>
            </a:tbl>
          </a:graphicData>
        </a:graphic>
      </p:graphicFrame>
      <p:sp>
        <p:nvSpPr>
          <p:cNvPr id="7" name="A_f9d5c"/>
          <p:cNvSpPr/>
          <p:nvPr/>
        </p:nvSpPr>
        <p:spPr>
          <a:xfrm>
            <a:off x="5424170" y="4750603"/>
            <a:ext cx="6580251" cy="38404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加强平台监管机制及正规官方科普</a:t>
            </a:r>
            <a:r>
              <a:rPr lang="zh-CN" altLang="en-US"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5913a"/>
          <p:cNvSpPr/>
          <p:nvPr/>
        </p:nvSpPr>
        <p:spPr>
          <a:xfrm>
            <a:off x="1079183" y="4750603"/>
            <a:ext cx="4079938" cy="38404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培养陷阱鉴别意识</a:t>
            </a:r>
            <a:r>
              <a:rPr lang="zh-CN" altLang="en-US"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f2843"/>
          <p:cNvSpPr/>
          <p:nvPr/>
        </p:nvSpPr>
        <p:spPr>
          <a:xfrm>
            <a:off x="306070" y="3043723"/>
            <a:ext cx="5151501" cy="38404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短时间内实现技术弯道超车</a:t>
            </a:r>
            <a:r>
              <a:rPr lang="zh-CN" altLang="en-US"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2" name="矩形 1"/>
          <p:cNvSpPr>
            <a:spLocks noChangeAspect="1"/>
          </p:cNvSpPr>
          <p:nvPr/>
        </p:nvSpPr>
        <p:spPr>
          <a:xfrm>
            <a:off x="381000" y="1012722"/>
            <a:ext cx="11430000" cy="1161280"/>
          </a:xfrm>
          <a:prstGeom prst="rect">
            <a:avLst/>
          </a:prstGeom>
        </p:spPr>
        <p:txBody>
          <a:bodyPr>
            <a:spAutoFit/>
          </a:bodyPr>
          <a:lstStyle/>
          <a:p>
            <a:pPr>
              <a:lnSpc>
                <a:spcPct val="130000"/>
              </a:lnSpc>
            </a:pPr>
            <a:r>
              <a:rPr lang="en-US" altLang="zh-CN" sz="2800" b="1" dirty="0">
                <a:latin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rPr>
              <a:t>DeepSeek</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的崛起让人震惊，大家对“</a:t>
            </a:r>
            <a:r>
              <a:rPr lang="en-US" altLang="zh-CN" sz="2800" b="1" dirty="0" err="1">
                <a:latin typeface="Times New Roman" panose="02020603050405020304" pitchFamily="18" charset="0"/>
                <a:ea typeface="宋体" panose="02010600030101010101" pitchFamily="2" charset="-122"/>
              </a:rPr>
              <a:t>DeepSeek</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——中国科技界的骄傲”有了新的思考，请你借助以上三则材料完成探究提纲。</a:t>
            </a:r>
            <a:endParaRPr lang="zh-CN" altLang="en-US" sz="2800" dirty="0"/>
          </a:p>
        </p:txBody>
      </p:sp>
      <p:sp>
        <p:nvSpPr>
          <p:cNvPr id="3" name="A_c69aa"/>
          <p:cNvSpPr/>
          <p:nvPr/>
        </p:nvSpPr>
        <p:spPr>
          <a:xfrm>
            <a:off x="10046970" y="2617003"/>
            <a:ext cx="2392490" cy="38404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如何在</a:t>
            </a:r>
            <a:endParaRPr lang="zh-CN" altLang="en-US" dirty="0"/>
          </a:p>
        </p:txBody>
      </p:sp>
    </p:spTree>
    <p:extLst>
      <p:ext uri="{BB962C8B-B14F-4D97-AF65-F5344CB8AC3E}">
        <p14:creationId xmlns:p14="http://schemas.microsoft.com/office/powerpoint/2010/main" val="3005062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DeepSeek</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的崛起引起了广泛关注，对于</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DeepSeek</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出现了几乎一边倒的夸赞，请结合材料一中的相关论断说说你的看法</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159891"/>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示例：我认为材料一中</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中国</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AI</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反超美国</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OpenAI</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的时代结束了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AI</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算力需求就此消失</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这些论断有些过度解读和夸大，还需要更多的数据和事实来支撑。</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04927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560.jpeg"/>
          <p:cNvPicPr/>
          <p:nvPr/>
        </p:nvPicPr>
        <p:blipFill>
          <a:blip r:embed="rId2"/>
          <a:stretch>
            <a:fillRect/>
          </a:stretch>
        </p:blipFill>
        <p:spPr>
          <a:xfrm>
            <a:off x="375229" y="1615283"/>
            <a:ext cx="1871158" cy="424649"/>
          </a:xfrm>
          <a:prstGeom prst="rect">
            <a:avLst/>
          </a:prstGeom>
        </p:spPr>
      </p:pic>
      <p:sp>
        <p:nvSpPr>
          <p:cNvPr id="2" name="矩形 1"/>
          <p:cNvSpPr>
            <a:spLocks noChangeAspect="1"/>
          </p:cNvSpPr>
          <p:nvPr/>
        </p:nvSpPr>
        <p:spPr>
          <a:xfrm>
            <a:off x="4560964" y="1014156"/>
            <a:ext cx="3070071"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❸</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拓展探究</a:t>
            </a:r>
            <a:endParaRPr lang="zh-CN" altLang="en-US" sz="2800" dirty="0"/>
          </a:p>
        </p:txBody>
      </p:sp>
      <p:sp>
        <p:nvSpPr>
          <p:cNvPr id="4" name="矩形 3"/>
          <p:cNvSpPr>
            <a:spLocks noChangeAspect="1"/>
          </p:cNvSpPr>
          <p:nvPr/>
        </p:nvSpPr>
        <p:spPr>
          <a:xfrm>
            <a:off x="381000" y="2352155"/>
            <a:ext cx="11430000" cy="228068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．图表探究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图表探究就是通过对图表的分析，包括列举表、统计表、流程表、柱形图、折线图、扇面图及圆面图等，总结图表材料所呈现的规律或趋势。</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5107031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324"/>
            <a:ext cx="11430000" cy="5082353"/>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．文本探究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读懂材料，审清要求。无论是一则材料还是多则材料都要耐心地读完，从中筛选出每一则材料的关键词或者关键句子，了解材料的内容。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分析材料，提炼要点。根据题目要求，分析材料的内容，把握材料的主题，对每则材料的内容进行归纳，提炼出要点。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比较信息，整合要点。将多则材料进行比较分析，找出它们的异同点，合并相同的内容，整理不同的内容。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b="1" dirty="0">
                <a:latin typeface="Times New Roman" panose="02020603050405020304" pitchFamily="18" charset="0"/>
                <a:ea typeface="宋体" panose="02010600030101010101" pitchFamily="2" charset="-122"/>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提炼观点，得出结论。根据题干要求，紧扣材料提炼观点，用简洁明了的语言流畅地表达出来。</a:t>
            </a:r>
            <a:endParaRPr lang="zh-CN" altLang="en-US" sz="2800" dirty="0"/>
          </a:p>
        </p:txBody>
      </p:sp>
    </p:spTree>
    <p:extLst>
      <p:ext uri="{BB962C8B-B14F-4D97-AF65-F5344CB8AC3E}">
        <p14:creationId xmlns:p14="http://schemas.microsoft.com/office/powerpoint/2010/main" val="24954790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三是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的关系。</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安全是低空经济的生命线，管得住才能放得开。安全得不到保障，低空经济的发展将无从谈起。要加快推进低空经济软硬件基础设施建设，健全政策法规体系与标准规范，构建完善的低空飞行安全监管体系，确保飞行安全、公共安全、数据安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摘自《低空经济飞得快更要飞得稳》，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《经济日报》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日，有删节</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6726767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228413"/>
            <a:ext cx="11430000" cy="116038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广元</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材料一：</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5" name="image575.jpeg"/>
          <p:cNvPicPr/>
          <p:nvPr/>
        </p:nvPicPr>
        <p:blipFill>
          <a:blip r:embed="rId3"/>
          <a:stretch>
            <a:fillRect/>
          </a:stretch>
        </p:blipFill>
        <p:spPr>
          <a:xfrm>
            <a:off x="921653" y="3079163"/>
            <a:ext cx="4653754" cy="3143016"/>
          </a:xfrm>
          <a:prstGeom prst="rect">
            <a:avLst/>
          </a:prstGeom>
        </p:spPr>
      </p:pic>
      <p:pic>
        <p:nvPicPr>
          <p:cNvPr id="6" name="image576.jpeg"/>
          <p:cNvPicPr/>
          <p:nvPr/>
        </p:nvPicPr>
        <p:blipFill>
          <a:blip r:embed="rId4"/>
          <a:stretch>
            <a:fillRect/>
          </a:stretch>
        </p:blipFill>
        <p:spPr>
          <a:xfrm>
            <a:off x="6096000" y="2172933"/>
            <a:ext cx="5439508" cy="4049246"/>
          </a:xfrm>
          <a:prstGeom prst="rect">
            <a:avLst/>
          </a:prstGeom>
        </p:spPr>
      </p:pic>
    </p:spTree>
    <p:extLst>
      <p:ext uri="{BB962C8B-B14F-4D97-AF65-F5344CB8AC3E}">
        <p14:creationId xmlns:p14="http://schemas.microsoft.com/office/powerpoint/2010/main" val="29852319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577.jpeg"/>
          <p:cNvPicPr/>
          <p:nvPr/>
        </p:nvPicPr>
        <p:blipFill>
          <a:blip r:embed="rId2"/>
          <a:stretch>
            <a:fillRect/>
          </a:stretch>
        </p:blipFill>
        <p:spPr>
          <a:xfrm>
            <a:off x="831727" y="1144145"/>
            <a:ext cx="10528545" cy="4274254"/>
          </a:xfrm>
          <a:prstGeom prst="rect">
            <a:avLst/>
          </a:prstGeom>
        </p:spPr>
      </p:pic>
      <p:sp>
        <p:nvSpPr>
          <p:cNvPr id="4" name="矩形 3"/>
          <p:cNvSpPr>
            <a:spLocks noChangeAspect="1"/>
          </p:cNvSpPr>
          <p:nvPr/>
        </p:nvSpPr>
        <p:spPr>
          <a:xfrm>
            <a:off x="8139803" y="5488737"/>
            <a:ext cx="3671197" cy="600229"/>
          </a:xfrm>
          <a:prstGeom prst="rect">
            <a:avLst/>
          </a:prstGeom>
        </p:spPr>
        <p:txBody>
          <a:bodyPr wrap="none">
            <a:spAutoFit/>
          </a:bodyPr>
          <a:lstStyle/>
          <a:p>
            <a:pPr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摘编自《人民日报》</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3620903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00396"/>
            <a:ext cx="11430000" cy="5738559"/>
          </a:xfrm>
          <a:prstGeom prst="rect">
            <a:avLst/>
          </a:prstGeom>
        </p:spPr>
        <p:txBody>
          <a:bodyPr>
            <a:spAutoFit/>
          </a:bodyPr>
          <a:lstStyle/>
          <a:p>
            <a:pPr>
              <a:lnSpc>
                <a:spcPct val="12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材料二：</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近年来，我国智能光计算芯片、类脑互补视觉芯片等一批创新成果不断涌现。今天的中国，科技进步贡献率逾</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，拥有</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26</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个全球百强科技创新集群、连续两年位居世界第一，是世界上首个发明专利有效量突破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400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万件的国家</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今天的中国，深入践行构建人类命运共同体理念，坚持推动开放合作，营造具有全球竞争力的开放创新生态；坚持全面深化科技体制机制改革，充分激发创新创造活力；坚持教育、科技、人才一起抓，既多出科技成果，又把科技成果转化为实实在在的生产力；坚持自力更生、艰苦奋斗的革命传统，继承并发扬老一辈无产阶级革命家不怕牺牲、敢于胜利的革命精神</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新时代的中国共产党，掌握了创新中国的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密钥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9408045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29912"/>
            <a:ext cx="11430000" cy="5989781"/>
          </a:xfrm>
          <a:prstGeom prst="rect">
            <a:avLst/>
          </a:prstGeom>
        </p:spPr>
        <p:txBody>
          <a:bodyPr>
            <a:spAutoFit/>
          </a:bodyPr>
          <a:lstStyle/>
          <a:p>
            <a:pPr>
              <a:lnSpc>
                <a:spcPct val="114000"/>
              </a:lnSpc>
              <a:spcAft>
                <a:spcPts val="0"/>
              </a:spcAft>
            </a:pPr>
            <a:r>
              <a:rPr lang="zh-CN" altLang="zh-CN" sz="2600" b="1" dirty="0">
                <a:latin typeface="Arial" panose="020B0604020202020204" pitchFamily="34" charset="0"/>
                <a:ea typeface="黑体" panose="02010609060101010101" pitchFamily="49" charset="-122"/>
                <a:cs typeface="Times New Roman" panose="02020603050405020304" pitchFamily="18" charset="0"/>
              </a:rPr>
              <a:t>材料三：</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14000"/>
              </a:lnSpc>
              <a:spcAft>
                <a:spcPts val="0"/>
              </a:spcAft>
            </a:pP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中国功夫邂逅柬埔寨斗狮拳，中国传统服饰走上温哥华街头，中国电影跻身全球影史票房榜前列</a:t>
            </a:r>
            <a:r>
              <a:rPr lang="en-US" altLang="zh-CN" sz="26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中国传统文化在世界舞台华丽绽放的同时，彰显了中国形象与中国品质，提升了中国的文化自信。随着新能源汽车</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三电</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系统、智驾解决方案等关键技术的突破，汽车行业实现了</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反向合资</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技术出海</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，中国正主动承担起更多</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赋能型大国</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的责任，中国的科技创新并非独善其身，而是在交流合作中分享机遇，在实现成果共享、生态共建、发展共赢的同时贡献中国智慧。近年来，中国提出亲诚惠容周边外交理念，已同周边</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17</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国达成构建命运共同体共识，同周边</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25</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国签署共建</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一带一路</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合作协议，成为</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18</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国的最大贸易伙伴，在中南半岛和中亚地区形成命运共同体</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两大集群</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这是中国自古以来和平、合作、开放、包容价值观的体现，更是中国自信引领下的人文相通、利益相融、命运与共。</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gn="r">
              <a:lnSpc>
                <a:spcPct val="114000"/>
              </a:lnSpc>
              <a:spcAft>
                <a:spcPts val="0"/>
              </a:spcAft>
            </a:pPr>
            <a:r>
              <a:rPr lang="en-US" altLang="zh-CN" sz="26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600" b="1" dirty="0">
                <a:latin typeface="Times New Roman" panose="02020603050405020304" pitchFamily="18" charset="0"/>
                <a:ea typeface="仿宋" panose="02010609060101010101" pitchFamily="49" charset="-122"/>
                <a:cs typeface="Times New Roman" panose="02020603050405020304" pitchFamily="18" charset="0"/>
              </a:rPr>
              <a:t>摘编自《人民日报》</a:t>
            </a:r>
            <a:r>
              <a:rPr lang="en-US" altLang="zh-CN" sz="26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6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458365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阅读三则材料，从下列选项中选出正确的一项</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．中国已成为世界上发明专利有效量突破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400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万件的国家，科技进步贡献率近</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．随着汽车行业实现“反向合资”“技术出海”，新能源汽车“三电”系统、智驾解决方案等关键技术取得实质性突破。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．新闻注重准确性与客观性，所以材料二、材料三中没有体现作者的情感。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．上述三则材料表明：“中国发展始终靠的是自力更生、艰苦奋斗，从不靠谁的恩赐，更不畏惧任何无理打压。”</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38bb4"/>
          <p:cNvSpPr/>
          <p:nvPr/>
        </p:nvSpPr>
        <p:spPr>
          <a:xfrm>
            <a:off x="8168640" y="1048292"/>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3601595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．阅读材料一中的图</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，你能得出哪些结论？请把你的结论写下来</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879814"/>
            <a:ext cx="11430000" cy="1720536"/>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2023</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年中国与</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丝路电商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伙伴国进出口贸易额均呈增长趋势；</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出口贸易以电器和机械设备等工业制品为主；</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进口贸易以乳制品和粮食等原材料为主。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25268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请结合上面三则材料，简要概括中国自信表现在哪些方面</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493945"/>
            <a:ext cx="11430000" cy="452130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从中国文化上体现中国自信：中国功夫、中国服饰、中国电影在世界舞台上华丽绽放；</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从中国科技上体现中国自信：智能光计算芯片、新能源汽车</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三电</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系统、汽车行业</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反向合资</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技术出海</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、科技进步贡献率逾</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60%</a:t>
            </a:r>
            <a:r>
              <a:rPr lang="en-US" altLang="zh-CN" sz="2800" b="1" dirty="0">
                <a:solidFill>
                  <a:srgbClr val="FF0000"/>
                </a:solidFill>
                <a:uFill>
                  <a:solidFill>
                    <a:srgbClr val="000000"/>
                  </a:solidFill>
                </a:uFill>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从中国经济上体现中国自信：中国货物进出口总额不断增长；</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④</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从中国制度上体现中国自信：出台多项政策，坚持科技、教育、人才一起抓，体现中国的人文相通、利益相融、命运与共；</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⑤</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传承并弘扬老一辈无产阶级革命家的大无畏革命精神，面对无理打压，采取有理有节的反制措施。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69993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560.jpeg"/>
          <p:cNvPicPr/>
          <p:nvPr/>
        </p:nvPicPr>
        <p:blipFill>
          <a:blip r:embed="rId2"/>
          <a:stretch>
            <a:fillRect/>
          </a:stretch>
        </p:blipFill>
        <p:spPr>
          <a:xfrm>
            <a:off x="375229" y="1308902"/>
            <a:ext cx="1871158" cy="424649"/>
          </a:xfrm>
          <a:prstGeom prst="rect">
            <a:avLst/>
          </a:prstGeom>
        </p:spPr>
      </p:pic>
      <p:sp>
        <p:nvSpPr>
          <p:cNvPr id="2" name="矩形 1"/>
          <p:cNvSpPr>
            <a:spLocks noChangeAspect="1"/>
          </p:cNvSpPr>
          <p:nvPr/>
        </p:nvSpPr>
        <p:spPr>
          <a:xfrm>
            <a:off x="4560964" y="707775"/>
            <a:ext cx="3070071"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主观表达</a:t>
            </a:r>
            <a:endParaRPr lang="zh-CN" altLang="en-US" sz="2800" dirty="0"/>
          </a:p>
        </p:txBody>
      </p:sp>
      <p:sp>
        <p:nvSpPr>
          <p:cNvPr id="4" name="矩形 3"/>
          <p:cNvSpPr>
            <a:spLocks noChangeAspect="1"/>
          </p:cNvSpPr>
          <p:nvPr/>
        </p:nvSpPr>
        <p:spPr>
          <a:xfrm>
            <a:off x="381000" y="1733551"/>
            <a:ext cx="11430000" cy="4704429"/>
          </a:xfrm>
          <a:prstGeom prst="rect">
            <a:avLst/>
          </a:prstGeom>
        </p:spPr>
        <p:txBody>
          <a:bodyPr>
            <a:spAutoFit/>
          </a:bodyPr>
          <a:lstStyle/>
          <a:p>
            <a:pPr>
              <a:lnSpc>
                <a:spcPct val="12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．提建议</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细审题干，明确目标。明确是否限定答题区间，有没有给出答题限制，明确需要解决的问题及对象，在切合题干要求的前提下，选准切入点。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选准角度，合理建议。提出的建议要具有针对性，能够切实解决题干中的问题，并且合乎情理。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有理有据，理由充分。这是组织答案的核心部分，建议要充分、合理。题干要求联系材料提建议，回答时就要紧扣材料内容多方分析；题干要求联系实际提建议，回答时就要紧扣生活实际，切实可行，不可泛泛而谈。最后答案要层次清晰，语言流畅。</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7092524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．谈看法</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审读题干，明确要求。明确题干是要求结合材料内容来谈，还是根据材料结合实际发表自己对某种现象、观点等的看法，或是需要首先表明自己的态度，说出自己所持观点——同意与否，并在此基础上表达自己的观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围绕观点，阐述理由。引用材料中列举的事实和道理进行分析，并表明自己的态度和看法；结合生活实际，对观点进行分析论述，使之更具说服力。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组织语言，概括作答。注意答案要有条理性。</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0127806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251859"/>
            <a:ext cx="11430000" cy="5221494"/>
          </a:xfrm>
          <a:prstGeom prst="rect">
            <a:avLst/>
          </a:prstGeom>
        </p:spPr>
        <p:txBody>
          <a:bodyPr>
            <a:spAutoFit/>
          </a:bodyPr>
          <a:lstStyle/>
          <a:p>
            <a:pPr>
              <a:lnSpc>
                <a:spcPct val="12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烟台</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材料一</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纹者，文也。</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先民形鸟兽之状，法乾坤之意，灼纹于龟而成卜，镌纹于石而成图，錾纹于金而成铭，篆纹于竹而成简，绘纹于瓷而成器，墨纹于簿而成书</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中国数千年的发展历程孕育了无数璀璨的文化艺术，纹样便是其中典范。</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从景德镇工匠通过观察蜻蜓翅膀获得网纹灵感，到蜀锦艺人从山岚云雾中提炼出冰纨绮绣的清丽织纹，中国传统纹样始终遵循</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观物取象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应物象形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的创作法则。此类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外师造化，中得心源</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的造物智慧，使容纳万象的纹样成为解读中国传统艺术范式的一柄密钥。</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576819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材料三</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空中看大连</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项目东港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海洋岛航线首航仪式在大连举行。这是继东港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獐子岛航线直升机载客试飞、大连周水子国际机场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长海机场航线直升机载客试飞后，大连市开通的第三条陆岛直升机观光运输航线，是大连发展低空经济的又一重要进展。</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低空经济作为新兴产业，正逐渐成为推动经济社会高质量发展的新动力。随着低空经济发展驶入快车道，低空文旅产业正迎来重要的战略机遇期和黄金窗口期，大连、三亚、苏州等多地都将低空文旅作为文旅产业转型升级与城市品牌加速创新的重要抓手。</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8067360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从巫觋符号、礼乐图式到民族美学代表，那些盘桓在陶器、织绵与建筑间的灵动纹样，是先民薪火相传、集体书写的文明史诗，蕴含着丰富而深刻的文化内涵。原始社会文明中，纹样成为天人对话的符箓，将先民对生命的困惑与对未知的恐惧，都转化为可供观赏的视觉图谱。进入夏、商、周，那些被铸鼎象物的纹饰，将文明初醒的天地纳入礼制的经纬，完成了礼乐文明对原始巫术的驯化。及至清代，故宫御路上的海水江崖纹彰显出帝王统治山河的绝对权力</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纹样此时已然成为承载社会意识形态的艺术文本。</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8328667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19865"/>
            <a:ext cx="11430000" cy="5738559"/>
          </a:xfrm>
          <a:prstGeom prst="rect">
            <a:avLst/>
          </a:prstGeom>
        </p:spPr>
        <p:txBody>
          <a:bodyPr>
            <a:spAutoFit/>
          </a:bodyPr>
          <a:lstStyle/>
          <a:p>
            <a:pPr>
              <a:lnSpc>
                <a:spcPct val="12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材料二</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当我们行走于中国传统建筑之林中，目光所及，那些精致的传统纹样</a:t>
            </a:r>
            <a:r>
              <a:rPr lang="zh-CN" altLang="zh-CN" sz="2800" b="1" u="sng"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a:t>
            </a:r>
            <a:r>
              <a:rPr lang="zh-CN" altLang="zh-CN" sz="2800" b="1" u="sng"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u="sng"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乎</a:t>
            </a:r>
            <a:r>
              <a:rPr lang="zh-CN" altLang="zh-CN" sz="2800" b="1" u="sng"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无处不在，如春风化雨、润物无声</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。它们以线条的韵律、图案的隐喻、色彩的象征和独特的艺术语言，赋予建筑以节奏之美、韵律之美、和谐之美，闪烁着千年文明的熠熠光辉。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在我国传统建筑中，铺在房檐边上的滴水瓦的瓦头即为瓦当，其通常为圆形或半圆形，上有精美图案或文字。在古建筑的众多构件中，瓦当看似毫不起眼，却扮演着重要角色</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仅有助于屋顶排水，还美化了屋面轮廓，更蕴含着丰富的文化信息。小小的瓦当之上，那些精巧细致的纹样，或为文字，或是图案，描绘着古代劳动人民的生活场景、图腾崇拜，也为我们溯源中国建筑传统纹样历史打开了一扇窗口。</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0355276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彩画，有</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锦绣木衣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之称，是木建筑防腐的第一道防线。工匠先用由桐油等材料调制的灰、麻纤维和布制作地仗，然后在光洁的地仗上油漆、彩绘，颜料还起到防潮防虫的功用。除了实用功能外，彩画还具有很强的装饰性，分为旋子彩画、和玺彩画、苏式彩画。绘画的用色不拘程式，龙凤、人物、山水、花鸟、鱼虫等一系列图案巧妙组合，或深或浅，千变万化，在梁枋之上熠熠生辉，带给人一场视觉盛宴</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470780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清晨，金色的阳光穿过云层，温柔地洒在金水河时，沉睡了一夜的紫禁城被唤醒。三大殿回廊的门窗上，棂格纹样令人目不暇接。步步锦，以直棂和横棂组成步步登高的图案，寓意仕途顺遂，步步高升；灯笼框，形似灯笼，造型圆润饱满，寓意团圆美满，生活红火。这些棂格纹样，不仅具有实用的透光、通风功能，更以其精美的造型，为紫禁城增添了一份灵动与雅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3424292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材料三</a:t>
            </a:r>
            <a:r>
              <a:rPr lang="en-US" altLang="zh-CN" sz="2800" b="1" dirty="0">
                <a:latin typeface="Arial" panose="020B0604020202020204" pitchFamily="34" charset="0"/>
                <a:ea typeface="黑体" panose="02010609060101010101" pitchFamily="49"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提起传统纹样，很多人或许认为它</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老气</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，甚至觉得对传统纹样进行改良和创新的尝试是近些年伴随着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文博热</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国潮热</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开始的。事实上，历朝历代的工匠，都会结合时代的审美，对古老的纹饰加以改良，并创制出新的纹饰及纹饰组合。从这个意义上来说，纹样创新的实践由来已久。</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5450791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以牡丹纹为例，牡丹被赋予吉祥寓意，受到人们广泛喜爱，大体是在唐五代时期。这一时期的牡丹纹，已有从简略向精细发展的趋势；宋代的牡丹纹与自然界中的真实牡丹相似，花朵丰满，花瓣翻卷，常和缠枝纹搭配，寓意富贵连绵；元代的牡丹纹更为硕大，细节刻画精致，且出现了侧视、仰视、俯视等不同视角的造型；明初的牡丹纹疏朗秀丽；清代的牡丹纹吸收了西方美术的画法、构图等，更显文雅之气。传统纹饰，正是这样在不断创新中得以流传下来。</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6603144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21</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世纪是全球化与本土化交织的时代，传统纹样正经历前所未有的创造性转化与创新性传播。它们不再是博物馆中沉寂的历史标本，而成为沟通古今的视觉桥梁。当春晚舞台上的《年锦》惊艳全国观众时，我们看到的不仅是传统元素的现代演绎，更是中华文化基因在新时代的延续。即使在科技浪潮席卷全球的当下，中国人的审美仍然离不开千百年前传统装饰艺术的熏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以上材料均选自《读者欣赏》，有删改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145282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70424"/>
            <a:ext cx="11430000" cy="60022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阅读三则材料，将下面图表补充完整。</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每空不超过</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15</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个字</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69954783"/>
              </p:ext>
            </p:extLst>
          </p:nvPr>
        </p:nvGraphicFramePr>
        <p:xfrm>
          <a:off x="385763" y="2114550"/>
          <a:ext cx="11072812" cy="2657475"/>
        </p:xfrm>
        <a:graphic>
          <a:graphicData uri="http://schemas.openxmlformats.org/presentationml/2006/ole">
            <mc:AlternateContent xmlns:mc="http://schemas.openxmlformats.org/markup-compatibility/2006">
              <mc:Choice xmlns:v="urn:schemas-microsoft-com:vml" Requires="v">
                <p:oleObj spid="_x0000_s4100" name="文档" r:id="rId3" imgW="5274753" imgH="1269766" progId="Word.Document.12">
                  <p:embed/>
                </p:oleObj>
              </mc:Choice>
              <mc:Fallback>
                <p:oleObj name="文档" r:id="rId3" imgW="5274753" imgH="1269766" progId="Word.Document.12">
                  <p:embed/>
                  <p:pic>
                    <p:nvPicPr>
                      <p:cNvPr id="0" name=""/>
                      <p:cNvPicPr/>
                      <p:nvPr/>
                    </p:nvPicPr>
                    <p:blipFill>
                      <a:blip r:embed="rId4"/>
                      <a:stretch>
                        <a:fillRect/>
                      </a:stretch>
                    </p:blipFill>
                    <p:spPr>
                      <a:xfrm>
                        <a:off x="385763" y="2114550"/>
                        <a:ext cx="11072812" cy="2657475"/>
                      </a:xfrm>
                      <a:prstGeom prst="rect">
                        <a:avLst/>
                      </a:prstGeom>
                    </p:spPr>
                  </p:pic>
                </p:oleObj>
              </mc:Fallback>
            </mc:AlternateContent>
          </a:graphicData>
        </a:graphic>
      </p:graphicFrame>
      <mc:AlternateContent xmlns:mc="http://schemas.openxmlformats.org/markup-compatibility/2006">
        <mc:Choice xmlns:a14="http://schemas.microsoft.com/office/drawing/2010/main" Requires="a14">
          <p:sp>
            <p:nvSpPr>
              <p:cNvPr id="6" name="A_38a90"/>
              <p:cNvSpPr/>
              <p:nvPr/>
            </p:nvSpPr>
            <p:spPr>
              <a:xfrm>
                <a:off x="4265804" y="3795805"/>
                <a:ext cx="5811901" cy="571270"/>
              </a:xfrm>
              <a:prstGeom prst="rect">
                <a:avLst/>
              </a:prstGeom>
              <a:solidFill>
                <a:srgbClr val="FFFFFF">
                  <a:alpha val="0"/>
                </a:srgbClr>
              </a:solidFill>
              <a:ln w="12700" cap="flat" cmpd="sng" algn="ctr">
                <a:noFill/>
                <a:prstDash val="solid"/>
                <a:miter lim="800000"/>
              </a:ln>
              <a:effectLst/>
              <a:extLst>
                <a:ext uri="{91240B29-F687-4F45-9708-019B960494DF}">
                  <a14:hiddenLine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14:m>
                  <m:oMathPara xmlns:m="http://schemas.openxmlformats.org/officeDocument/2006/math">
                    <m:oMathParaPr>
                      <m:jc m:val="centerGroup"/>
                    </m:oMathParaPr>
                    <m:oMath xmlns:m="http://schemas.openxmlformats.org/officeDocument/2006/math">
                      <m:r>
                        <m:rPr>
                          <m:nor/>
                        </m:rPr>
                        <a:rPr lang="zh-CN"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m:t>纹样的创新实践与当代传播</m:t>
                      </m:r>
                      <m:r>
                        <m:rPr>
                          <m:nor/>
                        </m:rP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m:t>　</m:t>
                      </m:r>
                    </m:oMath>
                  </m:oMathPara>
                </a14:m>
                <a:endParaRPr lang="zh-CN" altLang="en-US" sz="1600" dirty="0"/>
              </a:p>
            </p:txBody>
          </p:sp>
        </mc:Choice>
        <mc:Fallback>
          <p:sp>
            <p:nvSpPr>
              <p:cNvPr id="6" name="A_38a90"/>
              <p:cNvSpPr>
                <a:spLocks noRot="1" noChangeAspect="1" noMove="1" noResize="1" noEditPoints="1" noAdjustHandles="1" noChangeArrowheads="1" noChangeShapeType="1" noTextEdit="1"/>
              </p:cNvSpPr>
              <p:nvPr/>
            </p:nvSpPr>
            <p:spPr>
              <a:xfrm>
                <a:off x="4265804" y="3795805"/>
                <a:ext cx="5811901" cy="571270"/>
              </a:xfrm>
              <a:prstGeom prst="rect">
                <a:avLst/>
              </a:prstGeom>
              <a:blipFill>
                <a:blip r:embed="rId5"/>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A_6a14c"/>
              <p:cNvSpPr/>
              <p:nvPr/>
            </p:nvSpPr>
            <p:spPr>
              <a:xfrm>
                <a:off x="4265804" y="2365829"/>
                <a:ext cx="5811901" cy="571273"/>
              </a:xfrm>
              <a:prstGeom prst="rect">
                <a:avLst/>
              </a:prstGeom>
              <a:solidFill>
                <a:srgbClr val="FFFFFF">
                  <a:alpha val="0"/>
                </a:srgbClr>
              </a:solidFill>
              <a:ln w="12700" cap="flat" cmpd="sng" algn="ctr">
                <a:noFill/>
                <a:prstDash val="solid"/>
                <a:miter lim="800000"/>
              </a:ln>
              <a:effectLst/>
              <a:extLst>
                <a:ext uri="{91240B29-F687-4F45-9708-019B960494DF}">
                  <a14:hiddenLine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14:m>
                  <m:oMathPara xmlns:m="http://schemas.openxmlformats.org/officeDocument/2006/math">
                    <m:oMathParaPr>
                      <m:jc m:val="centerGroup"/>
                    </m:oMathParaPr>
                    <m:oMath xmlns:m="http://schemas.openxmlformats.org/officeDocument/2006/math">
                      <m:r>
                        <m:rPr>
                          <m:nor/>
                        </m:rPr>
                        <a:rPr lang="zh-CN"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m:t>纹样的发展历程与文化内涵</m:t>
                      </m:r>
                      <m:r>
                        <m:rPr>
                          <m:nor/>
                        </m:rP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m:t>　</m:t>
                      </m:r>
                    </m:oMath>
                  </m:oMathPara>
                </a14:m>
                <a:endParaRPr lang="zh-CN" altLang="en-US" sz="1600" dirty="0"/>
              </a:p>
            </p:txBody>
          </p:sp>
        </mc:Choice>
        <mc:Fallback>
          <p:sp>
            <p:nvSpPr>
              <p:cNvPr id="5" name="A_6a14c"/>
              <p:cNvSpPr>
                <a:spLocks noRot="1" noChangeAspect="1" noMove="1" noResize="1" noEditPoints="1" noAdjustHandles="1" noChangeArrowheads="1" noChangeShapeType="1" noTextEdit="1"/>
              </p:cNvSpPr>
              <p:nvPr/>
            </p:nvSpPr>
            <p:spPr>
              <a:xfrm>
                <a:off x="4265804" y="2365829"/>
                <a:ext cx="5811901" cy="571273"/>
              </a:xfrm>
              <a:prstGeom prst="rect">
                <a:avLst/>
              </a:prstGeom>
              <a:blipFill>
                <a:blip r:embed="rId6"/>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684269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324"/>
            <a:ext cx="11430000" cy="508235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下列对材料内容理解有误的一项是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．纹样是中国文化艺术的典范之一，其广泛应用于器皿、建筑、织锦等，能反映中国不同时期的文化习俗和审美特点。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．由材料一可知，纹样最初的样式是先民从模拟自然事物开始的，并在模拟的基础上融入了创造智慧。</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．材料二介绍了瓦当纹样、彩画和棂格纹样，具体说明了纹样在建筑中的应用，并且三种纹样都兼具美观与实用的特点。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b="1" dirty="0">
                <a:latin typeface="Times New Roman" panose="02020603050405020304" pitchFamily="18" charset="0"/>
                <a:ea typeface="宋体" panose="02010600030101010101" pitchFamily="2" charset="-122"/>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．综合三则材料可知，纹样从诞生之日起，不论是样式、功能，还是文化寓意，都随着时代的发展而不断发生变化。</a:t>
            </a:r>
            <a:endParaRPr lang="zh-CN" altLang="en-US" sz="2800" dirty="0"/>
          </a:p>
        </p:txBody>
      </p:sp>
      <p:sp>
        <p:nvSpPr>
          <p:cNvPr id="3" name="A_d1f8b"/>
          <p:cNvSpPr/>
          <p:nvPr/>
        </p:nvSpPr>
        <p:spPr>
          <a:xfrm>
            <a:off x="6382703" y="1047844"/>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1903712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下列对材料分析有误的一项是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．由材料一画线句中“灼”“镌”“錾”“篆”“绘”“墨”这些动词可知，在不同材质上制作纹样技法不同。</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．由“从</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到</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”的句式可以推断出，材料一是按时间顺序进行说明的。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．材料二画线句中“几乎”一词，说明纹样在中国传统建筑中应用广泛，但也不是全部应用，体现了语言的周密严谨。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．材料三第二段主要运用举例子、作比较的说明方法，说明纹样创新的实践由来已久。</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092fc"/>
          <p:cNvSpPr/>
          <p:nvPr/>
        </p:nvSpPr>
        <p:spPr>
          <a:xfrm>
            <a:off x="5668328" y="1048292"/>
            <a:ext cx="1278001"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3789547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不过，低空文旅依然存在个别地域盲目发展、特色不鲜明等问题。推动低空经济与文旅深度融合，需注意区分度、差异化，提升低空文旅场景应用的行业影响力，丰富低空文旅体验场景。</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国幅员辽阔，每个地域有其自身的自然禀赋、地形地貌和经济社会发展状况，各地应抓住自身所长，找准合适的发力点、落脚点，根据现实状况和实际需要布局航线，聚焦文化旅游资源与低空经济的深度融合，把地域文化符号嵌入飞行航线设计，形成差异化体验。</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9644138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阅读下面文段，结合三则材料，探究太和殿有数量众多的龙形纹样的原因。</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大殿</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太和殿，俗称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金銮殿</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正中是一个约两米高的朱漆方台，上面安放着金漆雕龙宝座，背后是雕龙屏。方台两旁有六根高大的蟠龙金柱，每根大柱上都盘绕着矫健的金龙。仰望殿顶，中央藻井有一条巨大的雕金蟠龙。</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节选自《故宫博物院》</a:t>
            </a:r>
            <a:r>
              <a:rPr lang="en-US" altLang="zh-CN" sz="2800" b="1" dirty="0" smtClean="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4944508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2069290"/>
            <a:ext cx="11430000" cy="2846420"/>
          </a:xfrm>
          <a:prstGeom prst="rect">
            <a:avLst/>
          </a:prstGeom>
        </p:spPr>
        <p:txBody>
          <a:bodyPr>
            <a:spAutoFit/>
          </a:bodyPr>
          <a:lstStyle/>
          <a:p>
            <a:pPr>
              <a:lnSpc>
                <a:spcPct val="130000"/>
              </a:lnSpc>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2800" dirty="0"/>
          </a:p>
        </p:txBody>
      </p:sp>
      <p:sp>
        <p:nvSpPr>
          <p:cNvPr id="2" name="矩形 1"/>
          <p:cNvSpPr>
            <a:spLocks noChangeAspect="1"/>
          </p:cNvSpPr>
          <p:nvPr/>
        </p:nvSpPr>
        <p:spPr>
          <a:xfrm>
            <a:off x="381000" y="2057565"/>
            <a:ext cx="11430000" cy="284084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龙形纹样作为传统纹样，有着丰富的文化内涵，是承载社会意识形态的艺术文本，能彰显帝王的绝对权力。</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龙形纹样是传统建筑中精美的装饰元素，能美化建筑，赋予建筑节奏美、韵律美与和谐美。</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龙形纹样在历代发展中不断创新，大和殿的龙形纹样是对传统纹饰的传承，契合时代审美。</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6471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．毕业来临之际，如果要在给同学的礼物上画一个纹样，你会选择什么？说说原因。要求：不得选择材料中提到的纹样</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159891"/>
            <a:ext cx="11430000" cy="1720536"/>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示例：选择</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梅花纹</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。梅花迎寒绽放，象征坚韧不拔的品格，契合毕业时对同学的美好祝愿</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愿同学在未来道路上能如梅花般不俱霜雪、坚贞不屈。</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03575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986548"/>
            <a:ext cx="2544286" cy="800219"/>
          </a:xfrm>
          <a:prstGeom prst="rect">
            <a:avLst/>
          </a:prstGeom>
          <a:noFill/>
        </p:spPr>
        <p:txBody>
          <a:bodyPr wrap="none" rtlCol="0">
            <a:spAutoFit/>
          </a:bodyPr>
          <a:lstStyle/>
          <a:p>
            <a:r>
              <a:rPr lang="zh-CN" altLang="en-US" sz="4600" b="1" dirty="0">
                <a:latin typeface="黑体" panose="02010609060101010101" pitchFamily="49" charset="-122"/>
                <a:ea typeface="黑体" panose="02010609060101010101" pitchFamily="49" charset="-122"/>
              </a:rPr>
              <a:t>谢谢观看</a:t>
            </a:r>
          </a:p>
        </p:txBody>
      </p:sp>
      <p:grpSp>
        <p:nvGrpSpPr>
          <p:cNvPr id="10" name="组合 9">
            <a:extLst>
              <a:ext uri="{FF2B5EF4-FFF2-40B4-BE49-F238E27FC236}">
                <a16:creationId xmlns:a16="http://schemas.microsoft.com/office/drawing/2014/main" id="{EE6A1E39-1EA5-5284-C6EE-B62D86C74E4B}"/>
              </a:ext>
            </a:extLst>
          </p:cNvPr>
          <p:cNvGrpSpPr/>
          <p:nvPr/>
        </p:nvGrpSpPr>
        <p:grpSpPr>
          <a:xfrm>
            <a:off x="2632550" y="1071233"/>
            <a:ext cx="6926901" cy="3805567"/>
            <a:chOff x="2632550" y="1071233"/>
            <a:chExt cx="6926901" cy="3805567"/>
          </a:xfrm>
        </p:grpSpPr>
        <p:pic>
          <p:nvPicPr>
            <p:cNvPr id="8" name="图片 7">
              <a:extLst>
                <a:ext uri="{FF2B5EF4-FFF2-40B4-BE49-F238E27FC236}">
                  <a16:creationId xmlns:a16="http://schemas.microsoft.com/office/drawing/2014/main" id="{C6A328CF-DA0E-2E99-236E-0D48E2D0FD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2550" y="1071233"/>
              <a:ext cx="6926901" cy="3805567"/>
            </a:xfrm>
            <a:prstGeom prst="rect">
              <a:avLst/>
            </a:prstGeom>
          </p:spPr>
        </p:pic>
        <p:pic>
          <p:nvPicPr>
            <p:cNvPr id="9" name="图片 8">
              <a:extLst>
                <a:ext uri="{FF2B5EF4-FFF2-40B4-BE49-F238E27FC236}">
                  <a16:creationId xmlns:a16="http://schemas.microsoft.com/office/drawing/2014/main" id="{7A62B922-15B6-752B-E298-371A9F130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114" y="2403231"/>
              <a:ext cx="991772" cy="29120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提升低空文旅场景应用的行业影响力，丰富体验场景。应聚焦低空文旅新场景，挖掘具有景观独特性、文化体验性的飞行航线及视觉内容。通过举办高端峰会、论坛、航空赛事等活动提升场景应用的行业影响力。通过丰富低空游览、高空跳伞、热气球等旅游项目，配套建设飞行研学馆、主题度假村，开展航空夏令营、科普研学等活动，激发市民游客消费热情。</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摘自《低空经济为文旅插上翅膀》，</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《经济日报》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日，有删节</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19039634"/>
      </p:ext>
    </p:extLst>
  </p:cSld>
  <p:clrMapOvr>
    <a:masterClrMapping/>
  </p:clrMapOvr>
  <p:timing>
    <p:tnLst>
      <p:par>
        <p:cTn id="1" dur="indefinite" restart="never" nodeType="tmRoot"/>
      </p:par>
    </p:tnLst>
  </p:timing>
</p:sld>
</file>

<file path=ppt/theme/theme1.xml><?xml version="1.0" encoding="utf-8"?>
<a:theme xmlns:a="http://schemas.openxmlformats.org/drawingml/2006/main" name="决胜中考">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正文模板 - 副本" id="{9F184F7E-1992-4998-A410-3D8819843B8B}" vid="{486538A7-12F0-4A6E-BE62-47325F7D6035}"/>
    </a:ext>
  </a:extLst>
</a:theme>
</file>

<file path=docProps/app.xml><?xml version="1.0" encoding="utf-8"?>
<Properties xmlns="http://schemas.openxmlformats.org/officeDocument/2006/extended-properties" xmlns:vt="http://schemas.openxmlformats.org/officeDocument/2006/docPropsVTypes">
  <Template>正文模板 - 副本</Template>
  <TotalTime>109</TotalTime>
  <Words>8323</Words>
  <Application>Microsoft Office PowerPoint</Application>
  <PresentationFormat>宽屏</PresentationFormat>
  <Paragraphs>295</Paragraphs>
  <Slides>83</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83</vt:i4>
      </vt:variant>
    </vt:vector>
  </HeadingPairs>
  <TitlesOfParts>
    <vt:vector size="97" baseType="lpstr">
      <vt:lpstr>MS Gothic</vt:lpstr>
      <vt:lpstr>MS Mincho</vt:lpstr>
      <vt:lpstr>等线</vt:lpstr>
      <vt:lpstr>方正兰亭圆_GBK</vt:lpstr>
      <vt:lpstr>仿宋</vt:lpstr>
      <vt:lpstr>黑体</vt:lpstr>
      <vt:lpstr>楷体</vt:lpstr>
      <vt:lpstr>宋体</vt:lpstr>
      <vt:lpstr>微软雅黑</vt:lpstr>
      <vt:lpstr>Arial</vt:lpstr>
      <vt:lpstr>Calibri</vt:lpstr>
      <vt:lpstr>Times New Roman</vt:lpstr>
      <vt:lpstr>决胜中考</vt:lpstr>
      <vt:lpstr>Microsoft Word 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20</cp:revision>
  <dcterms:created xsi:type="dcterms:W3CDTF">2025-11-15T08:45:51Z</dcterms:created>
  <dcterms:modified xsi:type="dcterms:W3CDTF">2025-11-15T15:43:27Z</dcterms:modified>
</cp:coreProperties>
</file>