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9" r:id="rId5"/>
    <p:sldId id="880" r:id="rId6"/>
    <p:sldId id="881" r:id="rId7"/>
    <p:sldId id="887" r:id="rId8"/>
    <p:sldId id="888" r:id="rId9"/>
    <p:sldId id="889" r:id="rId10"/>
    <p:sldId id="896" r:id="rId11"/>
    <p:sldId id="897" r:id="rId12"/>
    <p:sldId id="898" r:id="rId13"/>
    <p:sldId id="899" r:id="rId14"/>
    <p:sldId id="900" r:id="rId15"/>
    <p:sldId id="901" r:id="rId16"/>
    <p:sldId id="902" r:id="rId17"/>
    <p:sldId id="903" r:id="rId18"/>
    <p:sldId id="904" r:id="rId19"/>
    <p:sldId id="905" r:id="rId20"/>
    <p:sldId id="906" r:id="rId21"/>
    <p:sldId id="907" r:id="rId22"/>
    <p:sldId id="908" r:id="rId23"/>
    <p:sldId id="909" r:id="rId24"/>
    <p:sldId id="910" r:id="rId25"/>
    <p:sldId id="911" r:id="rId26"/>
    <p:sldId id="912" r:id="rId27"/>
    <p:sldId id="913" r:id="rId28"/>
    <p:sldId id="914" r:id="rId29"/>
    <p:sldId id="915" r:id="rId30"/>
    <p:sldId id="916" r:id="rId31"/>
    <p:sldId id="917" r:id="rId32"/>
    <p:sldId id="918" r:id="rId33"/>
    <p:sldId id="919" r:id="rId34"/>
    <p:sldId id="920" r:id="rId35"/>
    <p:sldId id="921" r:id="rId36"/>
    <p:sldId id="922" r:id="rId37"/>
    <p:sldId id="923" r:id="rId38"/>
    <p:sldId id="873"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8" d="100"/>
          <a:sy n="68" d="100"/>
        </p:scale>
        <p:origin x="96" y="21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七、</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经典常谈</a:t>
            </a:r>
            <a:r>
              <a:rPr lang="en-US" altLang="zh-CN" sz="2400" b="1" dirty="0" smtClean="0">
                <a:solidFill>
                  <a:schemeClr val="tx1"/>
                </a:solidFill>
                <a:latin typeface="微软雅黑" panose="020B0503020204020204" pitchFamily="34" charset="-122"/>
                <a:ea typeface="微软雅黑" panose="020B0503020204020204" pitchFamily="34" charset="-122"/>
              </a:rPr>
              <a:t>》</a:t>
            </a:r>
            <a:r>
              <a:rPr lang="zh-CN" altLang="en-US" sz="2400" b="1" dirty="0" smtClean="0">
                <a:solidFill>
                  <a:schemeClr val="tx1"/>
                </a:solidFill>
                <a:latin typeface="微软雅黑" panose="020B0503020204020204" pitchFamily="34" charset="-122"/>
                <a:ea typeface="微软雅黑" panose="020B0503020204020204" pitchFamily="34" charset="-122"/>
              </a:rPr>
              <a:t>　选择性阅读</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noChangeAspect="1"/>
          </p:cNvGraphicFramePr>
          <p:nvPr>
            <p:extLst>
              <p:ext uri="{D42A27DB-BD31-4B8C-83A1-F6EECF244321}">
                <p14:modId xmlns:p14="http://schemas.microsoft.com/office/powerpoint/2010/main" val="2556813212"/>
              </p:ext>
            </p:extLst>
          </p:nvPr>
        </p:nvGraphicFramePr>
        <p:xfrm>
          <a:off x="369711" y="983630"/>
          <a:ext cx="11430000" cy="3143885"/>
        </p:xfrm>
        <a:graphic>
          <a:graphicData uri="http://schemas.openxmlformats.org/drawingml/2006/table">
            <a:tbl>
              <a:tblPr firstRow="1" firstCol="1" bandRow="1"/>
              <a:tblGrid>
                <a:gridCol w="2215445">
                  <a:extLst>
                    <a:ext uri="{9D8B030D-6E8A-4147-A177-3AD203B41FA5}">
                      <a16:colId xmlns:a16="http://schemas.microsoft.com/office/drawing/2014/main" val="142343173"/>
                    </a:ext>
                  </a:extLst>
                </a:gridCol>
                <a:gridCol w="9214555">
                  <a:extLst>
                    <a:ext uri="{9D8B030D-6E8A-4147-A177-3AD203B41FA5}">
                      <a16:colId xmlns:a16="http://schemas.microsoft.com/office/drawing/2014/main" val="4081724268"/>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7598757"/>
                  </a:ext>
                </a:extLst>
              </a:tr>
              <a:tr h="268795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《〈说文解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字〉第一》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造字和用字的六个条例，称为“六书”：象形、指事、会意、形声、转注、假借。象形字本于图画，假借字以声为主，形声字用偏旁分别。象形字、假借字、形声字是文字发展的逻辑的程序。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秦以后只是书体演变的时代。演变的主因是应用，方向是简易。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1749245"/>
                  </a:ext>
                </a:extLst>
              </a:tr>
            </a:tbl>
          </a:graphicData>
        </a:graphic>
      </p:graphicFrame>
    </p:spTree>
    <p:extLst>
      <p:ext uri="{BB962C8B-B14F-4D97-AF65-F5344CB8AC3E}">
        <p14:creationId xmlns:p14="http://schemas.microsoft.com/office/powerpoint/2010/main" val="30034530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444069567"/>
              </p:ext>
            </p:extLst>
          </p:nvPr>
        </p:nvGraphicFramePr>
        <p:xfrm>
          <a:off x="381000" y="902970"/>
          <a:ext cx="11430000" cy="5179060"/>
        </p:xfrm>
        <a:graphic>
          <a:graphicData uri="http://schemas.openxmlformats.org/drawingml/2006/table">
            <a:tbl>
              <a:tblPr firstRow="1" firstCol="1" bandRow="1"/>
              <a:tblGrid>
                <a:gridCol w="1913221">
                  <a:extLst>
                    <a:ext uri="{9D8B030D-6E8A-4147-A177-3AD203B41FA5}">
                      <a16:colId xmlns:a16="http://schemas.microsoft.com/office/drawing/2014/main" val="3060813694"/>
                    </a:ext>
                  </a:extLst>
                </a:gridCol>
                <a:gridCol w="9516779">
                  <a:extLst>
                    <a:ext uri="{9D8B030D-6E8A-4147-A177-3AD203B41FA5}">
                      <a16:colId xmlns:a16="http://schemas.microsoft.com/office/drawing/2014/main" val="1038933066"/>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2337281"/>
                  </a:ext>
                </a:extLst>
              </a:tr>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《〈周易〉第二》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《周易》是卜筮官将卦、爻辞按照卦、爻的顺序编辑而成。</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战国末期，道家、阴阳家的学说盛行，儒家大约受其影响，借卦、爻辞发扬儒家哲学，留存下来的便是《易传》。</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此外还有《文言》《系辞》两传，《文言》解释乾坤两卦，《系辞》发挥宇宙观、人生观，偶然也有分别解释卦、爻的话。《系辞》是最重要的一部《易传》。</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到了汉代，又新发现了《说卦》《序卦》《杂卦》三种传，后称这三种传为《逸易》。《说卦》推演卦象，说明某卦的观念象征着自然界和人世间的某些事物。《序卦》说明六十四卦排列先后的道理。《杂卦》比较各卦意义的同异之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汉代《易》上升为儒家“六经”之首。</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1316153"/>
                  </a:ext>
                </a:extLst>
              </a:tr>
            </a:tbl>
          </a:graphicData>
        </a:graphic>
      </p:graphicFrame>
    </p:spTree>
    <p:extLst>
      <p:ext uri="{BB962C8B-B14F-4D97-AF65-F5344CB8AC3E}">
        <p14:creationId xmlns:p14="http://schemas.microsoft.com/office/powerpoint/2010/main" val="18084066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199805999"/>
              </p:ext>
            </p:extLst>
          </p:nvPr>
        </p:nvGraphicFramePr>
        <p:xfrm>
          <a:off x="437444" y="781050"/>
          <a:ext cx="11430000" cy="5209540"/>
        </p:xfrm>
        <a:graphic>
          <a:graphicData uri="http://schemas.openxmlformats.org/drawingml/2006/table">
            <a:tbl>
              <a:tblPr firstRow="1" firstCol="1" bandRow="1"/>
              <a:tblGrid>
                <a:gridCol w="1913221">
                  <a:extLst>
                    <a:ext uri="{9D8B030D-6E8A-4147-A177-3AD203B41FA5}">
                      <a16:colId xmlns:a16="http://schemas.microsoft.com/office/drawing/2014/main" val="2107733764"/>
                    </a:ext>
                  </a:extLst>
                </a:gridCol>
                <a:gridCol w="9516779">
                  <a:extLst>
                    <a:ext uri="{9D8B030D-6E8A-4147-A177-3AD203B41FA5}">
                      <a16:colId xmlns:a16="http://schemas.microsoft.com/office/drawing/2014/main" val="2831792042"/>
                    </a:ext>
                  </a:extLst>
                </a:gridCol>
              </a:tblGrid>
              <a:tr h="21145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7108400"/>
                  </a:ext>
                </a:extLst>
              </a:tr>
              <a:tr h="2068830">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《〈尚书〉第三》</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《尚书》是中国最古的记言的历史，记事文的发展在其之后。商代甲骨卜辞大部分是些问句，记事的话不多见。两周金文也多以记言为主。直到战国时代，记事文才有了长足的进展。</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《尚书》包括虞、夏、商、周四代，大部分是号令，即向大众宣布的话，小部分是君臣相告的话。也有记事的，大都是战国末年人的制作。</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秦始皇焚书，伏生私藏《尚书》，仅存二十九篇。汉文帝时，《尚书》得以流传开来，这就是东汉以来的《今尚书》或《今文尚书》。汉景帝时，从孔子旧居中发掘出一些古文经传，孔子后人孔安国整理后，便是《古文尚书》。汉哀帝时，刘歆想将《古文尚书》立博士，引起今古文之争。后来张霸、王肃伪作《古文尚书》，直到清朝才被证伪。</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004073"/>
                  </a:ext>
                </a:extLst>
              </a:tr>
            </a:tbl>
          </a:graphicData>
        </a:graphic>
      </p:graphicFrame>
    </p:spTree>
    <p:extLst>
      <p:ext uri="{BB962C8B-B14F-4D97-AF65-F5344CB8AC3E}">
        <p14:creationId xmlns:p14="http://schemas.microsoft.com/office/powerpoint/2010/main" val="16443115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485703181"/>
              </p:ext>
            </p:extLst>
          </p:nvPr>
        </p:nvGraphicFramePr>
        <p:xfrm>
          <a:off x="381000" y="1116330"/>
          <a:ext cx="11430000" cy="4752340"/>
        </p:xfrm>
        <a:graphic>
          <a:graphicData uri="http://schemas.openxmlformats.org/drawingml/2006/table">
            <a:tbl>
              <a:tblPr firstRow="1" firstCol="1" bandRow="1"/>
              <a:tblGrid>
                <a:gridCol w="1913221">
                  <a:extLst>
                    <a:ext uri="{9D8B030D-6E8A-4147-A177-3AD203B41FA5}">
                      <a16:colId xmlns:a16="http://schemas.microsoft.com/office/drawing/2014/main" val="2679138425"/>
                    </a:ext>
                  </a:extLst>
                </a:gridCol>
                <a:gridCol w="9516779">
                  <a:extLst>
                    <a:ext uri="{9D8B030D-6E8A-4147-A177-3AD203B41FA5}">
                      <a16:colId xmlns:a16="http://schemas.microsoft.com/office/drawing/2014/main" val="181529752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5843290"/>
                  </a:ext>
                </a:extLst>
              </a:tr>
              <a:tr h="16560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《〈诗经〉第四》</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诗的源头是歌谣。歌谣可分为徒歌和乐歌，徒歌是随口唱，乐歌是随着乐器唱。有了文字以后，才有人将那些歌谣记录下来，这便是最初的诗了。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诗言志”是一句古话，“诗”由“言”与“志”两字合成，“志”总是关联着政治或教化。春秋时期，孔子采取断章取义的办法，用《诗》来讨论做学问和做人的道理。孔子以后，“《诗》三百”成为儒家“六经”之一，《庄子》和《荀子》里都说到“诗言志”，这里的“志”便指教化。</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解释《诗经》最有权威的是毛氏《诗传》和郑玄《诗笺》，差不多全是断章取义，甚至断句取义。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5132652"/>
                  </a:ext>
                </a:extLst>
              </a:tr>
            </a:tbl>
          </a:graphicData>
        </a:graphic>
      </p:graphicFrame>
    </p:spTree>
    <p:extLst>
      <p:ext uri="{BB962C8B-B14F-4D97-AF65-F5344CB8AC3E}">
        <p14:creationId xmlns:p14="http://schemas.microsoft.com/office/powerpoint/2010/main" val="27801842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519450107"/>
              </p:ext>
            </p:extLst>
          </p:nvPr>
        </p:nvGraphicFramePr>
        <p:xfrm>
          <a:off x="392289" y="921032"/>
          <a:ext cx="11430000" cy="4752340"/>
        </p:xfrm>
        <a:graphic>
          <a:graphicData uri="http://schemas.openxmlformats.org/drawingml/2006/table">
            <a:tbl>
              <a:tblPr firstRow="1" firstCol="1" bandRow="1"/>
              <a:tblGrid>
                <a:gridCol w="1913221">
                  <a:extLst>
                    <a:ext uri="{9D8B030D-6E8A-4147-A177-3AD203B41FA5}">
                      <a16:colId xmlns:a16="http://schemas.microsoft.com/office/drawing/2014/main" val="745562815"/>
                    </a:ext>
                  </a:extLst>
                </a:gridCol>
                <a:gridCol w="9516779">
                  <a:extLst>
                    <a:ext uri="{9D8B030D-6E8A-4147-A177-3AD203B41FA5}">
                      <a16:colId xmlns:a16="http://schemas.microsoft.com/office/drawing/2014/main" val="2435873044"/>
                    </a:ext>
                  </a:extLst>
                </a:gridCol>
              </a:tblGrid>
              <a:tr h="211455">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763448"/>
                  </a:ext>
                </a:extLst>
              </a:tr>
              <a:tr h="2687955">
                <a:tc>
                  <a:txBody>
                    <a:bodyPr/>
                    <a:lstStyle/>
                    <a:p>
                      <a:pPr algn="ctr" fontAlgn="ctr">
                        <a:spcAft>
                          <a:spcPts val="0"/>
                        </a:spcAft>
                      </a:pPr>
                      <a:r>
                        <a:rPr lang="zh-CN" sz="2200" b="1">
                          <a:effectLst/>
                          <a:latin typeface="Arial" panose="020B0604020202020204" pitchFamily="34" charset="0"/>
                          <a:ea typeface="黑体" panose="02010609060101010101" pitchFamily="49" charset="-122"/>
                          <a:cs typeface="Times New Roman" panose="02020603050405020304" pitchFamily="18" charset="0"/>
                        </a:rPr>
                        <a:t>《</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Arial" panose="020B0604020202020204" pitchFamily="34" charset="0"/>
                          <a:ea typeface="黑体" panose="02010609060101010101" pitchFamily="49" charset="-122"/>
                          <a:cs typeface="Times New Roman" panose="02020603050405020304" pitchFamily="18" charset="0"/>
                        </a:rPr>
                        <a:t>三礼</a:t>
                      </a:r>
                      <a:r>
                        <a:rPr lang="zh-CN" sz="2200" b="1">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effectLst/>
                          <a:latin typeface="Arial" panose="020B0604020202020204" pitchFamily="34" charset="0"/>
                          <a:ea typeface="黑体" panose="02010609060101010101" pitchFamily="49" charset="-122"/>
                          <a:cs typeface="Times New Roman" panose="02020603050405020304" pitchFamily="18" charset="0"/>
                        </a:rPr>
                        <a:t>第五》</a:t>
                      </a:r>
                      <a:endParaRPr lang="zh-CN" sz="2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“天地君亲师”：天地代表生命的本源；亲是祖先的意思，祖先是家族的本源；君师是政教的本源。荀子称这些为礼的“三本”。</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儒家所称道的“礼”，包括政治制度、宗教仪式、社会风俗习惯等方面。由于社会情形和人的生活发生改变，未随之变化的礼，就留下了许多没有需要和意义的遗形物。《老子》里所批判的礼便是不近人情，只会束缚人的伪礼。一直以来，礼乐并称，但乐实际上是礼的一部分，乐声的绵延和融合也象征着天地万物的“流而不息，合同而化”。</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200" b="1" dirty="0">
                          <a:effectLst/>
                          <a:latin typeface="Times New Roman" panose="02020603050405020304" pitchFamily="18" charset="0"/>
                          <a:ea typeface="宋体" panose="02010600030101010101" pitchFamily="2" charset="-122"/>
                          <a:cs typeface="Times New Roman" panose="02020603050405020304" pitchFamily="18" charset="0"/>
                        </a:rPr>
                        <a:t>关于礼，汉代学者所传习的有三种经和无数的“记”。那三种经是《仪礼》《礼古经》《周礼》。《礼古经》已亡佚，《仪礼》大约是当时实施的礼制，《周礼》则是一套理想的政治制度。《礼记》是儒家杂述礼制、礼制变迁的历史，或礼论之作。《礼记》是一个广泛的名称，这些“记”里包含着《礼古经》的一部分。汉代流传到现在的只有《大戴记》和《小戴记》。后世所称《礼记》，多半专指《小戴记》。大戴是戴德；小戴是戴圣。</a:t>
                      </a:r>
                      <a:endParaRPr lang="zh-CN" sz="2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7160505"/>
                  </a:ext>
                </a:extLst>
              </a:tr>
            </a:tbl>
          </a:graphicData>
        </a:graphic>
      </p:graphicFrame>
    </p:spTree>
    <p:extLst>
      <p:ext uri="{BB962C8B-B14F-4D97-AF65-F5344CB8AC3E}">
        <p14:creationId xmlns:p14="http://schemas.microsoft.com/office/powerpoint/2010/main" val="10699999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855835432"/>
              </p:ext>
            </p:extLst>
          </p:nvPr>
        </p:nvGraphicFramePr>
        <p:xfrm>
          <a:off x="381000" y="1543050"/>
          <a:ext cx="11430000" cy="3898900"/>
        </p:xfrm>
        <a:graphic>
          <a:graphicData uri="http://schemas.openxmlformats.org/drawingml/2006/table">
            <a:tbl>
              <a:tblPr firstRow="1" firstCol="1" bandRow="1"/>
              <a:tblGrid>
                <a:gridCol w="1913221">
                  <a:extLst>
                    <a:ext uri="{9D8B030D-6E8A-4147-A177-3AD203B41FA5}">
                      <a16:colId xmlns:a16="http://schemas.microsoft.com/office/drawing/2014/main" val="463809347"/>
                    </a:ext>
                  </a:extLst>
                </a:gridCol>
                <a:gridCol w="9516779">
                  <a:extLst>
                    <a:ext uri="{9D8B030D-6E8A-4147-A177-3AD203B41FA5}">
                      <a16:colId xmlns:a16="http://schemas.microsoft.com/office/drawing/2014/main" val="1720872940"/>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8128185"/>
                  </a:ext>
                </a:extLst>
              </a:tr>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春秋三传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第六</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国语附</a:t>
                      </a:r>
                      <a:r>
                        <a:rPr lang="en-US" sz="2800" b="1">
                          <a:effectLst/>
                          <a:latin typeface="Times New Roman" panose="02020603050405020304" pitchFamily="18" charset="0"/>
                          <a:ea typeface="黑体" panose="02010609060101010101" pitchFamily="49"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“春秋”是古代记事史书的通称，三传为《左传》《公羊传》《穀梁传》。后世称隐公元年到哀公十四年的二百四十二年为春秋时代。《春秋》是我国现存的第一部编年史，也是第一部通史。</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左传》成书的时代大概在战国，比《公羊传》《穀梁传》早些。三传之中，《公羊传》《穀梁传》以解经为主，不免空谈。《左传》以叙事为主，实际用处比较大，其文学性极强，主要表现在记述辞令和描写战争上。</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5968662"/>
                  </a:ext>
                </a:extLst>
              </a:tr>
            </a:tbl>
          </a:graphicData>
        </a:graphic>
      </p:graphicFrame>
    </p:spTree>
    <p:extLst>
      <p:ext uri="{BB962C8B-B14F-4D97-AF65-F5344CB8AC3E}">
        <p14:creationId xmlns:p14="http://schemas.microsoft.com/office/powerpoint/2010/main" val="13352855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63076166"/>
              </p:ext>
            </p:extLst>
          </p:nvPr>
        </p:nvGraphicFramePr>
        <p:xfrm>
          <a:off x="381000" y="1756410"/>
          <a:ext cx="11430000" cy="3472180"/>
        </p:xfrm>
        <a:graphic>
          <a:graphicData uri="http://schemas.openxmlformats.org/drawingml/2006/table">
            <a:tbl>
              <a:tblPr firstRow="1" firstCol="1" bandRow="1"/>
              <a:tblGrid>
                <a:gridCol w="1913221">
                  <a:extLst>
                    <a:ext uri="{9D8B030D-6E8A-4147-A177-3AD203B41FA5}">
                      <a16:colId xmlns:a16="http://schemas.microsoft.com/office/drawing/2014/main" val="3579407024"/>
                    </a:ext>
                  </a:extLst>
                </a:gridCol>
                <a:gridCol w="9516779">
                  <a:extLst>
                    <a:ext uri="{9D8B030D-6E8A-4147-A177-3AD203B41FA5}">
                      <a16:colId xmlns:a16="http://schemas.microsoft.com/office/drawing/2014/main" val="1247946049"/>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5914145"/>
                  </a:ext>
                </a:extLst>
              </a:tr>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四书</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Arial" panose="020B0604020202020204" pitchFamily="34" charset="0"/>
                          <a:ea typeface="黑体" panose="02010609060101010101" pitchFamily="49" charset="-122"/>
                          <a:cs typeface="Times New Roman" panose="02020603050405020304" pitchFamily="18" charset="0"/>
                        </a:rPr>
                        <a:t>第七》</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“四书”按照普通的顺序是《大学》《中庸》《论语》《孟子》；“五经”是《易》《书》《诗》《礼》《春秋》。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礼记》里的《大学》，本是一篇，朱子给分成经一章，传十章。《中庸》是孔门传授心法的书，是子思记下来传给孟子的，书中所述的人生哲理意味深长。《论语》是孔子弟子们所记。《孟子》据说是孟子本人和弟子公孙丑、万章等共同编定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2347998"/>
                  </a:ext>
                </a:extLst>
              </a:tr>
            </a:tbl>
          </a:graphicData>
        </a:graphic>
      </p:graphicFrame>
    </p:spTree>
    <p:extLst>
      <p:ext uri="{BB962C8B-B14F-4D97-AF65-F5344CB8AC3E}">
        <p14:creationId xmlns:p14="http://schemas.microsoft.com/office/powerpoint/2010/main" val="42608189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507226237"/>
              </p:ext>
            </p:extLst>
          </p:nvPr>
        </p:nvGraphicFramePr>
        <p:xfrm>
          <a:off x="381000" y="902970"/>
          <a:ext cx="11430000" cy="5179060"/>
        </p:xfrm>
        <a:graphic>
          <a:graphicData uri="http://schemas.openxmlformats.org/drawingml/2006/table">
            <a:tbl>
              <a:tblPr firstRow="1" firstCol="1" bandRow="1"/>
              <a:tblGrid>
                <a:gridCol w="1913221">
                  <a:extLst>
                    <a:ext uri="{9D8B030D-6E8A-4147-A177-3AD203B41FA5}">
                      <a16:colId xmlns:a16="http://schemas.microsoft.com/office/drawing/2014/main" val="3491772967"/>
                    </a:ext>
                  </a:extLst>
                </a:gridCol>
                <a:gridCol w="9516779">
                  <a:extLst>
                    <a:ext uri="{9D8B030D-6E8A-4147-A177-3AD203B41FA5}">
                      <a16:colId xmlns:a16="http://schemas.microsoft.com/office/drawing/2014/main" val="596677020"/>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7739778"/>
                  </a:ext>
                </a:extLst>
              </a:tr>
              <a:tr h="1862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《〈战国策〉</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第八》</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战国时期诸国关系紧张，战争随时可起，担负外交的策士和游说之士开始受到重用。当时各国看重的是威势，策士所说的战争和诈谋要因人、因地进言，广博的知识和微妙的机智都是不可少的。汉代刘向在汉初著名说客蒯通整理和润饰的基础上，把这些策士的说辞编成了《战国策》。</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艺术特色：文辞妙绝。把策士铺陈的伟丽，叱咤的雄豪，都传达了出来，那些曲折微妙的声口，也丝丝入扣，千载如生。读来如闻其语，如见其人。</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所记上接春秋时代，下至楚汉兴起为止，共二百零二年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公元前</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403</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前</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202</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，是一部重要的古史。所谓战国时代，便指这里的二百零二年；而战国的名称也是刘向在这部书的序里定出的。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2078860"/>
                  </a:ext>
                </a:extLst>
              </a:tr>
            </a:tbl>
          </a:graphicData>
        </a:graphic>
      </p:graphicFrame>
    </p:spTree>
    <p:extLst>
      <p:ext uri="{BB962C8B-B14F-4D97-AF65-F5344CB8AC3E}">
        <p14:creationId xmlns:p14="http://schemas.microsoft.com/office/powerpoint/2010/main" val="22910525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280183368"/>
              </p:ext>
            </p:extLst>
          </p:nvPr>
        </p:nvGraphicFramePr>
        <p:xfrm>
          <a:off x="381000" y="714446"/>
          <a:ext cx="11430000" cy="5605780"/>
        </p:xfrm>
        <a:graphic>
          <a:graphicData uri="http://schemas.openxmlformats.org/drawingml/2006/table">
            <a:tbl>
              <a:tblPr firstRow="1" firstCol="1" bandRow="1"/>
              <a:tblGrid>
                <a:gridCol w="1913221">
                  <a:extLst>
                    <a:ext uri="{9D8B030D-6E8A-4147-A177-3AD203B41FA5}">
                      <a16:colId xmlns:a16="http://schemas.microsoft.com/office/drawing/2014/main" val="529494226"/>
                    </a:ext>
                  </a:extLst>
                </a:gridCol>
                <a:gridCol w="9516779">
                  <a:extLst>
                    <a:ext uri="{9D8B030D-6E8A-4147-A177-3AD203B41FA5}">
                      <a16:colId xmlns:a16="http://schemas.microsoft.com/office/drawing/2014/main" val="2800438867"/>
                    </a:ext>
                  </a:extLst>
                </a:gridCol>
              </a:tblGrid>
              <a:tr h="21145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7403195"/>
                  </a:ext>
                </a:extLst>
              </a:tr>
              <a:tr h="227520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《〈史记〉〈汉</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书〉第九》</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司马迁早年漫游各地、了解风俗、采集传闻。他以“究天人之际，通古今之变，成一家之言”的史识创作了我国第一部纪传体通史《史记》。《史记》体例有五：十二本纪，记帝王政迹，是编年的；十表，以分年略记世代为主；八书，记典章制度的沿革；三十世家，记侯国世代存亡；七十列传，类记各方面人物。</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《汉书》为汉代班固著，其妹班昭奉汉和帝命令与马续参考皇家藏书，续写班固遗作。</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史记》创了“纪传体”，叙事自黄帝以来到汉武帝的时候，首尾三千多年。《汉书》采用了《史记》的体制，却以汉事为断，从高祖到王莽，只二百三十年。后来的史书全用《汉书》的体制，断代成书；二十四史里，《史记》《汉书》以外的二十二史都如此。这称为“正史”。《史记》《汉书》可以说是“正史”的源头。</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6373558"/>
                  </a:ext>
                </a:extLst>
              </a:tr>
            </a:tbl>
          </a:graphicData>
        </a:graphic>
      </p:graphicFrame>
    </p:spTree>
    <p:extLst>
      <p:ext uri="{BB962C8B-B14F-4D97-AF65-F5344CB8AC3E}">
        <p14:creationId xmlns:p14="http://schemas.microsoft.com/office/powerpoint/2010/main" val="29296058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743691487"/>
              </p:ext>
            </p:extLst>
          </p:nvPr>
        </p:nvGraphicFramePr>
        <p:xfrm>
          <a:off x="381000" y="748313"/>
          <a:ext cx="11430000" cy="4813300"/>
        </p:xfrm>
        <a:graphic>
          <a:graphicData uri="http://schemas.openxmlformats.org/drawingml/2006/table">
            <a:tbl>
              <a:tblPr firstRow="1" firstCol="1" bandRow="1"/>
              <a:tblGrid>
                <a:gridCol w="1913221">
                  <a:extLst>
                    <a:ext uri="{9D8B030D-6E8A-4147-A177-3AD203B41FA5}">
                      <a16:colId xmlns:a16="http://schemas.microsoft.com/office/drawing/2014/main" val="1212571096"/>
                    </a:ext>
                  </a:extLst>
                </a:gridCol>
                <a:gridCol w="9516779">
                  <a:extLst>
                    <a:ext uri="{9D8B030D-6E8A-4147-A177-3AD203B41FA5}">
                      <a16:colId xmlns:a16="http://schemas.microsoft.com/office/drawing/2014/main" val="1167896942"/>
                    </a:ext>
                  </a:extLst>
                </a:gridCol>
              </a:tblGrid>
              <a:tr h="211455">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400" b="1" dirty="0">
                          <a:effectLst/>
                          <a:latin typeface="Arial" panose="020B0604020202020204" pitchFamily="34" charset="0"/>
                          <a:ea typeface="黑体" panose="02010609060101010101" pitchFamily="49" charset="-122"/>
                          <a:cs typeface="Times New Roman" panose="02020603050405020304" pitchFamily="18" charset="0"/>
                        </a:rPr>
                        <a:t>内容</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9771377"/>
                  </a:ext>
                </a:extLst>
              </a:tr>
              <a:tr h="2275205">
                <a:tc>
                  <a:txBody>
                    <a:bodyPr/>
                    <a:lstStyle/>
                    <a:p>
                      <a:pPr algn="ctr" fontAlgn="ctr">
                        <a:spcAft>
                          <a:spcPts val="0"/>
                        </a:spcAft>
                      </a:pPr>
                      <a:r>
                        <a:rPr lang="zh-CN" sz="2400" b="1">
                          <a:effectLst/>
                          <a:latin typeface="Arial" panose="020B0604020202020204" pitchFamily="34" charset="0"/>
                          <a:ea typeface="黑体" panose="02010609060101010101" pitchFamily="49" charset="-122"/>
                          <a:cs typeface="Times New Roman" panose="02020603050405020304" pitchFamily="18" charset="0"/>
                        </a:rPr>
                        <a:t>《诸子第十》</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4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春秋末年，封建制度开始崩坏，在这个大变动当中，一些才智之士对于当时的情势观点不同，但都“持之有故，言之成理”，这便是诸子之学，大部分可以称为哲学，包括儒、道、墨、法、阴阳等学派。诸子都出于职业的“士”。“士”本是封建制度里贵族的末一级，但到了春秋、战国之际，“士”成了有才能之人的通称。</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4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400" b="1" dirty="0">
                          <a:effectLst/>
                          <a:latin typeface="Calibri" panose="020F0502020204030204" pitchFamily="34" charset="0"/>
                          <a:ea typeface="宋体" panose="02010600030101010101" pitchFamily="2" charset="-122"/>
                          <a:cs typeface="宋体" panose="02010600030101010101" pitchFamily="2" charset="-122"/>
                        </a:rPr>
                        <a:t>①</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第一个开门授徒的是孔子。孔子主张“有教无类”，是第一个将学术民众化的人。孔子之后有孟子、荀子。</a:t>
                      </a:r>
                      <a:r>
                        <a:rPr lang="zh-CN" sz="2400" b="1" dirty="0">
                          <a:effectLst/>
                          <a:latin typeface="Calibri" panose="020F0502020204030204" pitchFamily="34" charset="0"/>
                          <a:ea typeface="宋体" panose="02010600030101010101" pitchFamily="2" charset="-122"/>
                          <a:cs typeface="宋体" panose="02010600030101010101" pitchFamily="2" charset="-122"/>
                        </a:rPr>
                        <a:t>②</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墨家创始人墨翟出于武士。墨家虽以帮人打仗为生，却反对侵略的打仗，提倡“非攻”“兼爱”，主张“节用”“非乐”。</a:t>
                      </a:r>
                      <a:r>
                        <a:rPr lang="zh-CN" sz="2400" b="1" dirty="0">
                          <a:effectLst/>
                          <a:latin typeface="Calibri" panose="020F0502020204030204" pitchFamily="34" charset="0"/>
                          <a:ea typeface="宋体" panose="02010600030101010101" pitchFamily="2" charset="-122"/>
                          <a:cs typeface="宋体" panose="02010600030101010101" pitchFamily="2" charset="-122"/>
                        </a:rPr>
                        <a:t>③</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道家出于隐士，他们反对一切文化和制度。老子主张顺应自然，无为而为，无治而治；庄子更进一步，主张绝对的自由、绝对的平等。</a:t>
                      </a:r>
                      <a:r>
                        <a:rPr lang="zh-CN" sz="2400" b="1" dirty="0">
                          <a:effectLst/>
                          <a:latin typeface="Calibri" panose="020F0502020204030204" pitchFamily="34" charset="0"/>
                          <a:ea typeface="宋体" panose="02010600030101010101" pitchFamily="2" charset="-122"/>
                          <a:cs typeface="宋体" panose="02010600030101010101" pitchFamily="2" charset="-122"/>
                        </a:rPr>
                        <a:t>④</a:t>
                      </a: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法家出于“法术之士”，法术之士有重势、重术、重法三派，韩非子集其大成。</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6348029"/>
                  </a:ext>
                </a:extLst>
              </a:tr>
            </a:tbl>
          </a:graphicData>
        </a:graphic>
      </p:graphicFrame>
    </p:spTree>
    <p:extLst>
      <p:ext uri="{BB962C8B-B14F-4D97-AF65-F5344CB8AC3E}">
        <p14:creationId xmlns:p14="http://schemas.microsoft.com/office/powerpoint/2010/main" val="14627001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28151"/>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812064"/>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七、</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经典常谈</a:t>
            </a:r>
            <a:r>
              <a:rPr lang="en-US" altLang="zh-CN"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选择性阅读</a:t>
            </a:r>
            <a:endPar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537713"/>
            <a:ext cx="1730939" cy="616443"/>
          </a:xfrm>
          <a:prstGeom prst="rect">
            <a:avLst/>
          </a:prstGeom>
        </p:spPr>
      </p:pic>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3823871244"/>
              </p:ext>
            </p:extLst>
          </p:nvPr>
        </p:nvGraphicFramePr>
        <p:xfrm>
          <a:off x="381000" y="902970"/>
          <a:ext cx="11430000" cy="5179060"/>
        </p:xfrm>
        <a:graphic>
          <a:graphicData uri="http://schemas.openxmlformats.org/drawingml/2006/table">
            <a:tbl>
              <a:tblPr firstRow="1" firstCol="1" bandRow="1"/>
              <a:tblGrid>
                <a:gridCol w="1913221">
                  <a:extLst>
                    <a:ext uri="{9D8B030D-6E8A-4147-A177-3AD203B41FA5}">
                      <a16:colId xmlns:a16="http://schemas.microsoft.com/office/drawing/2014/main" val="1219828729"/>
                    </a:ext>
                  </a:extLst>
                </a:gridCol>
                <a:gridCol w="9516779">
                  <a:extLst>
                    <a:ext uri="{9D8B030D-6E8A-4147-A177-3AD203B41FA5}">
                      <a16:colId xmlns:a16="http://schemas.microsoft.com/office/drawing/2014/main" val="1197805046"/>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6529986"/>
                  </a:ext>
                </a:extLst>
              </a:tr>
              <a:tr h="16560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《辞赋第十一》</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《楚辞》中《离骚》和《九章》的各篇都是屈原被放逐时所作。《离骚》尤其是千古流传的杰作。他还创作了《九歌》《天问》《远游》《招魂》等。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从《诗经》“二南”到《离骚》，能看出句逗由短而长、由齐而畸的一个趋势。后人常模仿《离骚》写作，并称这种体制为“辞”，又称“楚辞”。刘向将这些作品编辑成《楚辞》一书。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荀子的《赋》篇最早称“赋”，《赋》篇总题分咏，安排客主，问答成篇，开后来赋家的风气。《汉书·艺文志·诗赋略》分赋为四类。东汉班固作《两都赋》，后张衡仿其作《二京赋》，晋左思又仿作《三都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5722138"/>
                  </a:ext>
                </a:extLst>
              </a:tr>
            </a:tbl>
          </a:graphicData>
        </a:graphic>
      </p:graphicFrame>
    </p:spTree>
    <p:extLst>
      <p:ext uri="{BB962C8B-B14F-4D97-AF65-F5344CB8AC3E}">
        <p14:creationId xmlns:p14="http://schemas.microsoft.com/office/powerpoint/2010/main" val="24920355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327895290"/>
              </p:ext>
            </p:extLst>
          </p:nvPr>
        </p:nvGraphicFramePr>
        <p:xfrm>
          <a:off x="381000" y="939095"/>
          <a:ext cx="11430000" cy="4813300"/>
        </p:xfrm>
        <a:graphic>
          <a:graphicData uri="http://schemas.openxmlformats.org/drawingml/2006/table">
            <a:tbl>
              <a:tblPr firstRow="1" firstCol="1" bandRow="1"/>
              <a:tblGrid>
                <a:gridCol w="1913221">
                  <a:extLst>
                    <a:ext uri="{9D8B030D-6E8A-4147-A177-3AD203B41FA5}">
                      <a16:colId xmlns:a16="http://schemas.microsoft.com/office/drawing/2014/main" val="2711042277"/>
                    </a:ext>
                  </a:extLst>
                </a:gridCol>
                <a:gridCol w="9516779">
                  <a:extLst>
                    <a:ext uri="{9D8B030D-6E8A-4147-A177-3AD203B41FA5}">
                      <a16:colId xmlns:a16="http://schemas.microsoft.com/office/drawing/2014/main" val="2508434210"/>
                    </a:ext>
                  </a:extLst>
                </a:gridCol>
              </a:tblGrid>
              <a:tr h="21145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5035686"/>
                  </a:ext>
                </a:extLst>
              </a:tr>
              <a:tr h="186245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《诗第十二》</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汉武帝立乐府，采集代、赵、秦、楚的歌谣和乐谱，以备传习唱奏，内容以叙事为主。后被称为“乐府诗”，简称“乐府”。</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汉末，一般文体都走向整炼一路，最高成就是《古诗十九首》。</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晋代诗逐渐排偶化、典故化。玄言诗兴盛，陶渊明、谢灵运应时而出。</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唐初谐调发展，成立了律诗绝句，称为近体；不是谐调的诗，称为古体；又成立了古、近体的七言诗。</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宋初的诗专学李商隐，欧阳修、梅尧臣接着发现了韩愈，起始了宋诗的散文化。散文化到苏轼发展到了极致。苏轼门下黄庭坚开了江西诗派。南宋的三大诗家杨万里、范成大、陆游都是从江西派变化出来的。</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3218552"/>
                  </a:ext>
                </a:extLst>
              </a:tr>
            </a:tbl>
          </a:graphicData>
        </a:graphic>
      </p:graphicFrame>
    </p:spTree>
    <p:extLst>
      <p:ext uri="{BB962C8B-B14F-4D97-AF65-F5344CB8AC3E}">
        <p14:creationId xmlns:p14="http://schemas.microsoft.com/office/powerpoint/2010/main" val="38093167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84790860"/>
              </p:ext>
            </p:extLst>
          </p:nvPr>
        </p:nvGraphicFramePr>
        <p:xfrm>
          <a:off x="381000" y="725735"/>
          <a:ext cx="11430000" cy="5605780"/>
        </p:xfrm>
        <a:graphic>
          <a:graphicData uri="http://schemas.openxmlformats.org/drawingml/2006/table">
            <a:tbl>
              <a:tblPr firstRow="1" firstCol="1" bandRow="1"/>
              <a:tblGrid>
                <a:gridCol w="1913221">
                  <a:extLst>
                    <a:ext uri="{9D8B030D-6E8A-4147-A177-3AD203B41FA5}">
                      <a16:colId xmlns:a16="http://schemas.microsoft.com/office/drawing/2014/main" val="2343875668"/>
                    </a:ext>
                  </a:extLst>
                </a:gridCol>
                <a:gridCol w="9516779">
                  <a:extLst>
                    <a:ext uri="{9D8B030D-6E8A-4147-A177-3AD203B41FA5}">
                      <a16:colId xmlns:a16="http://schemas.microsoft.com/office/drawing/2014/main" val="2373906686"/>
                    </a:ext>
                  </a:extLst>
                </a:gridCol>
              </a:tblGrid>
              <a:tr h="211455">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4906385"/>
                  </a:ext>
                </a:extLst>
              </a:tr>
              <a:tr h="2481580">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《文第十三》</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春秋时期，列国交际频繁，外交的言语关系国体和国家的利害，这种言语也称为“辞”，又称为“命”，又合称为“辞命”或“辞令”；战国时代，游说之风大盛，所以最重说辞。</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孔子开了私人讲学之风，从此便有了私家著作，第一部私家著作是《论语》；记事文伴随着议论文的发展有了长足的进步，《春秋左氏传》是一座里程碑。</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汉武帝时候，盛行辞赋。“骈文”或“骈体”出于辞赋。</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梁昭明太子在《文选》中第一次提出“文”的标准。</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唐初陈子昂提倡改革文体，韩愈继往开来倡导“古文运动”；欧阳修和苏轼以后，古文成了正宗；唐代发展“语录”和“传奇”两种新文体；宋代出现了“话本”；明代“八股文”盛行；清朝桐城派声名大振；清末，梁启超的“新文体”登峰造极；胡适之提倡白话文，经过五四运动，白话文畅行。</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7493559"/>
                  </a:ext>
                </a:extLst>
              </a:tr>
            </a:tbl>
          </a:graphicData>
        </a:graphic>
      </p:graphicFrame>
    </p:spTree>
    <p:extLst>
      <p:ext uri="{BB962C8B-B14F-4D97-AF65-F5344CB8AC3E}">
        <p14:creationId xmlns:p14="http://schemas.microsoft.com/office/powerpoint/2010/main" val="11844997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26217" y="1179920"/>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基础题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苏轼建议读书求学之人“每次作一意求之”，不贪多求全，也就是要学会</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读书方法</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，例如</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作者</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创作的学术散文集《经典常谈》就适合使用这种读书方法来读。</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《经典常谈》共十三篇，各篇的排列按照传统的</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顺序，并把文字学经典</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填人名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a:latin typeface="Times New Roman" panose="02020603050405020304" pitchFamily="18" charset="0"/>
                <a:ea typeface="宋体" panose="02010600030101010101" pitchFamily="2" charset="-122"/>
                <a:cs typeface="Times New Roman" panose="02020603050405020304" pitchFamily="18" charset="0"/>
              </a:rPr>
              <a:t>的</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放在首篇。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《经典常谈》所讲的经典中，《史记》《汉书》属于“史”，《周易》《尚书》属于“</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”，《离骚》《九章》属于“</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”，《吕氏春秋》《道德经》属于“</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1" name="A_57367"/>
          <p:cNvSpPr/>
          <p:nvPr/>
        </p:nvSpPr>
        <p:spPr>
          <a:xfrm>
            <a:off x="5673870" y="5714328"/>
            <a:ext cx="1222438"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子</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10" name="A_3c1f4"/>
          <p:cNvSpPr/>
          <p:nvPr/>
        </p:nvSpPr>
        <p:spPr>
          <a:xfrm>
            <a:off x="9602932" y="5159592"/>
            <a:ext cx="12224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集</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A_d764a"/>
          <p:cNvSpPr/>
          <p:nvPr/>
        </p:nvSpPr>
        <p:spPr>
          <a:xfrm>
            <a:off x="3887932" y="5159592"/>
            <a:ext cx="12224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经</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5b57e"/>
          <p:cNvSpPr/>
          <p:nvPr/>
        </p:nvSpPr>
        <p:spPr>
          <a:xfrm>
            <a:off x="6626370" y="4050120"/>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说文解字</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77826"/>
          <p:cNvSpPr/>
          <p:nvPr/>
        </p:nvSpPr>
        <p:spPr>
          <a:xfrm>
            <a:off x="3173557" y="4050120"/>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许慎</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6f57e"/>
          <p:cNvSpPr/>
          <p:nvPr/>
        </p:nvSpPr>
        <p:spPr>
          <a:xfrm>
            <a:off x="8709170" y="3495384"/>
            <a:ext cx="2294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经史子集</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4122d"/>
          <p:cNvSpPr/>
          <p:nvPr/>
        </p:nvSpPr>
        <p:spPr>
          <a:xfrm>
            <a:off x="6983557" y="2385912"/>
            <a:ext cx="1936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朱自清</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2" name="image281.jpeg"/>
          <p:cNvPicPr/>
          <p:nvPr/>
        </p:nvPicPr>
        <p:blipFill>
          <a:blip r:embed="rId2"/>
          <a:stretch>
            <a:fillRect/>
          </a:stretch>
        </p:blipFill>
        <p:spPr>
          <a:xfrm>
            <a:off x="326217" y="723984"/>
            <a:ext cx="2009018" cy="455936"/>
          </a:xfrm>
          <a:prstGeom prst="rect">
            <a:avLst/>
          </a:prstGeom>
        </p:spPr>
      </p:pic>
      <p:sp>
        <p:nvSpPr>
          <p:cNvPr id="4" name="A_b67a4"/>
          <p:cNvSpPr/>
          <p:nvPr/>
        </p:nvSpPr>
        <p:spPr>
          <a:xfrm>
            <a:off x="1744807" y="2385912"/>
            <a:ext cx="265118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选择性阅读</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445315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animBg="1"/>
      <p:bldP spid="8" grpId="0" animBg="1"/>
      <p:bldP spid="7" grpId="0" animBg="1"/>
      <p:bldP spid="6" grpId="0" animBg="1"/>
      <p:bldP spid="5"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下列对《经典常谈》的表述，正确的一项是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．《经典常谈》所说的“经典”，范围较广，不限于传统的“十三经”“四书五经”等经部书，而是包含经、史、子、集四部在内所有可称“经典”的著作。</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．《史记》是司马迁以“究天人之际，通古今之变，成一家之言”的史识创作的我国第一部编年体通史。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．《周易》中提到八卦是圣物，放在门头上，放在帽饰里，是可以辟邪的，辟邪是它的大神通。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．《尚书》是中国最古的记言的历史，包括虞、夏、商、周四代，大部分是君臣相告的话。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c223b"/>
          <p:cNvSpPr/>
          <p:nvPr/>
        </p:nvSpPr>
        <p:spPr>
          <a:xfrm>
            <a:off x="7811453" y="768215"/>
            <a:ext cx="1259395"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07626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3578" y="769127"/>
            <a:ext cx="11430000" cy="4253472"/>
          </a:xfrm>
          <a:prstGeom prst="rect">
            <a:avLst/>
          </a:prstGeom>
        </p:spPr>
        <p:txBody>
          <a:bodyPr>
            <a:spAutoFit/>
          </a:bodyPr>
          <a:lstStyle/>
          <a:p>
            <a:pPr>
              <a:lnSpc>
                <a:spcPct val="130000"/>
              </a:lnSpc>
              <a:spcAft>
                <a:spcPts val="0"/>
              </a:spcAft>
            </a:pPr>
            <a:r>
              <a:rPr lang="en-US"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下面对《经典常谈》中相关内容解说不正确的一项是</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．《经典常谈》是朱自清为中学生撰写的一部介绍我国传统文化经典的著作。</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．全书共</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篇，介绍了《说文解字》《周易》等经典著作，并概述了诸子百家、辞赋和历代诗文的情况，以此展示我国古代思想文化的基本面貌。</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．“乐”在古代与“礼”并称，二者各自独立，具有教化作用。“乐”包括歌和舞，它教人平心静气，互相和爱，这样自然没有贪欲、捣乱、欺诈等事情。</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．本书也可以看作一本精彩的学术散文集，不平铺直叙，常有引人入胜之处。</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779e"/>
          <p:cNvSpPr/>
          <p:nvPr/>
        </p:nvSpPr>
        <p:spPr>
          <a:xfrm>
            <a:off x="8630956" y="865647"/>
            <a:ext cx="1241488" cy="42754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dirty="0"/>
          </a:p>
        </p:txBody>
      </p:sp>
    </p:spTree>
    <p:extLst>
      <p:ext uri="{BB962C8B-B14F-4D97-AF65-F5344CB8AC3E}">
        <p14:creationId xmlns:p14="http://schemas.microsoft.com/office/powerpoint/2010/main" val="379308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6156" y="802871"/>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下列关于《经典常谈》的表述有误的一项是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．《经典常谈》是了解中国古代文化经典的指南，也是一部国学入门读物。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．《孟子》一书传达了“君子”“仁”“忠恕”等可以终身应用的学问。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．《史记》用到散行文字；《汉书》则弘丽精整，多用排偶，句子也长了。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．东汉经学家、文字学家许慎编著的《说文解字》是中国最早的字典。</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2c0f"/>
          <p:cNvSpPr/>
          <p:nvPr/>
        </p:nvSpPr>
        <p:spPr>
          <a:xfrm>
            <a:off x="7856609" y="899391"/>
            <a:ext cx="1278002"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3451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48733" y="719558"/>
            <a:ext cx="11430000" cy="340099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小语在阅读《经典常谈》时使用了“选择性阅读”的方法。下列做法不正确的是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．小语对古代文学感兴趣，选择先读《诗第十二》。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．小语想了解更多的历史内容，决定去读《</a:t>
            </a:r>
            <a:r>
              <a:rPr lang="en-US" altLang="zh-CN" sz="2800" b="1" dirty="0">
                <a:latin typeface="Calibri" panose="020F0502020204030204" pitchFamily="34" charset="0"/>
                <a:ea typeface="Calibri" panose="020F0502020204030204" pitchFamily="34" charset="0"/>
                <a:cs typeface="Calibri" panose="020F0502020204030204" pitchFamily="34"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战国策</a:t>
            </a:r>
            <a:r>
              <a:rPr lang="en-US" altLang="zh-CN" sz="2800" b="1" dirty="0">
                <a:latin typeface="Calibri" panose="020F0502020204030204" pitchFamily="34" charset="0"/>
                <a:ea typeface="Calibri" panose="020F0502020204030204" pitchFamily="34" charset="0"/>
                <a:cs typeface="Calibri" panose="020F0502020204030204" pitchFamily="34"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第八》。</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．小语想拓展关于《诗经》的更多知识，认真阅读《</a:t>
            </a:r>
            <a:r>
              <a:rPr lang="en-US" altLang="zh-CN" sz="2800" b="1" dirty="0">
                <a:latin typeface="Calibri" panose="020F0502020204030204" pitchFamily="34" charset="0"/>
                <a:ea typeface="Calibri" panose="020F0502020204030204" pitchFamily="34" charset="0"/>
                <a:cs typeface="Calibri" panose="020F0502020204030204" pitchFamily="34"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诗经</a:t>
            </a:r>
            <a:r>
              <a:rPr lang="en-US" altLang="zh-CN" sz="2800" b="1" dirty="0">
                <a:latin typeface="Calibri" panose="020F0502020204030204" pitchFamily="34" charset="0"/>
                <a:ea typeface="Calibri" panose="020F0502020204030204" pitchFamily="34" charset="0"/>
                <a:cs typeface="Calibri" panose="020F0502020204030204" pitchFamily="34"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．小语想开展汉字文化主题的研究性学习，仔细研读《文第十三》。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4137"/>
          <p:cNvSpPr/>
          <p:nvPr/>
        </p:nvSpPr>
        <p:spPr>
          <a:xfrm>
            <a:off x="2700761" y="1370814"/>
            <a:ext cx="1298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dirty="0"/>
          </a:p>
        </p:txBody>
      </p:sp>
    </p:spTree>
    <p:extLst>
      <p:ext uri="{BB962C8B-B14F-4D97-AF65-F5344CB8AC3E}">
        <p14:creationId xmlns:p14="http://schemas.microsoft.com/office/powerpoint/2010/main" val="389042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26155" y="805017"/>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根据《经典常谈》中的内容，下列说法中正确的一项是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Calibri" panose="020F0502020204030204" pitchFamily="34" charset="0"/>
                <a:ea typeface="Calibri" panose="020F0502020204030204" pitchFamily="34" charset="0"/>
                <a:cs typeface="Calibri" panose="020F0502020204030204" pitchFamily="34"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周易</a:t>
            </a:r>
            <a:r>
              <a:rPr lang="en-US" altLang="zh-CN" sz="2800" b="1" dirty="0">
                <a:latin typeface="Calibri" panose="020F0502020204030204" pitchFamily="34" charset="0"/>
                <a:ea typeface="Calibri" panose="020F0502020204030204" pitchFamily="34" charset="0"/>
                <a:cs typeface="Calibri" panose="020F0502020204030204" pitchFamily="34"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其二》中谈到，战国末期道家、阴阳家学说盛行，法家借卦、爻辞发扬法家哲学，留存下来的便是《易传》。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Calibri" panose="020F0502020204030204" pitchFamily="34" charset="0"/>
                <a:ea typeface="Calibri" panose="020F0502020204030204" pitchFamily="34" charset="0"/>
                <a:cs typeface="Calibri" panose="020F0502020204030204" pitchFamily="34"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尚书</a:t>
            </a:r>
            <a:r>
              <a:rPr lang="en-US" altLang="zh-CN" sz="2800" b="1" dirty="0">
                <a:latin typeface="Calibri" panose="020F0502020204030204" pitchFamily="34" charset="0"/>
                <a:ea typeface="Calibri" panose="020F0502020204030204" pitchFamily="34" charset="0"/>
                <a:cs typeface="Calibri" panose="020F0502020204030204" pitchFamily="34"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第三》大部分是号令，就是向大众宣布的话，小部分是国君的文章。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．三传为《左传》《公羊传》《穀梁传》，三传特别注重《论语》的劝惩作用。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．司马迁的《史记》创造了“纪传”的体制，《史记》包括十二本纪、三十世家、七十列传、十表、八书，共五十多万字。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d69b"/>
          <p:cNvSpPr/>
          <p:nvPr/>
        </p:nvSpPr>
        <p:spPr>
          <a:xfrm>
            <a:off x="9642545" y="901537"/>
            <a:ext cx="1298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241462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24556" y="4133654"/>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门</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ì</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s</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ō</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u</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铭</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ca2ff"/>
          <p:cNvSpPr/>
          <p:nvPr/>
        </p:nvSpPr>
        <p:spPr>
          <a:xfrm>
            <a:off x="977971" y="5376276"/>
            <a:ext cx="1547876" cy="41747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í</a:t>
            </a:r>
            <a:r>
              <a:rPr lang="en-US" altLang="zh-CN" sz="28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6" name="A_d3063"/>
          <p:cNvSpPr/>
          <p:nvPr/>
        </p:nvSpPr>
        <p:spPr>
          <a:xfrm>
            <a:off x="4049254" y="4784910"/>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搜</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矩形 2"/>
          <p:cNvSpPr>
            <a:spLocks noChangeAspect="1"/>
          </p:cNvSpPr>
          <p:nvPr/>
        </p:nvSpPr>
        <p:spPr>
          <a:xfrm>
            <a:off x="324556" y="1713313"/>
            <a:ext cx="11430000" cy="2280689"/>
          </a:xfrm>
          <a:prstGeom prst="rect">
            <a:avLst/>
          </a:prstGeom>
        </p:spPr>
        <p:txBody>
          <a:bodyPr>
            <a:spAutoFit/>
          </a:bodyPr>
          <a:lstStyle/>
          <a:p>
            <a:pPr indent="722313">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是文字学的古典，又是一切古典的工具或门</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ì</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《说文序》提起出土的古器物，</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说是书里也</a:t>
            </a:r>
            <a:r>
              <a:rPr lang="en-US" altLang="zh-CN" sz="2800" b="1" u="wavy" dirty="0" err="1">
                <a:latin typeface="Times New Roman" panose="02020603050405020304" pitchFamily="18" charset="0"/>
                <a:ea typeface="宋体" panose="02010600030101010101" pitchFamily="2" charset="-122"/>
                <a:cs typeface="Times New Roman" panose="02020603050405020304" pitchFamily="18" charset="0"/>
              </a:rPr>
              <a:t>s</a:t>
            </a:r>
            <a:r>
              <a:rPr lang="en-US" altLang="zh-CN" sz="2800" b="1" u="wavy" dirty="0" err="1">
                <a:latin typeface="宋体" panose="02010600030101010101" pitchFamily="2" charset="-122"/>
                <a:ea typeface="宋体" panose="02010600030101010101" pitchFamily="2" charset="-122"/>
                <a:cs typeface="Times New Roman" panose="02020603050405020304" pitchFamily="18" charset="0"/>
              </a:rPr>
              <a:t>ō</a:t>
            </a:r>
            <a:r>
              <a:rPr lang="en-US" altLang="zh-CN" sz="2800" b="1" u="wavy" dirty="0" err="1">
                <a:latin typeface="Times New Roman" panose="02020603050405020304" pitchFamily="18" charset="0"/>
                <a:ea typeface="宋体" panose="02010600030101010101" pitchFamily="2" charset="-122"/>
                <a:cs typeface="Times New Roman" panose="02020603050405020304" pitchFamily="18" charset="0"/>
              </a:rPr>
              <a:t>u</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罗了古器物铭的文字，便是</a:t>
            </a:r>
            <a:r>
              <a:rPr lang="zh-CN" altLang="zh-CN" sz="2800" b="1" u="wavy"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古文</a:t>
            </a:r>
            <a:r>
              <a:rPr lang="zh-CN" altLang="zh-CN" sz="2800" b="1" u="wavy"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的一部分，但是汉代出土的古器物很少</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；而拓墨的法子到南北朝才有，当时也不会有拓本，那些</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文</a:t>
            </a:r>
            <a:r>
              <a:rPr lang="en-US" altLang="zh-CN" sz="2800" b="1" dirty="0">
                <a:latin typeface="Cambria Math" panose="020405030504060302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许慎能见到的怕是更少。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9ebc5"/>
          <p:cNvSpPr/>
          <p:nvPr/>
        </p:nvSpPr>
        <p:spPr>
          <a:xfrm>
            <a:off x="1339573" y="4784910"/>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径</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2" name="矩形 1"/>
          <p:cNvSpPr>
            <a:spLocks noChangeAspect="1"/>
          </p:cNvSpPr>
          <p:nvPr/>
        </p:nvSpPr>
        <p:spPr>
          <a:xfrm>
            <a:off x="324556" y="552931"/>
            <a:ext cx="11430000" cy="1160382"/>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小语段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694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23.jpeg">
            <a:extLst>
              <a:ext uri="{FF2B5EF4-FFF2-40B4-BE49-F238E27FC236}">
                <a16:creationId xmlns:a16="http://schemas.microsoft.com/office/drawing/2014/main" id="{3D407BAB-5189-5F32-EF60-68B2E1478642}"/>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40287" y="849165"/>
            <a:ext cx="1910545" cy="433588"/>
          </a:xfrm>
          <a:prstGeom prst="rect">
            <a:avLst/>
          </a:prstGeom>
        </p:spPr>
      </p:pic>
      <p:sp>
        <p:nvSpPr>
          <p:cNvPr id="4" name="矩形 3"/>
          <p:cNvSpPr>
            <a:spLocks noChangeAspect="1"/>
          </p:cNvSpPr>
          <p:nvPr/>
        </p:nvSpPr>
        <p:spPr>
          <a:xfrm>
            <a:off x="340731" y="692190"/>
            <a:ext cx="11430000" cy="65248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40731" y="692190"/>
            <a:ext cx="11430000" cy="3453253"/>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自清</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(1898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1948)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，原名自华，后改名自清，字佩弦。现代杰出的散文家、诗人、学者、民主战士。</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1928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年第一本散文集《背影》出版。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月，任清华大学中国文学系主任。</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年，出版《欧游杂记》和《伦敦杂记》。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年，出版散文集《你我》。</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年代末到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年代初为中学生撰写的一部介绍我国传统文化经典的著作《经典常谈》。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32993"/>
            <a:ext cx="11430000" cy="3961149"/>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文段选自《经典常谈》。下列关于文段内容的表述，不正确的一项是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．文段中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指代的这部“文字学的古典”是许慎所作的《说文解字》。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．结合“但是”一句与前文的关系可以判断，画波浪线的句子是一个转折复句。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．文段</a:t>
            </a:r>
            <a:r>
              <a:rPr lang="en-US" altLang="zh-CN" sz="2800" b="1" dirty="0">
                <a:latin typeface="Cambria Math" panose="020405030504060302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处的标点符号可以填“，”。</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．文段中的“一切”“出土”“南北朝”“拓本”的词性均相同。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1508"/>
          <p:cNvSpPr/>
          <p:nvPr/>
        </p:nvSpPr>
        <p:spPr>
          <a:xfrm>
            <a:off x="489903" y="1384249"/>
            <a:ext cx="1298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26771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9711" y="794288"/>
            <a:ext cx="11430000" cy="172053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这本“文字学的古典”中对象形、指事、会意、形声四种造字方法做了简要介绍。根据形声造字法“两个字合成一个字，但一个字是形，一个字是声”这一特点可以判断，下列</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用的是形声造字法。</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填序号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4a12"/>
          <p:cNvSpPr/>
          <p:nvPr/>
        </p:nvSpPr>
        <p:spPr>
          <a:xfrm>
            <a:off x="6431739" y="1966413"/>
            <a:ext cx="12224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pic>
        <p:nvPicPr>
          <p:cNvPr id="5" name="图片 4"/>
          <p:cNvPicPr>
            <a:picLocks noChangeAspect="1"/>
          </p:cNvPicPr>
          <p:nvPr/>
        </p:nvPicPr>
        <p:blipFill>
          <a:blip r:embed="rId2"/>
          <a:stretch>
            <a:fillRect/>
          </a:stretch>
        </p:blipFill>
        <p:spPr>
          <a:xfrm>
            <a:off x="564444" y="2661448"/>
            <a:ext cx="10990275" cy="2051001"/>
          </a:xfrm>
          <a:prstGeom prst="rect">
            <a:avLst/>
          </a:prstGeom>
        </p:spPr>
      </p:pic>
    </p:spTree>
    <p:extLst>
      <p:ext uri="{BB962C8B-B14F-4D97-AF65-F5344CB8AC3E}">
        <p14:creationId xmlns:p14="http://schemas.microsoft.com/office/powerpoint/2010/main" val="2556195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03578" y="689982"/>
            <a:ext cx="11430000" cy="457356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你认为《经典常谈》堪称了解中国传统文化的入门佳作。请结合书中具体内容，阐述它能“担此重任”的原因。</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不少于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82600" y="1723820"/>
            <a:ext cx="11430000" cy="3401893"/>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经典常谈》中，朱自清先生以现代的、科学的学术观念研究传统典籍，又以通俗易懂的语言、生动传神的笔墨介绍了诸多经典著作，如：介绍《诗经》，从其起源、分类到表现手法，清晰明了；介绍《史记》，从作者司马迁的生平到书籍的体例、历史价值，娓娓道来。它将经典知识化繁为简，并提出许多精彩见解，为读者打开了传统文化的大门，所以堪称了解中国传统文化的入门佳作。</a:t>
            </a:r>
            <a:endParaRPr lang="zh-CN" altLang="en-US" sz="2800" dirty="0"/>
          </a:p>
        </p:txBody>
      </p:sp>
    </p:spTree>
    <p:extLst>
      <p:ext uri="{BB962C8B-B14F-4D97-AF65-F5344CB8AC3E}">
        <p14:creationId xmlns:p14="http://schemas.microsoft.com/office/powerpoint/2010/main" val="251811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但朱子的意思，有了《大学》的提纲</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挈</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领，便能领会《论》《孟》里精微的分别去处；融贯了《论》《孟》的旨趣，也便能领会《中庸》里的心法。人有人心和道心；人心是私欲，道心是天理。人该修养道心，克制人心，这是心法。朱子的意思，不领会《中庸》里的心法，是不能从大处</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眼，读天下的书，论天下的事的。他所以将《中庸》放在第三步，和《大学》《论》《孟》合为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却重在</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li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è</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取功名；这是不合于他提倡的本心的。至于顺序变为《学》《庸》《论》《孟》，那是书贾因为《学》《庸》篇页不多，合为一本的缘故；通行既久，居然约定</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s</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ú</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成了。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285304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挈</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a:t>
            </a:r>
            <a:r>
              <a:rPr lang="zh-CN" altLang="zh-CN" sz="28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眼</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li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取功名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约定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s</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文段出自朱自清撰写的《经典常谈》，这本书共</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篇，文段中的“朱子”是对</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的尊称。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按照朱子的本心研读“四书”，下列分析正确的一项是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．要理解其内在逻辑，由深及浅，方能融会贯通。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．是为了修养道心，克制人心，领会心法。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．是为了提升修养，入德治学，获得功名。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．要从细微处着手，进而读天下书，论天下事。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A_e0c52"/>
          <p:cNvSpPr/>
          <p:nvPr/>
        </p:nvSpPr>
        <p:spPr>
          <a:xfrm>
            <a:off x="9478328" y="3541895"/>
            <a:ext cx="127800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dirty="0"/>
          </a:p>
        </p:txBody>
      </p:sp>
      <p:sp>
        <p:nvSpPr>
          <p:cNvPr id="8" name="A_e3f61"/>
          <p:cNvSpPr/>
          <p:nvPr/>
        </p:nvSpPr>
        <p:spPr>
          <a:xfrm>
            <a:off x="2871153" y="2987159"/>
            <a:ext cx="1579626"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朱熹</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18e3e"/>
          <p:cNvSpPr/>
          <p:nvPr/>
        </p:nvSpPr>
        <p:spPr>
          <a:xfrm>
            <a:off x="8644890" y="2432423"/>
            <a:ext cx="1220851"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6" name="A_2b16d"/>
          <p:cNvSpPr/>
          <p:nvPr/>
        </p:nvSpPr>
        <p:spPr>
          <a:xfrm>
            <a:off x="4206946" y="1924839"/>
            <a:ext cx="1044638"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俗</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5" name="A_af792"/>
          <p:cNvSpPr/>
          <p:nvPr/>
        </p:nvSpPr>
        <p:spPr>
          <a:xfrm>
            <a:off x="727015" y="1924838"/>
            <a:ext cx="1044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猎</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55818"/>
          <p:cNvSpPr/>
          <p:nvPr/>
        </p:nvSpPr>
        <p:spPr>
          <a:xfrm>
            <a:off x="3822770" y="1322951"/>
            <a:ext cx="1428814"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zhu</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ó</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2e5cd"/>
          <p:cNvSpPr/>
          <p:nvPr/>
        </p:nvSpPr>
        <p:spPr>
          <a:xfrm>
            <a:off x="831215" y="1322951"/>
            <a:ext cx="1171639" cy="46043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qi</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è</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40905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93866"/>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Calibri" panose="020F0502020204030204" pitchFamily="34" charset="0"/>
                <a:ea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关于《经典常谈》一书，有些同学不愿意阅读，觉得较为枯燥，没什么大的意义。请你结合本书有关内容对他们进行劝说。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749947"/>
            <a:ext cx="11430000" cy="4522200"/>
          </a:xfrm>
          <a:prstGeom prst="rect">
            <a:avLst/>
          </a:prstGeom>
        </p:spPr>
        <p:txBody>
          <a:bodyPr>
            <a:spAutoFit/>
          </a:bodyPr>
          <a:lstStyle/>
          <a:p>
            <a:pPr indent="722313">
              <a:lnSpc>
                <a:spcPct val="130000"/>
              </a:lnSpc>
            </a:pP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阅读《经典常谈》好处多。首先，阅读这本书，可以帮助我们学习语文知识，比如可以从《说文解字》中了解汉字的造字法和每个字的造字本义；其次，可以帮助我们了解当时的社会现状，比如可以从《战国策》中了解战国时期盛行策士游说这一历史事实；再者，可以帮助我们充实精神内涵，比如读《汉书》，我们可以通过其中古人的故事，感受古人的精神品质，丰富自己的精神世界；最后，可以帮助提升我们的个人修养，比如从儒家经典中我们可以汲取有关学习、做人等多方面的道理，提升自身修养。</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任意选择三个方面即可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3700618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24556" y="517942"/>
            <a:ext cx="11430000" cy="5813899"/>
          </a:xfrm>
          <a:prstGeom prst="rect">
            <a:avLst/>
          </a:prstGeom>
        </p:spPr>
        <p:txBody>
          <a:bodyPr>
            <a:spAutoFit/>
          </a:bodyPr>
          <a:lstStyle/>
          <a:p>
            <a:pPr>
              <a:lnSpc>
                <a:spcPct val="130000"/>
              </a:lnSpc>
              <a:spcAft>
                <a:spcPts val="0"/>
              </a:spcAft>
            </a:pPr>
            <a:r>
              <a:rPr lang="zh-CN" altLang="zh-CN" sz="26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6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26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26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600" b="1" dirty="0">
                <a:latin typeface="Arial" panose="020B0604020202020204" pitchFamily="34" charset="0"/>
                <a:ea typeface="黑体" panose="02010609060101010101" pitchFamily="49" charset="-122"/>
                <a:cs typeface="Times New Roman" panose="02020603050405020304" pitchFamily="18" charset="0"/>
              </a:rPr>
              <a:t>创新题</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有人建议阅读《经典常谈》时，可以选择《〈诗经〉第四》《辞赋第十一》《诗第十二》进行组合阅读，这样能够完整了解中国古代诗歌的发展过程及其成果。你是否同意这一建议？结合名著阅读的方法，说说你的看法。</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6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24556" y="2516189"/>
            <a:ext cx="11430000" cy="3685624"/>
          </a:xfrm>
          <a:prstGeom prst="rect">
            <a:avLst/>
          </a:prstGeom>
        </p:spPr>
        <p:txBody>
          <a:bodyPr>
            <a:spAutoFit/>
          </a:bodyPr>
          <a:lstStyle/>
          <a:p>
            <a:pPr indent="722313">
              <a:lnSpc>
                <a:spcPct val="130000"/>
              </a:lnSpc>
            </a:pPr>
            <a:r>
              <a:rPr lang="zh-CN" altLang="zh-CN" sz="26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示例：同意。《经典常谈》这种涉及面较广的作品适合选择性阅读，可以选择最感兴趣的部分作为切入点。《</a:t>
            </a:r>
            <a:r>
              <a:rPr lang="en-US" altLang="zh-CN" sz="2600" b="1" dirty="0">
                <a:solidFill>
                  <a:srgbClr val="FF0000"/>
                </a:solidFill>
                <a:uFill>
                  <a:solidFill>
                    <a:srgbClr val="000000"/>
                  </a:solidFill>
                </a:uFill>
                <a:latin typeface="Calibri" panose="020F0502020204030204" pitchFamily="34" charset="0"/>
                <a:ea typeface="Calibri" panose="020F0502020204030204" pitchFamily="34" charset="0"/>
                <a:cs typeface="Calibri" panose="020F0502020204030204" pitchFamily="34" charset="0"/>
              </a:rPr>
              <a:t>􀎮</a:t>
            </a:r>
            <a:r>
              <a:rPr lang="zh-CN" altLang="zh-CN" sz="26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诗经</a:t>
            </a:r>
            <a:r>
              <a:rPr lang="en-US" altLang="zh-CN" sz="2600" b="1" dirty="0">
                <a:solidFill>
                  <a:srgbClr val="FF0000"/>
                </a:solidFill>
                <a:uFill>
                  <a:solidFill>
                    <a:srgbClr val="000000"/>
                  </a:solidFill>
                </a:uFill>
                <a:latin typeface="Calibri" panose="020F0502020204030204" pitchFamily="34" charset="0"/>
                <a:ea typeface="Calibri" panose="020F0502020204030204" pitchFamily="34" charset="0"/>
                <a:cs typeface="Calibri" panose="020F0502020204030204" pitchFamily="34" charset="0"/>
              </a:rPr>
              <a:t>􀎯</a:t>
            </a:r>
            <a:r>
              <a:rPr lang="zh-CN" altLang="zh-CN" sz="26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四》专门介绍中国的第一部诗歌总集《诗经》，《诗经》是中国诗歌现实主义的源头；《辞赋第十一》介绍屈原的《楚辞》及辞赋的发展过程，屈原的《楚辞》是中国诗歌浪漫主义的源头；《诗第十二》从汉乐府诗开始至宋代诗歌，介绍中国古代诗歌的发展脉络，以及楚辞对后代诗歌的影响等。将这三篇组合阅读，可以让我们对中国古代诗歌有一个比较完整的了解。</a:t>
            </a:r>
            <a:endParaRPr lang="zh-CN" altLang="en-US" sz="2600" dirty="0"/>
          </a:p>
        </p:txBody>
      </p:sp>
    </p:spTree>
    <p:extLst>
      <p:ext uri="{BB962C8B-B14F-4D97-AF65-F5344CB8AC3E}">
        <p14:creationId xmlns:p14="http://schemas.microsoft.com/office/powerpoint/2010/main" val="260331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48733" y="608253"/>
            <a:ext cx="11430000" cy="4893647"/>
          </a:xfrm>
          <a:prstGeom prst="rect">
            <a:avLst/>
          </a:prstGeom>
        </p:spPr>
        <p:txBody>
          <a:bodyPr>
            <a:spAutoFit/>
          </a:bodyPr>
          <a:lstStyle/>
          <a:p>
            <a:pPr>
              <a:lnSpc>
                <a:spcPct val="13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小文在阅读《经典常谈·〈诗经〉第四》时发现，后人解诗通常采用“断章取义”的方式，如曹操《短歌行》中引用“呦呦鹿鸣，食野之苹。我有嘉宾，鼓瑟吹笙”以及孔子教训学生做学问应该“如切如磋，如琢如磨”，这使得诗篇原本的意义逐渐模糊。你是否赞同这样的写诗、解诗方式，谈谈你的看法。</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u="sng"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48733" y="2448454"/>
            <a:ext cx="11430000" cy="2929072"/>
          </a:xfrm>
          <a:prstGeom prst="rect">
            <a:avLst/>
          </a:prstGeom>
        </p:spPr>
        <p:txBody>
          <a:bodyPr>
            <a:spAutoFit/>
          </a:bodyPr>
          <a:lstStyle/>
          <a:p>
            <a:pPr indent="722313">
              <a:lnSpc>
                <a:spcPct val="130000"/>
              </a:lnSpc>
            </a:pP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同意，写诗是为了表达情绪，在表达当前情绪时，自然可以引用一些符合情绪的诗句来帮助诗人传递思想，而不需要全篇挪用。而且随着时代的发展，对诗文原句的理解也会产生转变，使诗歌的意义承载范围扩大，增添诗歌的活力。</a:t>
            </a:r>
            <a:r>
              <a:rPr lang="zh-CN" altLang="zh-CN" sz="24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不同意，解诗时一定要对整首诗进行推敲，否则无法知晓作者原意，久而久之诗歌的内涵都被曲解，不利于诗歌的传播与教学。同时这种写诗方式也会让他人对你的作品产生误解，无法准确地感受到你想表达的情感。</a:t>
            </a:r>
            <a:endParaRPr lang="zh-CN" altLang="en-US" sz="2400" dirty="0"/>
          </a:p>
        </p:txBody>
      </p:sp>
    </p:spTree>
    <p:extLst>
      <p:ext uri="{BB962C8B-B14F-4D97-AF65-F5344CB8AC3E}">
        <p14:creationId xmlns:p14="http://schemas.microsoft.com/office/powerpoint/2010/main" val="3853986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24.jpeg">
            <a:extLst>
              <a:ext uri="{FF2B5EF4-FFF2-40B4-BE49-F238E27FC236}">
                <a16:creationId xmlns:a16="http://schemas.microsoft.com/office/drawing/2014/main" id="{D8FDF97F-E5B4-481F-94FF-CEBCF38A17C8}"/>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6217" y="764760"/>
            <a:ext cx="2009019" cy="455936"/>
          </a:xfrm>
          <a:prstGeom prst="rect">
            <a:avLst/>
          </a:prstGeom>
        </p:spPr>
      </p:pic>
      <p:sp>
        <p:nvSpPr>
          <p:cNvPr id="3" name="矩形 2"/>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写作《经典常谈》的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1942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年间，朱自清不仅同时在国立西南联合大学中文系及其师范学院国文系任教，而且还自</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年开始参与到国民政府国防设计委员会主持的中小学国文教科书的编写工作中，并在其间发挥了重要作用。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月，负责统筹这一工作的杨振声建议朱自清“可自己写一些有关中国文化的课文”，这成了他在日后写作《经典常谈》的直接缘起。而朱自清在写作过程中，自觉遵循的标准也是完成一部“一般的读物”而非“考据的著作”。可见在他的自我期待中，相比于追求学术与文学层面上的价值，此书的主要功能乃是实现对于传统经典的教育普及，他希望自己的这部书，能被读者当作一条船，凭着它“航到经典的海里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0557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276.jpeg"/>
          <p:cNvPicPr/>
          <p:nvPr/>
        </p:nvPicPr>
        <p:blipFill>
          <a:blip r:embed="rId2"/>
          <a:stretch>
            <a:fillRect/>
          </a:stretch>
        </p:blipFill>
        <p:spPr>
          <a:xfrm>
            <a:off x="337505" y="697026"/>
            <a:ext cx="2009018" cy="455936"/>
          </a:xfrm>
          <a:prstGeom prst="rect">
            <a:avLst/>
          </a:prstGeom>
        </p:spPr>
      </p:pic>
      <p:sp>
        <p:nvSpPr>
          <p:cNvPr id="5" name="矩形 4"/>
          <p:cNvSpPr>
            <a:spLocks noChangeAspect="1"/>
          </p:cNvSpPr>
          <p:nvPr/>
        </p:nvSpPr>
        <p:spPr>
          <a:xfrm>
            <a:off x="337505" y="608210"/>
            <a:ext cx="11430000" cy="4521302"/>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全书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篇，按我国古代经、史、子、集分类法的顺序，并照传统的意见将“小学”书放在最前头，依次介绍了《说文解字》《周易》《诗经》《史记》等经典著作，并概述了诸子百家、辞赋和历代诗文的情况，以此展示我国古代思想文化的基本面貌。十三篇可分两大部分：前九篇谈“小学”和经史，以经典为主，力求点面结合；后四篇论子部和集部，以文体为中心，又做到点线结合。因此，《经典常谈》虽说不是“国学概论”，但只要细读全书，在深入经典文本的同时，又可以获得系统的国学常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08039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77.jpeg"/>
          <p:cNvPicPr/>
          <p:nvPr/>
        </p:nvPicPr>
        <p:blipFill>
          <a:blip r:embed="rId2"/>
          <a:stretch>
            <a:fillRect/>
          </a:stretch>
        </p:blipFill>
        <p:spPr>
          <a:xfrm>
            <a:off x="381000" y="776050"/>
            <a:ext cx="2009018" cy="455936"/>
          </a:xfrm>
          <a:prstGeom prst="rect">
            <a:avLst/>
          </a:prstGeom>
        </p:spPr>
      </p:pic>
      <p:sp>
        <p:nvSpPr>
          <p:cNvPr id="4" name="矩形 3"/>
          <p:cNvSpPr>
            <a:spLocks noChangeAspect="1"/>
          </p:cNvSpPr>
          <p:nvPr/>
        </p:nvSpPr>
        <p:spPr>
          <a:xfrm>
            <a:off x="381000" y="674449"/>
            <a:ext cx="11430000" cy="1212640"/>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为了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给希望读些经典的中学生做个向导，指点阅读门径，让他们面对浩如烟海的古代典籍不至于茫然无措。</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840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78.jpeg"/>
          <p:cNvPicPr/>
          <p:nvPr/>
        </p:nvPicPr>
        <p:blipFill>
          <a:blip r:embed="rId2"/>
          <a:stretch>
            <a:fillRect/>
          </a:stretch>
        </p:blipFill>
        <p:spPr>
          <a:xfrm>
            <a:off x="326218" y="742182"/>
            <a:ext cx="2009018" cy="455936"/>
          </a:xfrm>
          <a:prstGeom prst="rect">
            <a:avLst/>
          </a:prstGeom>
        </p:spPr>
      </p:pic>
      <p:sp>
        <p:nvSpPr>
          <p:cNvPr id="4" name="矩形 3"/>
          <p:cNvSpPr>
            <a:spLocks noChangeAspect="1"/>
          </p:cNvSpPr>
          <p:nvPr/>
        </p:nvSpPr>
        <p:spPr>
          <a:xfrm>
            <a:off x="326218" y="1198118"/>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见解精辟，文笔优美。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经典常谈》不是“国学概论”，它以经典为主，以书为主，深入浅出，不故作玄虚。其也可看作一本精彩的学术散文集。这本书不“板着脸说话”，也不平铺直叙，而是以流利畅达的语言娓娓道来，常有引人入胜之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提纲挈领，通俗易懂。</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本书提纲挈领，通俗易懂，是了解国学知识和文艺理论最好的入门读本，对当代文艺、国学爱好者和研究者也有极强的指导意义和参考价值。该书不囿于陈腐的旧学框架，采择近人新说，亲切自然，全面地呈现了作者在文艺和国学经典通俗化方面的见解与体悟，对当今中学生具有教育意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9003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79.jpeg"/>
          <p:cNvPicPr/>
          <p:nvPr/>
        </p:nvPicPr>
        <p:blipFill>
          <a:blip r:embed="rId2"/>
          <a:stretch>
            <a:fillRect/>
          </a:stretch>
        </p:blipFill>
        <p:spPr>
          <a:xfrm>
            <a:off x="314929" y="697027"/>
            <a:ext cx="2009018" cy="455936"/>
          </a:xfrm>
          <a:prstGeom prst="rect">
            <a:avLst/>
          </a:prstGeom>
        </p:spPr>
      </p:pic>
      <p:sp>
        <p:nvSpPr>
          <p:cNvPr id="4" name="矩形 3"/>
          <p:cNvSpPr>
            <a:spLocks noChangeAspect="1"/>
          </p:cNvSpPr>
          <p:nvPr/>
        </p:nvSpPr>
        <p:spPr>
          <a:xfrm>
            <a:off x="2323947" y="618004"/>
            <a:ext cx="3159839" cy="652486"/>
          </a:xfrm>
          <a:prstGeom prst="rect">
            <a:avLst/>
          </a:prstGeom>
        </p:spPr>
        <p:txBody>
          <a:bodyPr wrap="none">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选择性阅读的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437444" y="1231986"/>
            <a:ext cx="11430000" cy="3453253"/>
          </a:xfrm>
          <a:prstGeom prst="rect">
            <a:avLst/>
          </a:prstGeom>
        </p:spPr>
        <p:txBody>
          <a:bodyPr>
            <a:spAutoFit/>
          </a:bodyPr>
          <a:lstStyle/>
          <a:p>
            <a:pPr indent="722313">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选择性阅读是一种理性的、目的性很强的阅读方式，往往和阅读者的兴趣、思考、关注点密不可分。这也就是说，它的目的性、主观性很强，提倡个性化阅读，追求的是个人独特的阅读体验。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具体来说，选择性阅读主要有兴趣选择、问题选择、目的选择、方法选择等情形。散文、书信、诗歌等体裁的作品内容相对独立，比较适合用这种方法来阅读。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3180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80.jpeg"/>
          <p:cNvPicPr/>
          <p:nvPr/>
        </p:nvPicPr>
        <p:blipFill>
          <a:blip r:embed="rId2"/>
          <a:stretch>
            <a:fillRect/>
          </a:stretch>
        </p:blipFill>
        <p:spPr>
          <a:xfrm>
            <a:off x="472042" y="719605"/>
            <a:ext cx="1672212" cy="455936"/>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4255650493"/>
              </p:ext>
            </p:extLst>
          </p:nvPr>
        </p:nvGraphicFramePr>
        <p:xfrm>
          <a:off x="358422" y="1175541"/>
          <a:ext cx="11430000" cy="5179060"/>
        </p:xfrm>
        <a:graphic>
          <a:graphicData uri="http://schemas.openxmlformats.org/drawingml/2006/table">
            <a:tbl>
              <a:tblPr firstRow="1" firstCol="1" bandRow="1"/>
              <a:tblGrid>
                <a:gridCol w="1651000">
                  <a:extLst>
                    <a:ext uri="{9D8B030D-6E8A-4147-A177-3AD203B41FA5}">
                      <a16:colId xmlns:a16="http://schemas.microsoft.com/office/drawing/2014/main" val="142343173"/>
                    </a:ext>
                  </a:extLst>
                </a:gridCol>
                <a:gridCol w="9779000">
                  <a:extLst>
                    <a:ext uri="{9D8B030D-6E8A-4147-A177-3AD203B41FA5}">
                      <a16:colId xmlns:a16="http://schemas.microsoft.com/office/drawing/2014/main" val="4081724268"/>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篇目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7598757"/>
                  </a:ext>
                </a:extLst>
              </a:tr>
              <a:tr h="268795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《〈说文解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字〉第一》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秦以前是文字发生与演化的时代，字体因世、因国而不同，官书虽是系统相承，民间书却极为庞杂。战国末期，由于文字统一的需要，出现了“仓颉造字”的传说。秦统一后，小篆成了国书，别体逐渐被淘汰，识字也变得简易。秦始皇为了统一文字，命人作了《仓颉篇》《爰历篇》《博学篇》三部字书，到汉代有《仓颉篇》和《急就篇》两部通俗的字书流传。</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东汉和帝时期，许慎作了划时代的字书《说文解字》，将经典字书和别的字书里的字都搜罗在内，有九千字。书中每字都有说解，用晚周人作的《尔雅》，扬雄的《方言》，以及经典的注文的体例。这部书既是文字学的古典，又是一切古典的工具或门径</a:t>
                      </a:r>
                      <a:r>
                        <a:rPr 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1749245"/>
                  </a:ext>
                </a:extLst>
              </a:tr>
            </a:tbl>
          </a:graphicData>
        </a:graphic>
      </p:graphicFrame>
    </p:spTree>
    <p:extLst>
      <p:ext uri="{BB962C8B-B14F-4D97-AF65-F5344CB8AC3E}">
        <p14:creationId xmlns:p14="http://schemas.microsoft.com/office/powerpoint/2010/main" val="3211212901"/>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模板 - 副本.potx" id="{82953B41-08B9-4C15-8B3E-5E7D9E49677B}" vid="{779351ED-1412-45F7-972B-21F02B95F6F1}"/>
    </a:ext>
  </a:extLst>
</a:theme>
</file>

<file path=docProps/app.xml><?xml version="1.0" encoding="utf-8"?>
<Properties xmlns="http://schemas.openxmlformats.org/officeDocument/2006/extended-properties" xmlns:vt="http://schemas.openxmlformats.org/officeDocument/2006/docPropsVTypes">
  <Template>空模板 - 副本 (3)</Template>
  <TotalTime>31</TotalTime>
  <Words>5381</Words>
  <Application>Microsoft Office PowerPoint</Application>
  <PresentationFormat>宽屏</PresentationFormat>
  <Paragraphs>216</Paragraphs>
  <Slides>38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38</vt:i4>
      </vt:variant>
    </vt:vector>
  </HeadingPairs>
  <TitlesOfParts>
    <vt:vector size="48" baseType="lpstr">
      <vt:lpstr>等线</vt:lpstr>
      <vt:lpstr>黑体</vt:lpstr>
      <vt:lpstr>楷体</vt:lpstr>
      <vt:lpstr>宋体</vt:lpstr>
      <vt:lpstr>微软雅黑</vt:lpstr>
      <vt:lpstr>Arial</vt:lpstr>
      <vt:lpstr>Calibri</vt:lpstr>
      <vt:lpstr>Cambria Math</vt:lpstr>
      <vt:lpstr>Times New Roman</vt:lpstr>
      <vt:lpstr>决胜中考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7</cp:revision>
  <dcterms:created xsi:type="dcterms:W3CDTF">2025-11-13T13:24:04Z</dcterms:created>
  <dcterms:modified xsi:type="dcterms:W3CDTF">2025-11-13T16:33:46Z</dcterms:modified>
</cp:coreProperties>
</file>