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879" r:id="rId5"/>
    <p:sldId id="880" r:id="rId6"/>
    <p:sldId id="881" r:id="rId7"/>
    <p:sldId id="887" r:id="rId8"/>
    <p:sldId id="896" r:id="rId9"/>
    <p:sldId id="888" r:id="rId10"/>
    <p:sldId id="897" r:id="rId11"/>
    <p:sldId id="889" r:id="rId12"/>
    <p:sldId id="898" r:id="rId13"/>
    <p:sldId id="899" r:id="rId14"/>
    <p:sldId id="900" r:id="rId15"/>
    <p:sldId id="901" r:id="rId16"/>
    <p:sldId id="902" r:id="rId17"/>
    <p:sldId id="903" r:id="rId18"/>
    <p:sldId id="904" r:id="rId19"/>
    <p:sldId id="905" r:id="rId20"/>
    <p:sldId id="906" r:id="rId21"/>
    <p:sldId id="907" r:id="rId22"/>
    <p:sldId id="908" r:id="rId23"/>
    <p:sldId id="909" r:id="rId24"/>
    <p:sldId id="912" r:id="rId25"/>
    <p:sldId id="910" r:id="rId26"/>
    <p:sldId id="911" r:id="rId27"/>
    <p:sldId id="913" r:id="rId28"/>
    <p:sldId id="914" r:id="rId29"/>
    <p:sldId id="915" r:id="rId30"/>
    <p:sldId id="916" r:id="rId31"/>
    <p:sldId id="917" r:id="rId32"/>
    <p:sldId id="918" r:id="rId33"/>
    <p:sldId id="919" r:id="rId34"/>
    <p:sldId id="920" r:id="rId35"/>
    <p:sldId id="928" r:id="rId36"/>
    <p:sldId id="921" r:id="rId37"/>
    <p:sldId id="922" r:id="rId38"/>
    <p:sldId id="923" r:id="rId39"/>
    <p:sldId id="924" r:id="rId40"/>
    <p:sldId id="925" r:id="rId41"/>
    <p:sldId id="926" r:id="rId42"/>
    <p:sldId id="927" r:id="rId43"/>
    <p:sldId id="929" r:id="rId44"/>
    <p:sldId id="933" r:id="rId45"/>
    <p:sldId id="931" r:id="rId46"/>
    <p:sldId id="934" r:id="rId47"/>
    <p:sldId id="935" r:id="rId48"/>
    <p:sldId id="873" r:id="rId4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60012"/>
    <a:srgbClr val="FFE300"/>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p:scale>
          <a:sx n="66" d="100"/>
          <a:sy n="66" d="100"/>
        </p:scale>
        <p:origin x="158" y="245"/>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33053"/>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22523"/>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TextBox 7">
            <a:extLst>
              <a:ext uri="{FF2B5EF4-FFF2-40B4-BE49-F238E27FC236}">
                <a16:creationId xmlns:a16="http://schemas.microsoft.com/office/drawing/2014/main" id="{C7CD4D52-C8CD-481F-BDEF-7C0A26FEE3B4}"/>
              </a:ext>
            </a:extLst>
          </p:cNvPr>
          <p:cNvSpPr txBox="1"/>
          <p:nvPr userDrawn="1"/>
        </p:nvSpPr>
        <p:spPr>
          <a:xfrm>
            <a:off x="839819" y="100571"/>
            <a:ext cx="7524098" cy="461665"/>
          </a:xfrm>
          <a:prstGeom prst="rect">
            <a:avLst/>
          </a:prstGeom>
          <a:noFill/>
        </p:spPr>
        <p:txBody>
          <a:bodyPr wrap="square" rtlCol="0">
            <a:spAutoFit/>
          </a:bodyPr>
          <a:lstStyle/>
          <a:p>
            <a:r>
              <a:rPr lang="zh-CN" altLang="en-US" sz="2400" b="1" dirty="0" smtClean="0">
                <a:solidFill>
                  <a:schemeClr val="tx1"/>
                </a:solidFill>
                <a:latin typeface="微软雅黑" panose="020B0503020204020204" pitchFamily="34" charset="-122"/>
                <a:ea typeface="微软雅黑" panose="020B0503020204020204" pitchFamily="34" charset="-122"/>
              </a:rPr>
              <a:t>十、</a:t>
            </a:r>
            <a:r>
              <a:rPr lang="en-US" altLang="zh-CN" sz="2400" b="1" dirty="0" smtClean="0">
                <a:solidFill>
                  <a:schemeClr val="tx1"/>
                </a:solidFill>
                <a:latin typeface="微软雅黑" panose="020B0503020204020204" pitchFamily="34" charset="-122"/>
                <a:ea typeface="微软雅黑" panose="020B0503020204020204" pitchFamily="34" charset="-122"/>
              </a:rPr>
              <a:t>《</a:t>
            </a:r>
            <a:r>
              <a:rPr lang="zh-CN" altLang="en-US" sz="2400" b="1" dirty="0" smtClean="0">
                <a:solidFill>
                  <a:schemeClr val="tx1"/>
                </a:solidFill>
                <a:latin typeface="微软雅黑" panose="020B0503020204020204" pitchFamily="34" charset="-122"/>
                <a:ea typeface="微软雅黑" panose="020B0503020204020204" pitchFamily="34" charset="-122"/>
              </a:rPr>
              <a:t>水浒传</a:t>
            </a:r>
            <a:r>
              <a:rPr lang="en-US" altLang="zh-CN" sz="2400" b="1" dirty="0" smtClean="0">
                <a:solidFill>
                  <a:schemeClr val="tx1"/>
                </a:solidFill>
                <a:latin typeface="微软雅黑" panose="020B0503020204020204" pitchFamily="34" charset="-122"/>
                <a:ea typeface="微软雅黑" panose="020B0503020204020204" pitchFamily="34" charset="-122"/>
              </a:rPr>
              <a:t>》</a:t>
            </a:r>
            <a:r>
              <a:rPr lang="zh-CN" altLang="en-US" sz="2400" b="1" dirty="0" smtClean="0">
                <a:solidFill>
                  <a:schemeClr val="tx1"/>
                </a:solidFill>
                <a:latin typeface="微软雅黑" panose="020B0503020204020204" pitchFamily="34" charset="-122"/>
                <a:ea typeface="微软雅黑" panose="020B0503020204020204" pitchFamily="34" charset="-122"/>
              </a:rPr>
              <a:t>　古典小说的阅读</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 name="矩形 24">
            <a:extLst>
              <a:ext uri="{FF2B5EF4-FFF2-40B4-BE49-F238E27FC236}">
                <a16:creationId xmlns:a16="http://schemas.microsoft.com/office/drawing/2014/main" id="{EDB0294C-0712-A29C-82CB-8D94AA22B918}"/>
              </a:ext>
            </a:extLst>
          </p:cNvPr>
          <p:cNvSpPr/>
          <p:nvPr/>
        </p:nvSpPr>
        <p:spPr>
          <a:xfrm>
            <a:off x="0" y="0"/>
            <a:ext cx="12192000" cy="3465513"/>
          </a:xfrm>
          <a:prstGeom prst="rect">
            <a:avLst/>
          </a:prstGeom>
          <a:solidFill>
            <a:srgbClr val="E600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9E630145-5EE1-AE44-4365-73BFFF4300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57212"/>
            <a:ext cx="12192000" cy="6300787"/>
          </a:xfrm>
          <a:prstGeom prst="rect">
            <a:avLst/>
          </a:prstGeom>
        </p:spPr>
      </p:pic>
      <p:pic>
        <p:nvPicPr>
          <p:cNvPr id="27" name="图片 26">
            <a:extLst>
              <a:ext uri="{FF2B5EF4-FFF2-40B4-BE49-F238E27FC236}">
                <a16:creationId xmlns:a16="http://schemas.microsoft.com/office/drawing/2014/main" id="{DDED484F-D4EB-CFBA-A067-50563B7D265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762165" y="597220"/>
            <a:ext cx="6667670" cy="4810248"/>
          </a:xfrm>
          <a:prstGeom prst="rect">
            <a:avLst/>
          </a:prstGeom>
        </p:spPr>
      </p:pic>
      <p:sp>
        <p:nvSpPr>
          <p:cNvPr id="7" name="文本框 6">
            <a:extLst>
              <a:ext uri="{FF2B5EF4-FFF2-40B4-BE49-F238E27FC236}">
                <a16:creationId xmlns:a16="http://schemas.microsoft.com/office/drawing/2014/main" id="{C99729D0-B120-BAF8-E820-8680D05E2E90}"/>
              </a:ext>
            </a:extLst>
          </p:cNvPr>
          <p:cNvSpPr txBox="1"/>
          <p:nvPr/>
        </p:nvSpPr>
        <p:spPr>
          <a:xfrm>
            <a:off x="9698250" y="5315489"/>
            <a:ext cx="1261884" cy="738664"/>
          </a:xfrm>
          <a:prstGeom prst="rect">
            <a:avLst/>
          </a:prstGeom>
          <a:noFill/>
        </p:spPr>
        <p:txBody>
          <a:bodyPr wrap="none" rtlCol="0">
            <a:spAutoFit/>
          </a:bodyPr>
          <a:lstStyle/>
          <a:p>
            <a:pPr algn="l"/>
            <a:r>
              <a:rPr lang="zh-CN" altLang="en-US" sz="4200" b="1" dirty="0">
                <a:ea typeface="微软雅黑" panose="020B0503020204020204" pitchFamily="34" charset="-122"/>
                <a:sym typeface="Times New Roman" panose="02020603050405020304" pitchFamily="18" charset="0"/>
              </a:rPr>
              <a:t>语文</a:t>
            </a:r>
          </a:p>
        </p:txBody>
      </p:sp>
      <p:pic>
        <p:nvPicPr>
          <p:cNvPr id="19" name="图片 18">
            <a:extLst>
              <a:ext uri="{FF2B5EF4-FFF2-40B4-BE49-F238E27FC236}">
                <a16:creationId xmlns:a16="http://schemas.microsoft.com/office/drawing/2014/main" id="{C4753B8F-2613-28AC-A1B6-B13CEBDF28F3}"/>
              </a:ext>
            </a:extLst>
          </p:cNvPr>
          <p:cNvPicPr>
            <a:picLocks noChangeAspect="1"/>
          </p:cNvPicPr>
          <p:nvPr/>
        </p:nvPicPr>
        <p:blipFill>
          <a:blip r:embed="rId4">
            <a:clrChange>
              <a:clrFrom>
                <a:srgbClr val="E60012"/>
              </a:clrFrom>
              <a:clrTo>
                <a:srgbClr val="E60012">
                  <a:alpha val="0"/>
                </a:srgbClr>
              </a:clrTo>
            </a:clrChange>
            <a:extLst>
              <a:ext uri="{28A0092B-C50C-407E-A947-70E740481C1C}">
                <a14:useLocalDpi xmlns:a14="http://schemas.microsoft.com/office/drawing/2010/main" val="0"/>
              </a:ext>
            </a:extLst>
          </a:blip>
          <a:stretch>
            <a:fillRect/>
          </a:stretch>
        </p:blipFill>
        <p:spPr>
          <a:xfrm>
            <a:off x="302418" y="273852"/>
            <a:ext cx="5357813" cy="738172"/>
          </a:xfrm>
          <a:prstGeom prst="rect">
            <a:avLst/>
          </a:prstGeom>
        </p:spPr>
      </p:pic>
      <p:sp>
        <p:nvSpPr>
          <p:cNvPr id="23" name="矩形 22">
            <a:extLst>
              <a:ext uri="{FF2B5EF4-FFF2-40B4-BE49-F238E27FC236}">
                <a16:creationId xmlns:a16="http://schemas.microsoft.com/office/drawing/2014/main" id="{685F9759-3C53-9E6D-1EEC-073DEE49BBD4}"/>
              </a:ext>
            </a:extLst>
          </p:cNvPr>
          <p:cNvSpPr/>
          <p:nvPr/>
        </p:nvSpPr>
        <p:spPr>
          <a:xfrm>
            <a:off x="0" y="6700838"/>
            <a:ext cx="12192000" cy="202881"/>
          </a:xfrm>
          <a:prstGeom prst="rect">
            <a:avLst/>
          </a:prstGeom>
          <a:solidFill>
            <a:srgbClr val="E600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id="{F696A644-0866-1AAE-140D-1958C0D218CE}"/>
              </a:ext>
            </a:extLst>
          </p:cNvPr>
          <p:cNvSpPr/>
          <p:nvPr/>
        </p:nvSpPr>
        <p:spPr>
          <a:xfrm>
            <a:off x="0" y="6700838"/>
            <a:ext cx="12192000" cy="60006"/>
          </a:xfrm>
          <a:prstGeom prst="rect">
            <a:avLst/>
          </a:prstGeom>
          <a:solidFill>
            <a:srgbClr val="FFE3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id="{D86BE1A1-1062-6141-507D-A05F0928318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42572" y="1732757"/>
            <a:ext cx="1406717" cy="413036"/>
          </a:xfrm>
          <a:prstGeom prst="rect">
            <a:avLst/>
          </a:prstGeom>
        </p:spPr>
      </p:pic>
    </p:spTree>
    <p:extLst>
      <p:ext uri="{BB962C8B-B14F-4D97-AF65-F5344CB8AC3E}">
        <p14:creationId xmlns:p14="http://schemas.microsoft.com/office/powerpoint/2010/main" val="18962664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26156" y="653971"/>
            <a:ext cx="11430000" cy="3961149"/>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分析人物形象。</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早期长篇白话小说，人物有类型化的倾向，部分人物又有各自的特点。如《水浒传》中，即使是同类性格的人，也有着不同的精神特质。如同样是粗鲁，鲁智深是性情急躁，史进是年少轻狂，李逵是朴厚鲁莽，武松是豪气难羁。</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体会语言风格。</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早期长篇白话小说，人物语言贴近当时生活，活灵活现。如武松被发配孟州时，在牢房中与差拨的对话。另一方面，早期白话小说的叙事、描写语言多以白描为主，简洁洗练，极富表现力。</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24738576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306.jpeg"/>
          <p:cNvPicPr/>
          <p:nvPr/>
        </p:nvPicPr>
        <p:blipFill>
          <a:blip r:embed="rId2"/>
          <a:stretch>
            <a:fillRect/>
          </a:stretch>
        </p:blipFill>
        <p:spPr>
          <a:xfrm>
            <a:off x="348795" y="821204"/>
            <a:ext cx="2009018" cy="455936"/>
          </a:xfrm>
          <a:prstGeom prst="rect">
            <a:avLst/>
          </a:prstGeom>
        </p:spPr>
      </p:pic>
      <p:sp>
        <p:nvSpPr>
          <p:cNvPr id="4" name="矩形 3"/>
          <p:cNvSpPr>
            <a:spLocks noChangeAspect="1"/>
          </p:cNvSpPr>
          <p:nvPr/>
        </p:nvSpPr>
        <p:spPr>
          <a:xfrm>
            <a:off x="324652" y="1277140"/>
            <a:ext cx="3348994" cy="601127"/>
          </a:xfrm>
          <a:prstGeom prst="rect">
            <a:avLst/>
          </a:prstGeom>
        </p:spPr>
        <p:txBody>
          <a:bodyPr wrap="none">
            <a:spAutoFit/>
          </a:bodyPr>
          <a:lstStyle/>
          <a:p>
            <a:pPr>
              <a:lnSpc>
                <a:spcPct val="130000"/>
              </a:lnSpc>
            </a:pPr>
            <a:r>
              <a:rPr lang="en-US" altLang="zh-CN" sz="2800" b="1" dirty="0">
                <a:solidFill>
                  <a:srgbClr val="000000"/>
                </a:solidFill>
                <a:latin typeface="Times New Roman" panose="02020603050405020304" pitchFamily="18" charset="0"/>
                <a:ea typeface="宋体" panose="02010600030101010101" pitchFamily="2" charset="-122"/>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B0F0"/>
                </a:solidFill>
                <a:latin typeface="Arial" panose="020B0604020202020204" pitchFamily="34" charset="0"/>
                <a:ea typeface="黑体" panose="02010609060101010101" pitchFamily="49" charset="-122"/>
                <a:cs typeface="Times New Roman" panose="02020603050405020304" pitchFamily="18" charset="0"/>
              </a:rPr>
              <a:t>及时雨</a:t>
            </a:r>
            <a:r>
              <a:rPr lang="zh-CN" altLang="zh-CN" sz="28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smtClean="0">
                <a:solidFill>
                  <a:srgbClr val="00B0F0"/>
                </a:solidFill>
                <a:latin typeface="Arial" panose="020B0604020202020204" pitchFamily="34" charset="0"/>
                <a:ea typeface="黑体" panose="02010609060101010101" pitchFamily="49" charset="-122"/>
                <a:cs typeface="Times New Roman" panose="02020603050405020304" pitchFamily="18" charset="0"/>
              </a:rPr>
              <a:t>宋江</a:t>
            </a:r>
            <a:r>
              <a:rPr lang="en-US" altLang="zh-CN" sz="2800" b="1" dirty="0" smtClean="0">
                <a:solidFill>
                  <a:srgbClr val="00B0F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graphicFrame>
        <p:nvGraphicFramePr>
          <p:cNvPr id="6" name="表格 5"/>
          <p:cNvGraphicFramePr>
            <a:graphicFrameLocks noGrp="1" noChangeAspect="1"/>
          </p:cNvGraphicFramePr>
          <p:nvPr>
            <p:extLst>
              <p:ext uri="{D42A27DB-BD31-4B8C-83A1-F6EECF244321}">
                <p14:modId xmlns:p14="http://schemas.microsoft.com/office/powerpoint/2010/main" val="1441580165"/>
              </p:ext>
            </p:extLst>
          </p:nvPr>
        </p:nvGraphicFramePr>
        <p:xfrm>
          <a:off x="348795" y="2117584"/>
          <a:ext cx="11430000" cy="2162810"/>
        </p:xfrm>
        <a:graphic>
          <a:graphicData uri="http://schemas.openxmlformats.org/drawingml/2006/table">
            <a:tbl>
              <a:tblPr firstRow="1" firstCol="1" bandRow="1"/>
              <a:tblGrid>
                <a:gridCol w="550536">
                  <a:extLst>
                    <a:ext uri="{9D8B030D-6E8A-4147-A177-3AD203B41FA5}">
                      <a16:colId xmlns:a16="http://schemas.microsoft.com/office/drawing/2014/main" val="960641101"/>
                    </a:ext>
                  </a:extLst>
                </a:gridCol>
                <a:gridCol w="10879464">
                  <a:extLst>
                    <a:ext uri="{9D8B030D-6E8A-4147-A177-3AD203B41FA5}">
                      <a16:colId xmlns:a16="http://schemas.microsoft.com/office/drawing/2014/main" val="1214282094"/>
                    </a:ext>
                  </a:extLst>
                </a:gridCol>
              </a:tblGrid>
              <a:tr h="83058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辨识</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排名：</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一　　</a:t>
                      </a:r>
                      <a:r>
                        <a:rPr lang="zh-CN" sz="2800" b="1" dirty="0">
                          <a:effectLst/>
                          <a:latin typeface="Arial" panose="020B0604020202020204" pitchFamily="34" charset="0"/>
                          <a:ea typeface="黑体" panose="02010609060101010101" pitchFamily="49" charset="-122"/>
                          <a:cs typeface="Times New Roman" panose="02020603050405020304" pitchFamily="18" charset="0"/>
                        </a:rPr>
                        <a:t>武器：</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朴刀　　</a:t>
                      </a:r>
                      <a:r>
                        <a:rPr lang="zh-CN" sz="2800" b="1" dirty="0">
                          <a:effectLst/>
                          <a:latin typeface="Arial" panose="020B0604020202020204" pitchFamily="34" charset="0"/>
                          <a:ea typeface="黑体" panose="02010609060101010101" pitchFamily="49" charset="-122"/>
                          <a:cs typeface="Times New Roman" panose="02020603050405020304" pitchFamily="18" charset="0"/>
                        </a:rPr>
                        <a:t>形象特征：</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刺文双颊</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称号及变化：</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宋公明</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字公明</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、及时雨</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总是在别人最需要帮助的时候出手相助，犹如及时雨一般</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、黑宋江、孝义黑三郎</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其面黑身矮，对家中双亲十分孝敬，且为人仗义疏财</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、押司</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早先为山东郓城县押司</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、呼保义</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宋江的自谦说法</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8939446"/>
                  </a:ext>
                </a:extLst>
              </a:tr>
            </a:tbl>
          </a:graphicData>
        </a:graphic>
      </p:graphicFrame>
    </p:spTree>
    <p:extLst>
      <p:ext uri="{BB962C8B-B14F-4D97-AF65-F5344CB8AC3E}">
        <p14:creationId xmlns:p14="http://schemas.microsoft.com/office/powerpoint/2010/main" val="321121290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1891129234"/>
              </p:ext>
            </p:extLst>
          </p:nvPr>
        </p:nvGraphicFramePr>
        <p:xfrm>
          <a:off x="426156" y="1501387"/>
          <a:ext cx="11430000" cy="3861682"/>
        </p:xfrm>
        <a:graphic>
          <a:graphicData uri="http://schemas.openxmlformats.org/drawingml/2006/table">
            <a:tbl>
              <a:tblPr firstRow="1" firstCol="1" bandRow="1"/>
              <a:tblGrid>
                <a:gridCol w="544706">
                  <a:extLst>
                    <a:ext uri="{9D8B030D-6E8A-4147-A177-3AD203B41FA5}">
                      <a16:colId xmlns:a16="http://schemas.microsoft.com/office/drawing/2014/main" val="1738497991"/>
                    </a:ext>
                  </a:extLst>
                </a:gridCol>
                <a:gridCol w="7100694">
                  <a:extLst>
                    <a:ext uri="{9D8B030D-6E8A-4147-A177-3AD203B41FA5}">
                      <a16:colId xmlns:a16="http://schemas.microsoft.com/office/drawing/2014/main" val="3878462228"/>
                    </a:ext>
                  </a:extLst>
                </a:gridCol>
                <a:gridCol w="3784600">
                  <a:extLst>
                    <a:ext uri="{9D8B030D-6E8A-4147-A177-3AD203B41FA5}">
                      <a16:colId xmlns:a16="http://schemas.microsoft.com/office/drawing/2014/main" val="560050397"/>
                    </a:ext>
                  </a:extLst>
                </a:gridCol>
              </a:tblGrid>
              <a:tr h="3601191">
                <a:tc>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典型</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情节</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0601" marR="10601" marT="10601" marB="1060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en-US" sz="2800" b="1" dirty="0">
                          <a:effectLst/>
                          <a:latin typeface="Times New Roman" panose="02020603050405020304" pitchFamily="18" charset="0"/>
                          <a:ea typeface="黑体" panose="02010609060101010101" pitchFamily="49" charset="-122"/>
                          <a:cs typeface="Times New Roman" panose="02020603050405020304" pitchFamily="18" charset="0"/>
                        </a:rPr>
                        <a:t>(</a:t>
                      </a:r>
                      <a:r>
                        <a:rPr lang="zh-CN" sz="2800" b="1" dirty="0">
                          <a:effectLst/>
                          <a:latin typeface="Arial" panose="020B0604020202020204" pitchFamily="34" charset="0"/>
                          <a:ea typeface="黑体" panose="02010609060101010101" pitchFamily="49" charset="-122"/>
                          <a:cs typeface="Times New Roman" panose="02020603050405020304" pitchFamily="18" charset="0"/>
                        </a:rPr>
                        <a:t>第十八回</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sz="2800" b="1" dirty="0">
                          <a:effectLst/>
                          <a:latin typeface="Arial" panose="020B0604020202020204" pitchFamily="34" charset="0"/>
                          <a:ea typeface="黑体" panose="02010609060101010101" pitchFamily="49" charset="-122"/>
                          <a:cs typeface="Times New Roman" panose="02020603050405020304" pitchFamily="18" charset="0"/>
                        </a:rPr>
                        <a:t>宋公明私放晁天王</a:t>
                      </a:r>
                      <a:r>
                        <a:rPr lang="en-US" sz="2800" b="1" dirty="0">
                          <a:effectLst/>
                          <a:latin typeface="Times New Roman" panose="02020603050405020304" pitchFamily="18" charset="0"/>
                          <a:ea typeface="黑体" panose="02010609060101010101" pitchFamily="49"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梁中书告知蔡京生辰纲被劫，蔡京下令济州府捉拿贼人。济州府捕快何涛负责此案，经查知是晁盖等人所为，何涛带人到郓城县捉拿晁盖，中途遇到县中押司宋江。宋江是晁盖的好友，立即给晁盖报信。捉拿晁盖的朱仝、雷横有意放走晁盖，假装出力，使晁盖逃脱。晁盖烧了自己的庄园，率领众人投奔梁山泊。</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9358" marR="19358" marT="10601" marB="1060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性格特点：</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重情重义、精于吏道</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9358" marR="19358" marT="10601" marB="1060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43606680"/>
                  </a:ext>
                </a:extLst>
              </a:tr>
            </a:tbl>
          </a:graphicData>
        </a:graphic>
      </p:graphicFrame>
    </p:spTree>
    <p:extLst>
      <p:ext uri="{BB962C8B-B14F-4D97-AF65-F5344CB8AC3E}">
        <p14:creationId xmlns:p14="http://schemas.microsoft.com/office/powerpoint/2010/main" val="262411377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2889915983"/>
              </p:ext>
            </p:extLst>
          </p:nvPr>
        </p:nvGraphicFramePr>
        <p:xfrm>
          <a:off x="437445" y="1559401"/>
          <a:ext cx="11430000" cy="3008242"/>
        </p:xfrm>
        <a:graphic>
          <a:graphicData uri="http://schemas.openxmlformats.org/drawingml/2006/table">
            <a:tbl>
              <a:tblPr firstRow="1" firstCol="1" bandRow="1"/>
              <a:tblGrid>
                <a:gridCol w="544706">
                  <a:extLst>
                    <a:ext uri="{9D8B030D-6E8A-4147-A177-3AD203B41FA5}">
                      <a16:colId xmlns:a16="http://schemas.microsoft.com/office/drawing/2014/main" val="291193485"/>
                    </a:ext>
                  </a:extLst>
                </a:gridCol>
                <a:gridCol w="7100694">
                  <a:extLst>
                    <a:ext uri="{9D8B030D-6E8A-4147-A177-3AD203B41FA5}">
                      <a16:colId xmlns:a16="http://schemas.microsoft.com/office/drawing/2014/main" val="1302651010"/>
                    </a:ext>
                  </a:extLst>
                </a:gridCol>
                <a:gridCol w="3784600">
                  <a:extLst>
                    <a:ext uri="{9D8B030D-6E8A-4147-A177-3AD203B41FA5}">
                      <a16:colId xmlns:a16="http://schemas.microsoft.com/office/drawing/2014/main" val="3085931664"/>
                    </a:ext>
                  </a:extLst>
                </a:gridCol>
              </a:tblGrid>
              <a:tr h="2250565">
                <a:tc>
                  <a:txBody>
                    <a:bodyPr/>
                    <a:lstStyle/>
                    <a:p>
                      <a:pPr algn="ctr" fontAlgn="ctr">
                        <a:spcAft>
                          <a:spcPts val="0"/>
                        </a:spcAft>
                      </a:pPr>
                      <a:r>
                        <a:rPr lang="zh-CN" sz="2800" b="1" dirty="0" smtClean="0">
                          <a:effectLst/>
                          <a:latin typeface="Arial" panose="020B0604020202020204" pitchFamily="34" charset="0"/>
                          <a:ea typeface="黑体" panose="02010609060101010101" pitchFamily="49" charset="-122"/>
                          <a:cs typeface="Times New Roman" panose="02020603050405020304" pitchFamily="18" charset="0"/>
                        </a:rPr>
                        <a:t>典型情节</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0601" marR="10601" marT="10601" marB="1060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en-US" sz="2800" b="1" dirty="0">
                          <a:effectLst/>
                          <a:latin typeface="Times New Roman" panose="02020603050405020304" pitchFamily="18" charset="0"/>
                          <a:ea typeface="黑体" panose="02010609060101010101" pitchFamily="49" charset="-122"/>
                          <a:cs typeface="Times New Roman" panose="02020603050405020304" pitchFamily="18" charset="0"/>
                        </a:rPr>
                        <a:t>(</a:t>
                      </a:r>
                      <a:r>
                        <a:rPr lang="zh-CN" sz="2800" b="1" dirty="0">
                          <a:effectLst/>
                          <a:latin typeface="Arial" panose="020B0604020202020204" pitchFamily="34" charset="0"/>
                          <a:ea typeface="黑体" panose="02010609060101010101" pitchFamily="49" charset="-122"/>
                          <a:cs typeface="Times New Roman" panose="02020603050405020304" pitchFamily="18" charset="0"/>
                        </a:rPr>
                        <a:t>第三十九回</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sz="2800" b="1" dirty="0">
                          <a:effectLst/>
                          <a:latin typeface="Arial" panose="020B0604020202020204" pitchFamily="34" charset="0"/>
                          <a:ea typeface="黑体" panose="02010609060101010101" pitchFamily="49" charset="-122"/>
                          <a:cs typeface="Times New Roman" panose="02020603050405020304" pitchFamily="18" charset="0"/>
                        </a:rPr>
                        <a:t>浔阳楼宋江吟反诗</a:t>
                      </a:r>
                      <a:r>
                        <a:rPr lang="en-US" sz="2800" b="1" dirty="0">
                          <a:effectLst/>
                          <a:latin typeface="Times New Roman" panose="02020603050405020304" pitchFamily="18" charset="0"/>
                          <a:ea typeface="黑体" panose="02010609060101010101" pitchFamily="49"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宋江被发配江州，一日无事，他独自到浔阳楼观景，乘着酒兴在墙上题诗“心在山东身在吴，飘蓬江海谩嗟吁。他时若遂凌云志，敢笑黄巢不丈夫”并署名。黄文炳发现宋江题的反诗，立即向蔡九知府告发。于是宋江被打入大牢。</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9358" marR="19358" marT="10601" marB="1060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性格特点：</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有志向、不满足于现状</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9358" marR="19358" marT="10601" marB="1060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86646619"/>
                  </a:ext>
                </a:extLst>
              </a:tr>
            </a:tbl>
          </a:graphicData>
        </a:graphic>
      </p:graphicFrame>
    </p:spTree>
    <p:extLst>
      <p:ext uri="{BB962C8B-B14F-4D97-AF65-F5344CB8AC3E}">
        <p14:creationId xmlns:p14="http://schemas.microsoft.com/office/powerpoint/2010/main" val="58335723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2312178622"/>
              </p:ext>
            </p:extLst>
          </p:nvPr>
        </p:nvGraphicFramePr>
        <p:xfrm>
          <a:off x="460022" y="1040457"/>
          <a:ext cx="11430000" cy="4714432"/>
        </p:xfrm>
        <a:graphic>
          <a:graphicData uri="http://schemas.openxmlformats.org/drawingml/2006/table">
            <a:tbl>
              <a:tblPr firstRow="1" firstCol="1" bandRow="1"/>
              <a:tblGrid>
                <a:gridCol w="530278">
                  <a:extLst>
                    <a:ext uri="{9D8B030D-6E8A-4147-A177-3AD203B41FA5}">
                      <a16:colId xmlns:a16="http://schemas.microsoft.com/office/drawing/2014/main" val="4146243435"/>
                    </a:ext>
                  </a:extLst>
                </a:gridCol>
                <a:gridCol w="7984367">
                  <a:extLst>
                    <a:ext uri="{9D8B030D-6E8A-4147-A177-3AD203B41FA5}">
                      <a16:colId xmlns:a16="http://schemas.microsoft.com/office/drawing/2014/main" val="2367327296"/>
                    </a:ext>
                  </a:extLst>
                </a:gridCol>
                <a:gridCol w="2915355">
                  <a:extLst>
                    <a:ext uri="{9D8B030D-6E8A-4147-A177-3AD203B41FA5}">
                      <a16:colId xmlns:a16="http://schemas.microsoft.com/office/drawing/2014/main" val="1494117887"/>
                    </a:ext>
                  </a:extLst>
                </a:gridCol>
              </a:tblGrid>
              <a:tr h="4351338">
                <a:tc>
                  <a:txBody>
                    <a:bodyPr/>
                    <a:lstStyle/>
                    <a:p>
                      <a:pPr algn="ctr" fontAlgn="ctr">
                        <a:spcAft>
                          <a:spcPts val="0"/>
                        </a:spcAft>
                      </a:pPr>
                      <a:r>
                        <a:rPr lang="en-US" sz="2800" b="1"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2800" b="1" dirty="0" smtClean="0">
                          <a:effectLst/>
                          <a:latin typeface="Arial" panose="020B0604020202020204" pitchFamily="34" charset="0"/>
                          <a:ea typeface="黑体" panose="02010609060101010101" pitchFamily="49" charset="-122"/>
                          <a:cs typeface="Times New Roman" panose="02020603050405020304" pitchFamily="18" charset="0"/>
                        </a:rPr>
                        <a:t>典型</a:t>
                      </a:r>
                      <a:endParaRPr lang="zh-CN" altLang="zh-CN" sz="2800" dirty="0" smtClean="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altLang="zh-CN" sz="2800" b="1" dirty="0" smtClean="0">
                          <a:effectLst/>
                          <a:latin typeface="Arial" panose="020B0604020202020204" pitchFamily="34" charset="0"/>
                          <a:ea typeface="黑体" panose="02010609060101010101" pitchFamily="49" charset="-122"/>
                          <a:cs typeface="Times New Roman" panose="02020603050405020304" pitchFamily="18" charset="0"/>
                        </a:rPr>
                        <a:t>情节</a:t>
                      </a:r>
                      <a:endParaRPr lang="zh-CN" altLang="zh-CN" sz="2800" dirty="0" smtClean="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0256" marR="10256" marT="10256" marB="1025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en-US" sz="2800" b="1" dirty="0">
                          <a:effectLst/>
                          <a:latin typeface="Times New Roman" panose="02020603050405020304" pitchFamily="18" charset="0"/>
                          <a:ea typeface="黑体" panose="02010609060101010101" pitchFamily="49" charset="-122"/>
                          <a:cs typeface="Times New Roman" panose="02020603050405020304" pitchFamily="18" charset="0"/>
                        </a:rPr>
                        <a:t>(</a:t>
                      </a:r>
                      <a:r>
                        <a:rPr lang="zh-CN" sz="2800" b="1" dirty="0">
                          <a:effectLst/>
                          <a:latin typeface="Arial" panose="020B0604020202020204" pitchFamily="34" charset="0"/>
                          <a:ea typeface="黑体" panose="02010609060101010101" pitchFamily="49" charset="-122"/>
                          <a:cs typeface="Times New Roman" panose="02020603050405020304" pitchFamily="18" charset="0"/>
                        </a:rPr>
                        <a:t>第四十七</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Arial" panose="020B0604020202020204" pitchFamily="34" charset="0"/>
                          <a:ea typeface="黑体" panose="02010609060101010101" pitchFamily="49" charset="-122"/>
                          <a:cs typeface="Times New Roman" panose="02020603050405020304" pitchFamily="18" charset="0"/>
                        </a:rPr>
                        <a:t>五十回</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sz="2800" b="1" dirty="0">
                          <a:effectLst/>
                          <a:latin typeface="Arial" panose="020B0604020202020204" pitchFamily="34" charset="0"/>
                          <a:ea typeface="黑体" panose="02010609060101010101" pitchFamily="49" charset="-122"/>
                          <a:cs typeface="Times New Roman" panose="02020603050405020304" pitchFamily="18" charset="0"/>
                        </a:rPr>
                        <a:t>宋公明三打祝家庄</a:t>
                      </a:r>
                      <a:r>
                        <a:rPr lang="en-US" sz="2800" b="1" dirty="0">
                          <a:effectLst/>
                          <a:latin typeface="Times New Roman" panose="02020603050405020304" pitchFamily="18" charset="0"/>
                          <a:ea typeface="黑体" panose="02010609060101010101" pitchFamily="49"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为救时迁，宋江发兵攻打祝家庄。一打祝家庄，宋江命石秀、杨林去探庄。杨林被擒，石秀遇钟离老人，得知盘陀路走法。祝家庄伏兵齐出，梁山人马迷路，石秀赶到说出暗号，花荣射落号灯，人马安全退出。二打祝家庄，宋江仍然失利，但活捉了扈三娘，剪去了祝家一翼。三打祝家庄，宋江利用新入伙的孙立与祝家庄教师栾廷玉是师兄弟的关系，骗得祝家庄信任，孙立和家人亲戚打入祝家庄作为内应。梁山人马与孙立里应外合，最后攻破祝家庄，得胜回山。</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8729" marR="18729" marT="10256" marB="1025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性格特点：</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沉着稳重、机智果断，有一定的组织管理能力和军事才能</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8729" marR="18729" marT="10256" marB="1025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32461470"/>
                  </a:ext>
                </a:extLst>
              </a:tr>
            </a:tbl>
          </a:graphicData>
        </a:graphic>
      </p:graphicFrame>
    </p:spTree>
    <p:extLst>
      <p:ext uri="{BB962C8B-B14F-4D97-AF65-F5344CB8AC3E}">
        <p14:creationId xmlns:p14="http://schemas.microsoft.com/office/powerpoint/2010/main" val="387824831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9711" y="854870"/>
            <a:ext cx="3348994" cy="652486"/>
          </a:xfrm>
          <a:prstGeom prst="rect">
            <a:avLst/>
          </a:prstGeom>
        </p:spPr>
        <p:txBody>
          <a:bodyPr wrap="none">
            <a:spAutoFit/>
          </a:bodyPr>
          <a:lstStyle/>
          <a:p>
            <a:pPr>
              <a:lnSpc>
                <a:spcPct val="130000"/>
              </a:lnSpc>
            </a:pPr>
            <a:r>
              <a:rPr lang="en-US" altLang="zh-CN" sz="2800" b="1" dirty="0">
                <a:solidFill>
                  <a:srgbClr val="000000"/>
                </a:solidFill>
                <a:latin typeface="Times New Roman" panose="02020603050405020304" pitchFamily="18" charset="0"/>
                <a:ea typeface="宋体" panose="02010600030101010101" pitchFamily="2" charset="-122"/>
              </a:rPr>
              <a:t>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B0F0"/>
                </a:solidFill>
                <a:latin typeface="Arial" panose="020B0604020202020204" pitchFamily="34" charset="0"/>
                <a:ea typeface="黑体" panose="02010609060101010101" pitchFamily="49" charset="-122"/>
                <a:cs typeface="Times New Roman" panose="02020603050405020304" pitchFamily="18" charset="0"/>
              </a:rPr>
              <a:t>智多星</a:t>
            </a:r>
            <a:r>
              <a:rPr lang="zh-CN" altLang="zh-CN" sz="28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smtClean="0">
                <a:solidFill>
                  <a:srgbClr val="00B0F0"/>
                </a:solidFill>
                <a:latin typeface="Arial" panose="020B0604020202020204" pitchFamily="34" charset="0"/>
                <a:ea typeface="黑体" panose="02010609060101010101" pitchFamily="49" charset="-122"/>
                <a:cs typeface="Times New Roman" panose="02020603050405020304" pitchFamily="18" charset="0"/>
              </a:rPr>
              <a:t>吴用</a:t>
            </a:r>
            <a:r>
              <a:rPr lang="en-US" altLang="zh-CN" sz="2800" b="1" dirty="0" smtClean="0">
                <a:solidFill>
                  <a:srgbClr val="00B0F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graphicFrame>
        <p:nvGraphicFramePr>
          <p:cNvPr id="4" name="表格 3"/>
          <p:cNvGraphicFramePr>
            <a:graphicFrameLocks noGrp="1" noChangeAspect="1"/>
          </p:cNvGraphicFramePr>
          <p:nvPr>
            <p:extLst>
              <p:ext uri="{D42A27DB-BD31-4B8C-83A1-F6EECF244321}">
                <p14:modId xmlns:p14="http://schemas.microsoft.com/office/powerpoint/2010/main" val="3465740840"/>
              </p:ext>
            </p:extLst>
          </p:nvPr>
        </p:nvGraphicFramePr>
        <p:xfrm>
          <a:off x="516466" y="1745306"/>
          <a:ext cx="11430000" cy="3461492"/>
        </p:xfrm>
        <a:graphic>
          <a:graphicData uri="http://schemas.openxmlformats.org/drawingml/2006/table">
            <a:tbl>
              <a:tblPr firstRow="1" firstCol="1" bandRow="1"/>
              <a:tblGrid>
                <a:gridCol w="550536">
                  <a:extLst>
                    <a:ext uri="{9D8B030D-6E8A-4147-A177-3AD203B41FA5}">
                      <a16:colId xmlns:a16="http://schemas.microsoft.com/office/drawing/2014/main" val="641447626"/>
                    </a:ext>
                  </a:extLst>
                </a:gridCol>
                <a:gridCol w="10879464">
                  <a:extLst>
                    <a:ext uri="{9D8B030D-6E8A-4147-A177-3AD203B41FA5}">
                      <a16:colId xmlns:a16="http://schemas.microsoft.com/office/drawing/2014/main" val="775961918"/>
                    </a:ext>
                  </a:extLst>
                </a:gridCol>
              </a:tblGrid>
              <a:tr h="571739">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辨识</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1933" marR="11933" marT="11933" marB="1193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排名：</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三　　</a:t>
                      </a:r>
                      <a:r>
                        <a:rPr lang="zh-CN" sz="2800" b="1">
                          <a:effectLst/>
                          <a:latin typeface="Arial" panose="020B0604020202020204" pitchFamily="34" charset="0"/>
                          <a:ea typeface="黑体" panose="02010609060101010101" pitchFamily="49" charset="-122"/>
                          <a:cs typeface="Times New Roman" panose="02020603050405020304" pitchFamily="18" charset="0"/>
                        </a:rPr>
                        <a:t>武器：</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八门玄机链、羽扇　　</a:t>
                      </a:r>
                      <a:r>
                        <a:rPr lang="zh-CN" sz="2800" b="1">
                          <a:effectLst/>
                          <a:latin typeface="Arial" panose="020B0604020202020204" pitchFamily="34" charset="0"/>
                          <a:ea typeface="黑体" panose="02010609060101010101" pitchFamily="49" charset="-122"/>
                          <a:cs typeface="Times New Roman" panose="02020603050405020304" pitchFamily="18" charset="0"/>
                        </a:rPr>
                        <a:t>形象特征：</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眉清目秀、面白须长</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其他称呼：</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加亮先生、吴学究</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1790" marR="21790" marT="11933" marB="1193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75219283"/>
                  </a:ext>
                </a:extLst>
              </a:tr>
              <a:tr h="571739">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相关</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情节</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1933" marR="11933" marT="11933" marB="1193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智取生辰纲</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双用连环计</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使时迁盗甲</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智赚金铃吊挂</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智赚玉麒麟</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智取大名府</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智取文安县</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计鸩邬梨</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1790" marR="21790" marT="11933" marB="1193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5586321"/>
                  </a:ext>
                </a:extLst>
              </a:tr>
            </a:tbl>
          </a:graphicData>
        </a:graphic>
      </p:graphicFrame>
    </p:spTree>
    <p:extLst>
      <p:ext uri="{BB962C8B-B14F-4D97-AF65-F5344CB8AC3E}">
        <p14:creationId xmlns:p14="http://schemas.microsoft.com/office/powerpoint/2010/main" val="274130262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1174505904"/>
              </p:ext>
            </p:extLst>
          </p:nvPr>
        </p:nvGraphicFramePr>
        <p:xfrm>
          <a:off x="578556" y="1103136"/>
          <a:ext cx="11430000" cy="4291066"/>
        </p:xfrm>
        <a:graphic>
          <a:graphicData uri="http://schemas.openxmlformats.org/drawingml/2006/table">
            <a:tbl>
              <a:tblPr firstRow="1" firstCol="1" bandRow="1"/>
              <a:tblGrid>
                <a:gridCol w="550536">
                  <a:extLst>
                    <a:ext uri="{9D8B030D-6E8A-4147-A177-3AD203B41FA5}">
                      <a16:colId xmlns:a16="http://schemas.microsoft.com/office/drawing/2014/main" val="2616385133"/>
                    </a:ext>
                  </a:extLst>
                </a:gridCol>
                <a:gridCol w="6948108">
                  <a:extLst>
                    <a:ext uri="{9D8B030D-6E8A-4147-A177-3AD203B41FA5}">
                      <a16:colId xmlns:a16="http://schemas.microsoft.com/office/drawing/2014/main" val="3805461196"/>
                    </a:ext>
                  </a:extLst>
                </a:gridCol>
                <a:gridCol w="3931356">
                  <a:extLst>
                    <a:ext uri="{9D8B030D-6E8A-4147-A177-3AD203B41FA5}">
                      <a16:colId xmlns:a16="http://schemas.microsoft.com/office/drawing/2014/main" val="4062513457"/>
                    </a:ext>
                  </a:extLst>
                </a:gridCol>
              </a:tblGrid>
              <a:tr h="3207860">
                <a:tc>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典型</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情节</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1933" marR="11933" marT="11933" marB="1193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en-US" sz="2800" b="1" dirty="0">
                          <a:effectLst/>
                          <a:latin typeface="Times New Roman" panose="02020603050405020304" pitchFamily="18" charset="0"/>
                          <a:ea typeface="黑体" panose="02010609060101010101" pitchFamily="49" charset="-122"/>
                          <a:cs typeface="Times New Roman" panose="02020603050405020304" pitchFamily="18" charset="0"/>
                        </a:rPr>
                        <a:t>(</a:t>
                      </a:r>
                      <a:r>
                        <a:rPr lang="zh-CN" sz="2800" b="1" dirty="0">
                          <a:effectLst/>
                          <a:latin typeface="Arial" panose="020B0604020202020204" pitchFamily="34" charset="0"/>
                          <a:ea typeface="黑体" panose="02010609060101010101" pitchFamily="49" charset="-122"/>
                          <a:cs typeface="Times New Roman" panose="02020603050405020304" pitchFamily="18" charset="0"/>
                        </a:rPr>
                        <a:t>第十六回</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sz="2800" b="1" dirty="0">
                          <a:effectLst/>
                          <a:latin typeface="Arial" panose="020B0604020202020204" pitchFamily="34" charset="0"/>
                          <a:ea typeface="黑体" panose="02010609060101010101" pitchFamily="49" charset="-122"/>
                          <a:cs typeface="Times New Roman" panose="02020603050405020304" pitchFamily="18" charset="0"/>
                        </a:rPr>
                        <a:t>智取生辰纲</a:t>
                      </a:r>
                      <a:r>
                        <a:rPr lang="en-US" sz="2800" b="1" dirty="0">
                          <a:effectLst/>
                          <a:latin typeface="Times New Roman" panose="02020603050405020304" pitchFamily="18" charset="0"/>
                          <a:ea typeface="黑体" panose="02010609060101010101" pitchFamily="49"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杨志受梁中书的派遣，押送生辰纲前往东京。五月中旬天气酷热难当，到了黄泥冈，众人不顾杨志的劝阻，放下车子休息，吴用等人装扮成贩枣商人也在此歇息。白胜装扮成卖酒汉子沿路叫卖，杨志担心酒里有蒙汗药不让军士买。吴用等人先买了一桶喝，再从另一桶里舀了一瓢并借机下了蒙汗药，杨志等人稀里糊涂地买了酒喝，结果一个个晕倒，生辰纲全部被吴用等人劫走。</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1790" marR="21790" marT="11933" marB="1193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性格特点：</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足智多谋、神机妙算、随机应变</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1790" marR="21790" marT="11933" marB="1193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79397513"/>
                  </a:ext>
                </a:extLst>
              </a:tr>
            </a:tbl>
          </a:graphicData>
        </a:graphic>
      </p:graphicFrame>
    </p:spTree>
    <p:extLst>
      <p:ext uri="{BB962C8B-B14F-4D97-AF65-F5344CB8AC3E}">
        <p14:creationId xmlns:p14="http://schemas.microsoft.com/office/powerpoint/2010/main" val="59293727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14867" y="757285"/>
            <a:ext cx="3709670" cy="652486"/>
          </a:xfrm>
          <a:prstGeom prst="rect">
            <a:avLst/>
          </a:prstGeom>
        </p:spPr>
        <p:txBody>
          <a:bodyPr wrap="none">
            <a:spAutoFit/>
          </a:bodyPr>
          <a:lstStyle/>
          <a:p>
            <a:pPr>
              <a:lnSpc>
                <a:spcPct val="130000"/>
              </a:lnSpc>
            </a:pPr>
            <a:r>
              <a:rPr lang="en-US" altLang="zh-CN" sz="2800" b="1" dirty="0">
                <a:solidFill>
                  <a:srgbClr val="000000"/>
                </a:solidFill>
                <a:latin typeface="Times New Roman" panose="02020603050405020304" pitchFamily="18" charset="0"/>
                <a:ea typeface="宋体" panose="02010600030101010101" pitchFamily="2" charset="-122"/>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B0F0"/>
                </a:solidFill>
                <a:latin typeface="Arial" panose="020B0604020202020204" pitchFamily="34" charset="0"/>
                <a:ea typeface="黑体" panose="02010609060101010101" pitchFamily="49" charset="-122"/>
                <a:cs typeface="Times New Roman" panose="02020603050405020304" pitchFamily="18" charset="0"/>
              </a:rPr>
              <a:t>花和尚</a:t>
            </a:r>
            <a:r>
              <a:rPr lang="zh-CN" altLang="zh-CN" sz="28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smtClean="0">
                <a:solidFill>
                  <a:srgbClr val="00B0F0"/>
                </a:solidFill>
                <a:latin typeface="Arial" panose="020B0604020202020204" pitchFamily="34" charset="0"/>
                <a:ea typeface="黑体" panose="02010609060101010101" pitchFamily="49" charset="-122"/>
                <a:cs typeface="Times New Roman" panose="02020603050405020304" pitchFamily="18" charset="0"/>
              </a:rPr>
              <a:t>鲁智深</a:t>
            </a:r>
            <a:r>
              <a:rPr lang="en-US" altLang="zh-CN" sz="2800" b="1" dirty="0" smtClean="0">
                <a:solidFill>
                  <a:srgbClr val="00B0F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graphicFrame>
        <p:nvGraphicFramePr>
          <p:cNvPr id="4" name="表格 3"/>
          <p:cNvGraphicFramePr>
            <a:graphicFrameLocks noGrp="1" noChangeAspect="1"/>
          </p:cNvGraphicFramePr>
          <p:nvPr>
            <p:extLst>
              <p:ext uri="{D42A27DB-BD31-4B8C-83A1-F6EECF244321}">
                <p14:modId xmlns:p14="http://schemas.microsoft.com/office/powerpoint/2010/main" val="3205968873"/>
              </p:ext>
            </p:extLst>
          </p:nvPr>
        </p:nvGraphicFramePr>
        <p:xfrm>
          <a:off x="381000" y="2411095"/>
          <a:ext cx="11430000" cy="2162810"/>
        </p:xfrm>
        <a:graphic>
          <a:graphicData uri="http://schemas.openxmlformats.org/drawingml/2006/table">
            <a:tbl>
              <a:tblPr firstRow="1" firstCol="1" bandRow="1"/>
              <a:tblGrid>
                <a:gridCol w="550536">
                  <a:extLst>
                    <a:ext uri="{9D8B030D-6E8A-4147-A177-3AD203B41FA5}">
                      <a16:colId xmlns:a16="http://schemas.microsoft.com/office/drawing/2014/main" val="1028798852"/>
                    </a:ext>
                  </a:extLst>
                </a:gridCol>
                <a:gridCol w="10879464">
                  <a:extLst>
                    <a:ext uri="{9D8B030D-6E8A-4147-A177-3AD203B41FA5}">
                      <a16:colId xmlns:a16="http://schemas.microsoft.com/office/drawing/2014/main" val="3750860713"/>
                    </a:ext>
                  </a:extLst>
                </a:gridCol>
              </a:tblGrid>
              <a:tr h="10369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辨识</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排名：</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十三　　</a:t>
                      </a:r>
                      <a:r>
                        <a:rPr lang="zh-CN" sz="2800" b="1" dirty="0">
                          <a:effectLst/>
                          <a:latin typeface="Arial" panose="020B0604020202020204" pitchFamily="34" charset="0"/>
                          <a:ea typeface="黑体" panose="02010609060101010101" pitchFamily="49" charset="-122"/>
                          <a:cs typeface="Times New Roman" panose="02020603050405020304" pitchFamily="18" charset="0"/>
                        </a:rPr>
                        <a:t>武器：</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禅杖、戒刀</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形象特征：</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面圆耳大、鼻直口方、腮边一部貉胡须、身长八尺、腰阔十围，挎一口戒刀，提着禅杖，醋钵儿大小的拳头</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称号及变化：</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鲁达</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本名</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、鲁提辖</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曾在经略府任提辖官</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、智深</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在五台山出家时长老赐其法名</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、花和尚</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背上有锦绣文身</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30281258"/>
                  </a:ext>
                </a:extLst>
              </a:tr>
            </a:tbl>
          </a:graphicData>
        </a:graphic>
      </p:graphicFrame>
    </p:spTree>
    <p:extLst>
      <p:ext uri="{BB962C8B-B14F-4D97-AF65-F5344CB8AC3E}">
        <p14:creationId xmlns:p14="http://schemas.microsoft.com/office/powerpoint/2010/main" val="251458452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3260691336"/>
              </p:ext>
            </p:extLst>
          </p:nvPr>
        </p:nvGraphicFramePr>
        <p:xfrm>
          <a:off x="448733" y="1199326"/>
          <a:ext cx="11430000" cy="4351338"/>
        </p:xfrm>
        <a:graphic>
          <a:graphicData uri="http://schemas.openxmlformats.org/drawingml/2006/table">
            <a:tbl>
              <a:tblPr firstRow="1" firstCol="1" bandRow="1"/>
              <a:tblGrid>
                <a:gridCol w="544705">
                  <a:extLst>
                    <a:ext uri="{9D8B030D-6E8A-4147-A177-3AD203B41FA5}">
                      <a16:colId xmlns:a16="http://schemas.microsoft.com/office/drawing/2014/main" val="159152621"/>
                    </a:ext>
                  </a:extLst>
                </a:gridCol>
                <a:gridCol w="7360339">
                  <a:extLst>
                    <a:ext uri="{9D8B030D-6E8A-4147-A177-3AD203B41FA5}">
                      <a16:colId xmlns:a16="http://schemas.microsoft.com/office/drawing/2014/main" val="2371226844"/>
                    </a:ext>
                  </a:extLst>
                </a:gridCol>
                <a:gridCol w="3524956">
                  <a:extLst>
                    <a:ext uri="{9D8B030D-6E8A-4147-A177-3AD203B41FA5}">
                      <a16:colId xmlns:a16="http://schemas.microsoft.com/office/drawing/2014/main" val="1600153222"/>
                    </a:ext>
                  </a:extLst>
                </a:gridCol>
              </a:tblGrid>
              <a:tr h="4351338">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典型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情节</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2818" marR="12818" marT="12818" marB="1281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en-US" sz="2800" b="1" dirty="0">
                          <a:effectLst/>
                          <a:latin typeface="Times New Roman" panose="02020603050405020304" pitchFamily="18" charset="0"/>
                          <a:ea typeface="黑体" panose="02010609060101010101" pitchFamily="49" charset="-122"/>
                          <a:cs typeface="Times New Roman" panose="02020603050405020304" pitchFamily="18" charset="0"/>
                        </a:rPr>
                        <a:t>(</a:t>
                      </a:r>
                      <a:r>
                        <a:rPr lang="zh-CN" sz="2800" b="1" dirty="0">
                          <a:effectLst/>
                          <a:latin typeface="Arial" panose="020B0604020202020204" pitchFamily="34" charset="0"/>
                          <a:ea typeface="黑体" panose="02010609060101010101" pitchFamily="49" charset="-122"/>
                          <a:cs typeface="Times New Roman" panose="02020603050405020304" pitchFamily="18" charset="0"/>
                        </a:rPr>
                        <a:t>第三回</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sz="2800" b="1" dirty="0">
                          <a:effectLst/>
                          <a:latin typeface="Arial" panose="020B0604020202020204" pitchFamily="34" charset="0"/>
                          <a:ea typeface="黑体" panose="02010609060101010101" pitchFamily="49" charset="-122"/>
                          <a:cs typeface="Times New Roman" panose="02020603050405020304" pitchFamily="18" charset="0"/>
                        </a:rPr>
                        <a:t>鲁提辖拳打镇关西</a:t>
                      </a:r>
                      <a:r>
                        <a:rPr lang="en-US" sz="2800" b="1" dirty="0">
                          <a:effectLst/>
                          <a:latin typeface="Times New Roman" panose="02020603050405020304" pitchFamily="18" charset="0"/>
                          <a:ea typeface="黑体" panose="02010609060101010101" pitchFamily="49"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鲁达、李忠、史进三人在潘家酒楼喝酒，听到隔壁传来啼哭声，鲁达询问后得知，原来是一个自称“镇关西”的屠户郑屠强娶金氏女子为妾，后又索要银两，金氏父女只好四处卖唱，鲁达和史进当即凑了十五两银子给他们。第二天鲁达亲自保护金家父女逃走。然后径自到状元桥郑屠肉案前，先借买肉故意刁难郑屠，激怒他，挑起打斗，继而三拳打死了郑屠。鲁达怕吃官司，假称郑屠诈死，迅速逃走。</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3406" marR="23406" marT="12818" marB="1281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性格特点：</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惩恶扬善、锄强扶弱、疾恶如仇、粗中有细</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3406" marR="23406" marT="12818" marB="1281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19263529"/>
                  </a:ext>
                </a:extLst>
              </a:tr>
            </a:tbl>
          </a:graphicData>
        </a:graphic>
      </p:graphicFrame>
    </p:spTree>
    <p:extLst>
      <p:ext uri="{BB962C8B-B14F-4D97-AF65-F5344CB8AC3E}">
        <p14:creationId xmlns:p14="http://schemas.microsoft.com/office/powerpoint/2010/main" val="118327926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2994871170"/>
              </p:ext>
            </p:extLst>
          </p:nvPr>
        </p:nvGraphicFramePr>
        <p:xfrm>
          <a:off x="426156" y="1315120"/>
          <a:ext cx="11430000" cy="3861682"/>
        </p:xfrm>
        <a:graphic>
          <a:graphicData uri="http://schemas.openxmlformats.org/drawingml/2006/table">
            <a:tbl>
              <a:tblPr firstRow="1" firstCol="1" bandRow="1"/>
              <a:tblGrid>
                <a:gridCol w="1131711">
                  <a:extLst>
                    <a:ext uri="{9D8B030D-6E8A-4147-A177-3AD203B41FA5}">
                      <a16:colId xmlns:a16="http://schemas.microsoft.com/office/drawing/2014/main" val="1629076392"/>
                    </a:ext>
                  </a:extLst>
                </a:gridCol>
                <a:gridCol w="7857067">
                  <a:extLst>
                    <a:ext uri="{9D8B030D-6E8A-4147-A177-3AD203B41FA5}">
                      <a16:colId xmlns:a16="http://schemas.microsoft.com/office/drawing/2014/main" val="219756753"/>
                    </a:ext>
                  </a:extLst>
                </a:gridCol>
                <a:gridCol w="2441222">
                  <a:extLst>
                    <a:ext uri="{9D8B030D-6E8A-4147-A177-3AD203B41FA5}">
                      <a16:colId xmlns:a16="http://schemas.microsoft.com/office/drawing/2014/main" val="2597209057"/>
                    </a:ext>
                  </a:extLst>
                </a:gridCol>
              </a:tblGrid>
              <a:tr h="3861682">
                <a:tc>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典型</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情节</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0601" marR="10601" marT="10601" marB="1060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en-US" sz="2800" b="1" dirty="0">
                          <a:effectLst/>
                          <a:latin typeface="Times New Roman" panose="02020603050405020304" pitchFamily="18" charset="0"/>
                          <a:ea typeface="黑体" panose="02010609060101010101" pitchFamily="49" charset="-122"/>
                          <a:cs typeface="Times New Roman" panose="02020603050405020304" pitchFamily="18" charset="0"/>
                        </a:rPr>
                        <a:t>(</a:t>
                      </a:r>
                      <a:r>
                        <a:rPr lang="zh-CN" sz="2800" b="1" dirty="0">
                          <a:effectLst/>
                          <a:latin typeface="Arial" panose="020B0604020202020204" pitchFamily="34" charset="0"/>
                          <a:ea typeface="黑体" panose="02010609060101010101" pitchFamily="49" charset="-122"/>
                          <a:cs typeface="Times New Roman" panose="02020603050405020304" pitchFamily="18" charset="0"/>
                        </a:rPr>
                        <a:t>第四回</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sz="2800" b="1" dirty="0">
                          <a:effectLst/>
                          <a:latin typeface="Arial" panose="020B0604020202020204" pitchFamily="34" charset="0"/>
                          <a:ea typeface="黑体" panose="02010609060101010101" pitchFamily="49" charset="-122"/>
                          <a:cs typeface="Times New Roman" panose="02020603050405020304" pitchFamily="18" charset="0"/>
                        </a:rPr>
                        <a:t>鲁智深大闹五台山</a:t>
                      </a:r>
                      <a:r>
                        <a:rPr lang="en-US" sz="2800" b="1" dirty="0">
                          <a:effectLst/>
                          <a:latin typeface="Times New Roman" panose="02020603050405020304" pitchFamily="18" charset="0"/>
                          <a:ea typeface="黑体" panose="02010609060101010101" pitchFamily="49"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鲁达逃到代州雁门县，金老女婿赵员外送他去五台山文殊院为僧避祸，法名“智深”。他不坐禅，喝酒打人，打造戒刀和禅杖。假借过往僧人名义喝酒吃肉，喝醉以后，回到文殊院内打坏金刚，要烧寺院，给禅和子嘴里塞狗腿，弄得大家卷堂而散。监寺、都寺派众人来打，鲁智深趁酒醉大闹一场，被智真长老喝住，写书荐往智清长老处，把他打发到东京大相国寺去了。</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9358" marR="19358" marT="10601" marB="1060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性格特点：</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直率、不受拘束、敢作敢当、鲁莽</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9358" marR="19358" marT="10601" marB="1060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75870607"/>
                  </a:ext>
                </a:extLst>
              </a:tr>
            </a:tbl>
          </a:graphicData>
        </a:graphic>
      </p:graphicFrame>
    </p:spTree>
    <p:extLst>
      <p:ext uri="{BB962C8B-B14F-4D97-AF65-F5344CB8AC3E}">
        <p14:creationId xmlns:p14="http://schemas.microsoft.com/office/powerpoint/2010/main" val="87456228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852F51E-0B0D-4410-9F52-935F9483CDBE}"/>
              </a:ext>
            </a:extLst>
          </p:cNvPr>
          <p:cNvSpPr/>
          <p:nvPr/>
        </p:nvSpPr>
        <p:spPr>
          <a:xfrm>
            <a:off x="0" y="2328151"/>
            <a:ext cx="12192000" cy="1730241"/>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5" name="TextBox 14">
            <a:extLst>
              <a:ext uri="{FF2B5EF4-FFF2-40B4-BE49-F238E27FC236}">
                <a16:creationId xmlns:a16="http://schemas.microsoft.com/office/drawing/2014/main" id="{785D1E4F-546B-4C6F-B152-DF81FC3BF4A8}"/>
              </a:ext>
            </a:extLst>
          </p:cNvPr>
          <p:cNvSpPr txBox="1"/>
          <p:nvPr/>
        </p:nvSpPr>
        <p:spPr>
          <a:xfrm>
            <a:off x="272322" y="2812064"/>
            <a:ext cx="11647357" cy="738664"/>
          </a:xfrm>
          <a:prstGeom prst="rect">
            <a:avLst/>
          </a:prstGeom>
          <a:noFill/>
        </p:spPr>
        <p:txBody>
          <a:bodyPr vert="horz" wrap="square">
            <a:spAutoFit/>
          </a:bodyPr>
          <a:lstStyle/>
          <a:p>
            <a:pPr algn="ctr" fontAlgn="auto">
              <a:spcBef>
                <a:spcPts val="0"/>
              </a:spcBef>
              <a:spcAft>
                <a:spcPts val="0"/>
              </a:spcAft>
              <a:defRPr/>
            </a:pPr>
            <a:r>
              <a:rPr lang="zh-CN" altLang="en-US"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十、</a:t>
            </a:r>
            <a:r>
              <a:rPr lang="en-US" altLang="zh-CN"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水浒传</a:t>
            </a:r>
            <a:r>
              <a:rPr lang="en-US" altLang="zh-CN"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古典小说的阅读</a:t>
            </a:r>
            <a:endParaRPr lang="zh-CN" altLang="en-US"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4863" y="1537713"/>
            <a:ext cx="1730939" cy="616443"/>
          </a:xfrm>
          <a:prstGeom prst="rect">
            <a:avLst/>
          </a:prstGeom>
        </p:spPr>
      </p:pic>
    </p:spTree>
    <p:extLst>
      <p:ext uri="{BB962C8B-B14F-4D97-AF65-F5344CB8AC3E}">
        <p14:creationId xmlns:p14="http://schemas.microsoft.com/office/powerpoint/2010/main" val="35292029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1581535070"/>
              </p:ext>
            </p:extLst>
          </p:nvPr>
        </p:nvGraphicFramePr>
        <p:xfrm>
          <a:off x="409221" y="1486958"/>
          <a:ext cx="11037712" cy="3434962"/>
        </p:xfrm>
        <a:graphic>
          <a:graphicData uri="http://schemas.openxmlformats.org/drawingml/2006/table">
            <a:tbl>
              <a:tblPr firstRow="1" firstCol="1" bandRow="1"/>
              <a:tblGrid>
                <a:gridCol w="1092870">
                  <a:extLst>
                    <a:ext uri="{9D8B030D-6E8A-4147-A177-3AD203B41FA5}">
                      <a16:colId xmlns:a16="http://schemas.microsoft.com/office/drawing/2014/main" val="4289916047"/>
                    </a:ext>
                  </a:extLst>
                </a:gridCol>
                <a:gridCol w="7587405">
                  <a:extLst>
                    <a:ext uri="{9D8B030D-6E8A-4147-A177-3AD203B41FA5}">
                      <a16:colId xmlns:a16="http://schemas.microsoft.com/office/drawing/2014/main" val="2509626672"/>
                    </a:ext>
                  </a:extLst>
                </a:gridCol>
                <a:gridCol w="2357437">
                  <a:extLst>
                    <a:ext uri="{9D8B030D-6E8A-4147-A177-3AD203B41FA5}">
                      <a16:colId xmlns:a16="http://schemas.microsoft.com/office/drawing/2014/main" val="892445434"/>
                    </a:ext>
                  </a:extLst>
                </a:gridCol>
              </a:tblGrid>
              <a:tr h="1351814">
                <a:tc>
                  <a:txBody>
                    <a:bodyPr/>
                    <a:lstStyle/>
                    <a:p>
                      <a:pPr algn="ctr" fontAlgn="ctr">
                        <a:spcAft>
                          <a:spcPts val="0"/>
                        </a:spcAft>
                      </a:pPr>
                      <a:r>
                        <a:rPr lang="zh-CN" altLang="zh-CN" sz="2800" b="1" dirty="0" smtClean="0">
                          <a:effectLst/>
                          <a:latin typeface="Arial" panose="020B0604020202020204" pitchFamily="34" charset="0"/>
                          <a:ea typeface="黑体" panose="02010609060101010101" pitchFamily="49" charset="-122"/>
                          <a:cs typeface="Times New Roman" panose="02020603050405020304" pitchFamily="18" charset="0"/>
                        </a:rPr>
                        <a:t>典型</a:t>
                      </a:r>
                      <a:endParaRPr lang="zh-CN" altLang="zh-CN" sz="2800" dirty="0" smtClean="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altLang="zh-CN" sz="2800" b="1" dirty="0" smtClean="0">
                          <a:effectLst/>
                          <a:latin typeface="Arial" panose="020B0604020202020204" pitchFamily="34" charset="0"/>
                          <a:ea typeface="黑体" panose="02010609060101010101" pitchFamily="49" charset="-122"/>
                          <a:cs typeface="Times New Roman" panose="02020603050405020304" pitchFamily="18" charset="0"/>
                        </a:rPr>
                        <a:t>情节</a:t>
                      </a:r>
                      <a:endParaRPr lang="zh-CN" altLang="zh-CN" sz="2800" dirty="0" smtClean="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0601" marR="10601" marT="10601" marB="1060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en-US" sz="2800" b="1" dirty="0">
                          <a:effectLst/>
                          <a:latin typeface="Times New Roman" panose="02020603050405020304" pitchFamily="18" charset="0"/>
                          <a:ea typeface="黑体" panose="02010609060101010101" pitchFamily="49" charset="-122"/>
                          <a:cs typeface="Times New Roman" panose="02020603050405020304" pitchFamily="18" charset="0"/>
                        </a:rPr>
                        <a:t>(</a:t>
                      </a:r>
                      <a:r>
                        <a:rPr lang="zh-CN" sz="2800" b="1" dirty="0">
                          <a:effectLst/>
                          <a:latin typeface="Arial" panose="020B0604020202020204" pitchFamily="34" charset="0"/>
                          <a:ea typeface="黑体" panose="02010609060101010101" pitchFamily="49" charset="-122"/>
                          <a:cs typeface="Times New Roman" panose="02020603050405020304" pitchFamily="18" charset="0"/>
                        </a:rPr>
                        <a:t>第七回</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sz="2800" b="1" dirty="0">
                          <a:effectLst/>
                          <a:latin typeface="Arial" panose="020B0604020202020204" pitchFamily="34" charset="0"/>
                          <a:ea typeface="黑体" panose="02010609060101010101" pitchFamily="49" charset="-122"/>
                          <a:cs typeface="Times New Roman" panose="02020603050405020304" pitchFamily="18" charset="0"/>
                        </a:rPr>
                        <a:t>花和尚倒拔垂杨柳</a:t>
                      </a:r>
                      <a:r>
                        <a:rPr lang="en-US" sz="2800" b="1" dirty="0">
                          <a:effectLst/>
                          <a:latin typeface="Times New Roman" panose="02020603050405020304" pitchFamily="18" charset="0"/>
                          <a:ea typeface="黑体" panose="02010609060101010101" pitchFamily="49"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鲁智深到东京大相国寺看管菜园子，菜园子附近的泼皮来闹事，鲁智深把两个领头的踢到粪坑里，吓得他们跪地求饶。第二天，泼皮们买了酒菜向鲁智深赔礼。门外绿杨树上有乌鸦叫，泼皮欲搬梯子拆掉鸟巢。鲁智深脱掉外衣，右手向下搂住树干，左手把住树的上半截，腰往上一挺，那棵树竟然被连根拔起。</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9358" marR="19358" marT="10601" marB="1060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性格特点：</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豪爽直率</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9358" marR="19358" marT="10601" marB="1060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14396938"/>
                  </a:ext>
                </a:extLst>
              </a:tr>
            </a:tbl>
          </a:graphicData>
        </a:graphic>
      </p:graphicFrame>
    </p:spTree>
    <p:extLst>
      <p:ext uri="{BB962C8B-B14F-4D97-AF65-F5344CB8AC3E}">
        <p14:creationId xmlns:p14="http://schemas.microsoft.com/office/powerpoint/2010/main" val="404307153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4056139256"/>
              </p:ext>
            </p:extLst>
          </p:nvPr>
        </p:nvGraphicFramePr>
        <p:xfrm>
          <a:off x="409221" y="1486958"/>
          <a:ext cx="11037712" cy="3861682"/>
        </p:xfrm>
        <a:graphic>
          <a:graphicData uri="http://schemas.openxmlformats.org/drawingml/2006/table">
            <a:tbl>
              <a:tblPr firstRow="1" firstCol="1" bandRow="1"/>
              <a:tblGrid>
                <a:gridCol w="1092870">
                  <a:extLst>
                    <a:ext uri="{9D8B030D-6E8A-4147-A177-3AD203B41FA5}">
                      <a16:colId xmlns:a16="http://schemas.microsoft.com/office/drawing/2014/main" val="4289916047"/>
                    </a:ext>
                  </a:extLst>
                </a:gridCol>
                <a:gridCol w="7587405">
                  <a:extLst>
                    <a:ext uri="{9D8B030D-6E8A-4147-A177-3AD203B41FA5}">
                      <a16:colId xmlns:a16="http://schemas.microsoft.com/office/drawing/2014/main" val="2509626672"/>
                    </a:ext>
                  </a:extLst>
                </a:gridCol>
                <a:gridCol w="2357437">
                  <a:extLst>
                    <a:ext uri="{9D8B030D-6E8A-4147-A177-3AD203B41FA5}">
                      <a16:colId xmlns:a16="http://schemas.microsoft.com/office/drawing/2014/main" val="892445434"/>
                    </a:ext>
                  </a:extLst>
                </a:gridCol>
              </a:tblGrid>
              <a:tr h="1351814">
                <a:tc>
                  <a:txBody>
                    <a:bodyPr/>
                    <a:lstStyle/>
                    <a:p>
                      <a:pPr algn="ctr" fontAlgn="ctr">
                        <a:spcAft>
                          <a:spcPts val="0"/>
                        </a:spcAft>
                      </a:pPr>
                      <a:r>
                        <a:rPr lang="zh-CN" altLang="zh-CN" sz="2800" b="1" dirty="0" smtClean="0">
                          <a:effectLst/>
                          <a:latin typeface="Arial" panose="020B0604020202020204" pitchFamily="34" charset="0"/>
                          <a:ea typeface="黑体" panose="02010609060101010101" pitchFamily="49" charset="-122"/>
                          <a:cs typeface="Times New Roman" panose="02020603050405020304" pitchFamily="18" charset="0"/>
                        </a:rPr>
                        <a:t>典型</a:t>
                      </a:r>
                      <a:endParaRPr lang="zh-CN" altLang="zh-CN" sz="2800" dirty="0" smtClean="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altLang="zh-CN" sz="2800" b="1" dirty="0" smtClean="0">
                          <a:effectLst/>
                          <a:latin typeface="Arial" panose="020B0604020202020204" pitchFamily="34" charset="0"/>
                          <a:ea typeface="黑体" panose="02010609060101010101" pitchFamily="49" charset="-122"/>
                          <a:cs typeface="Times New Roman" panose="02020603050405020304" pitchFamily="18" charset="0"/>
                        </a:rPr>
                        <a:t>情节</a:t>
                      </a:r>
                      <a:endParaRPr lang="zh-CN" altLang="zh-CN" sz="2800" dirty="0" smtClean="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0601" marR="10601" marT="10601" marB="1060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r>
                        <a:rPr lang="en-US" altLang="zh-CN" sz="2800" b="1" kern="1200" dirty="0" smtClean="0">
                          <a:solidFill>
                            <a:schemeClr val="tx1"/>
                          </a:solidFill>
                          <a:effectLst/>
                          <a:latin typeface="+mn-lt"/>
                          <a:ea typeface="+mn-ea"/>
                          <a:cs typeface="+mn-cs"/>
                        </a:rPr>
                        <a:t>(</a:t>
                      </a:r>
                      <a:r>
                        <a:rPr lang="zh-CN" altLang="zh-CN" sz="2800" b="1" kern="1200" dirty="0" smtClean="0">
                          <a:solidFill>
                            <a:schemeClr val="tx1"/>
                          </a:solidFill>
                          <a:effectLst/>
                          <a:latin typeface="+mn-lt"/>
                          <a:ea typeface="+mn-ea"/>
                          <a:cs typeface="+mn-cs"/>
                        </a:rPr>
                        <a:t>第八回　鲁智深大闹野猪林</a:t>
                      </a:r>
                      <a:r>
                        <a:rPr lang="en-US" altLang="zh-CN" sz="2800" b="1" kern="1200" dirty="0" smtClean="0">
                          <a:solidFill>
                            <a:schemeClr val="tx1"/>
                          </a:solidFill>
                          <a:effectLst/>
                          <a:latin typeface="+mn-lt"/>
                          <a:ea typeface="+mn-ea"/>
                          <a:cs typeface="+mn-cs"/>
                        </a:rPr>
                        <a:t>)</a:t>
                      </a:r>
                      <a:endParaRPr lang="zh-CN" altLang="zh-CN" sz="2800" kern="1200" dirty="0" smtClean="0">
                        <a:solidFill>
                          <a:schemeClr val="tx1"/>
                        </a:solidFill>
                        <a:effectLst/>
                        <a:latin typeface="+mn-lt"/>
                        <a:ea typeface="+mn-ea"/>
                        <a:cs typeface="+mn-cs"/>
                      </a:endParaRPr>
                    </a:p>
                    <a:p>
                      <a:r>
                        <a:rPr lang="zh-CN" altLang="zh-CN" sz="2800" b="1" kern="1200" dirty="0" smtClean="0">
                          <a:solidFill>
                            <a:schemeClr val="tx1"/>
                          </a:solidFill>
                          <a:effectLst/>
                          <a:latin typeface="+mn-lt"/>
                          <a:ea typeface="+mn-ea"/>
                          <a:cs typeface="+mn-cs"/>
                        </a:rPr>
                        <a:t>林冲因得罪了高俅，被刺配沧州。陆虞候买通押送公差董超、薛霸，要于途中杀害林冲。鲁智深知道林冲被陷害，便想方设法进行营救。得知林冲被流放沧州，更是一路跟随，耐心等候时机。在野猪林，两公差要用水火棍打死林冲，这时一直在暗中保护林冲的鲁智深抡起禅杖，朝两公差打来，两公差吓得不敢动弹。鲁智深扶起林冲，一路护送他前往沧州。</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9358" marR="19358" marT="10601" marB="1060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性格特点：</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讲义气、为朋友两肋插刀；不畏权贵、疾恶如仇；勇而有谋、胆大心细</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14396938"/>
                  </a:ext>
                </a:extLst>
              </a:tr>
            </a:tbl>
          </a:graphicData>
        </a:graphic>
      </p:graphicFrame>
    </p:spTree>
    <p:extLst>
      <p:ext uri="{BB962C8B-B14F-4D97-AF65-F5344CB8AC3E}">
        <p14:creationId xmlns:p14="http://schemas.microsoft.com/office/powerpoint/2010/main" val="32901338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75847"/>
            <a:ext cx="3348994" cy="601127"/>
          </a:xfrm>
          <a:prstGeom prst="rect">
            <a:avLst/>
          </a:prstGeom>
        </p:spPr>
        <p:txBody>
          <a:bodyPr wrap="none">
            <a:spAutoFit/>
          </a:bodyPr>
          <a:lstStyle/>
          <a:p>
            <a:pPr>
              <a:lnSpc>
                <a:spcPct val="130000"/>
              </a:lnSpc>
            </a:pPr>
            <a:r>
              <a:rPr lang="en-US" altLang="zh-CN" sz="2800" b="1" dirty="0">
                <a:solidFill>
                  <a:srgbClr val="000000"/>
                </a:solidFill>
                <a:latin typeface="Times New Roman" panose="02020603050405020304" pitchFamily="18" charset="0"/>
                <a:ea typeface="宋体" panose="02010600030101010101" pitchFamily="2" charset="-122"/>
              </a:rPr>
              <a:t>4</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B0F0"/>
                </a:solidFill>
                <a:latin typeface="Arial" panose="020B0604020202020204" pitchFamily="34" charset="0"/>
                <a:ea typeface="黑体" panose="02010609060101010101" pitchFamily="49" charset="-122"/>
                <a:cs typeface="Times New Roman" panose="02020603050405020304" pitchFamily="18" charset="0"/>
              </a:rPr>
              <a:t>豹子头</a:t>
            </a:r>
            <a:r>
              <a:rPr lang="zh-CN" altLang="zh-CN" sz="28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smtClean="0">
                <a:solidFill>
                  <a:srgbClr val="00B0F0"/>
                </a:solidFill>
                <a:latin typeface="Arial" panose="020B0604020202020204" pitchFamily="34" charset="0"/>
                <a:ea typeface="黑体" panose="02010609060101010101" pitchFamily="49" charset="-122"/>
                <a:cs typeface="Times New Roman" panose="02020603050405020304" pitchFamily="18" charset="0"/>
              </a:rPr>
              <a:t>林冲</a:t>
            </a:r>
            <a:r>
              <a:rPr lang="en-US" altLang="zh-CN" sz="2800" b="1" dirty="0" smtClean="0">
                <a:solidFill>
                  <a:srgbClr val="00B0F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graphicFrame>
        <p:nvGraphicFramePr>
          <p:cNvPr id="4" name="表格 3"/>
          <p:cNvGraphicFramePr>
            <a:graphicFrameLocks noGrp="1" noChangeAspect="1"/>
          </p:cNvGraphicFramePr>
          <p:nvPr>
            <p:extLst>
              <p:ext uri="{D42A27DB-BD31-4B8C-83A1-F6EECF244321}">
                <p14:modId xmlns:p14="http://schemas.microsoft.com/office/powerpoint/2010/main" val="1251094046"/>
              </p:ext>
            </p:extLst>
          </p:nvPr>
        </p:nvGraphicFramePr>
        <p:xfrm>
          <a:off x="381000" y="2014855"/>
          <a:ext cx="11430000" cy="1736090"/>
        </p:xfrm>
        <a:graphic>
          <a:graphicData uri="http://schemas.openxmlformats.org/drawingml/2006/table">
            <a:tbl>
              <a:tblPr firstRow="1" firstCol="1" bandRow="1"/>
              <a:tblGrid>
                <a:gridCol w="1007533">
                  <a:extLst>
                    <a:ext uri="{9D8B030D-6E8A-4147-A177-3AD203B41FA5}">
                      <a16:colId xmlns:a16="http://schemas.microsoft.com/office/drawing/2014/main" val="1713203996"/>
                    </a:ext>
                  </a:extLst>
                </a:gridCol>
                <a:gridCol w="10422467">
                  <a:extLst>
                    <a:ext uri="{9D8B030D-6E8A-4147-A177-3AD203B41FA5}">
                      <a16:colId xmlns:a16="http://schemas.microsoft.com/office/drawing/2014/main" val="1061115386"/>
                    </a:ext>
                  </a:extLst>
                </a:gridCol>
              </a:tblGrid>
              <a:tr h="83058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辨识</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排名</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：六　　</a:t>
                      </a:r>
                      <a:r>
                        <a:rPr lang="zh-CN" sz="2800" b="1" dirty="0">
                          <a:effectLst/>
                          <a:latin typeface="Arial" panose="020B0604020202020204" pitchFamily="34" charset="0"/>
                          <a:ea typeface="黑体" panose="02010609060101010101" pitchFamily="49" charset="-122"/>
                          <a:cs typeface="Times New Roman" panose="02020603050405020304" pitchFamily="18" charset="0"/>
                        </a:rPr>
                        <a:t>武器</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：丈八蛇矛</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形象特征：豹头环眼、燕颔虎须、八尺长短身材、三十四五年纪</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称号及变化：林教头</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曾为东京八十万禁军教头</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、豹子头</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生得豹头环眼，燕颔虎须，身长八尺，人称</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豹子头</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，又唤</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小张飞</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09217068"/>
                  </a:ext>
                </a:extLst>
              </a:tr>
            </a:tbl>
          </a:graphicData>
        </a:graphic>
      </p:graphicFrame>
    </p:spTree>
    <p:extLst>
      <p:ext uri="{BB962C8B-B14F-4D97-AF65-F5344CB8AC3E}">
        <p14:creationId xmlns:p14="http://schemas.microsoft.com/office/powerpoint/2010/main" val="174293495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2873351002"/>
              </p:ext>
            </p:extLst>
          </p:nvPr>
        </p:nvGraphicFramePr>
        <p:xfrm>
          <a:off x="335845" y="1269789"/>
          <a:ext cx="11430000" cy="4296410"/>
        </p:xfrm>
        <a:graphic>
          <a:graphicData uri="http://schemas.openxmlformats.org/drawingml/2006/table">
            <a:tbl>
              <a:tblPr firstRow="1" firstCol="1" bandRow="1"/>
              <a:tblGrid>
                <a:gridCol w="555116">
                  <a:extLst>
                    <a:ext uri="{9D8B030D-6E8A-4147-A177-3AD203B41FA5}">
                      <a16:colId xmlns:a16="http://schemas.microsoft.com/office/drawing/2014/main" val="715734795"/>
                    </a:ext>
                  </a:extLst>
                </a:gridCol>
                <a:gridCol w="8648151">
                  <a:extLst>
                    <a:ext uri="{9D8B030D-6E8A-4147-A177-3AD203B41FA5}">
                      <a16:colId xmlns:a16="http://schemas.microsoft.com/office/drawing/2014/main" val="2725314403"/>
                    </a:ext>
                  </a:extLst>
                </a:gridCol>
                <a:gridCol w="2226733">
                  <a:extLst>
                    <a:ext uri="{9D8B030D-6E8A-4147-A177-3AD203B41FA5}">
                      <a16:colId xmlns:a16="http://schemas.microsoft.com/office/drawing/2014/main" val="2923751851"/>
                    </a:ext>
                  </a:extLst>
                </a:gridCol>
              </a:tblGrid>
              <a:tr h="371983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典型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情节</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en-US" sz="2800" b="1" dirty="0">
                          <a:effectLst/>
                          <a:latin typeface="Times New Roman" panose="02020603050405020304" pitchFamily="18" charset="0"/>
                          <a:ea typeface="黑体" panose="02010609060101010101" pitchFamily="49" charset="-122"/>
                          <a:cs typeface="Times New Roman" panose="02020603050405020304" pitchFamily="18" charset="0"/>
                        </a:rPr>
                        <a:t>(</a:t>
                      </a:r>
                      <a:r>
                        <a:rPr lang="zh-CN" sz="2800" b="1" dirty="0">
                          <a:effectLst/>
                          <a:latin typeface="Arial" panose="020B0604020202020204" pitchFamily="34" charset="0"/>
                          <a:ea typeface="黑体" panose="02010609060101010101" pitchFamily="49" charset="-122"/>
                          <a:cs typeface="Times New Roman" panose="02020603050405020304" pitchFamily="18" charset="0"/>
                        </a:rPr>
                        <a:t>第七回</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sz="2800" b="1" dirty="0">
                          <a:effectLst/>
                          <a:latin typeface="Arial" panose="020B0604020202020204" pitchFamily="34" charset="0"/>
                          <a:ea typeface="黑体" panose="02010609060101010101" pitchFamily="49" charset="-122"/>
                          <a:cs typeface="Times New Roman" panose="02020603050405020304" pitchFamily="18" charset="0"/>
                        </a:rPr>
                        <a:t>豹子头误入白虎堂</a:t>
                      </a:r>
                      <a:r>
                        <a:rPr lang="en-US" sz="2800" b="1" dirty="0">
                          <a:effectLst/>
                          <a:latin typeface="Times New Roman" panose="02020603050405020304" pitchFamily="18" charset="0"/>
                          <a:ea typeface="黑体" panose="02010609060101010101" pitchFamily="49"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林冲陪娘子去还愿，不料高衙内看中林冲娘子美貌，欲调戏。林冲急忙赶去，终因高衙内为顶头上司高俅义子而放了他。高衙内因想念林冲娘子而得病，富安使计让林冲好友陆虞候请林冲去吃酒。高衙内却将林妻哄骗到陆虞候家，林冲闻讯赶到，高衙内越窗而逃。老都管引陆虞候、富安见高俅，定下陷害林冲的计策。高俅事先暗中命人将宝刀卖与林冲，几日后让下人以看刀为名将林冲诓入白虎节堂，高俅突然出现，指控林冲携刀私入白虎节堂，欲行刺自己。林冲被判刺配沧州。</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性格特点：</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直率、隐忍、逆来顺受、懦弱</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36180983"/>
                  </a:ext>
                </a:extLst>
              </a:tr>
            </a:tbl>
          </a:graphicData>
        </a:graphic>
      </p:graphicFrame>
    </p:spTree>
    <p:extLst>
      <p:ext uri="{BB962C8B-B14F-4D97-AF65-F5344CB8AC3E}">
        <p14:creationId xmlns:p14="http://schemas.microsoft.com/office/powerpoint/2010/main" val="225594940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3338967176"/>
              </p:ext>
            </p:extLst>
          </p:nvPr>
        </p:nvGraphicFramePr>
        <p:xfrm>
          <a:off x="403578" y="1436864"/>
          <a:ext cx="11430000" cy="2894330"/>
        </p:xfrm>
        <a:graphic>
          <a:graphicData uri="http://schemas.openxmlformats.org/drawingml/2006/table">
            <a:tbl>
              <a:tblPr firstRow="1" firstCol="1" bandRow="1"/>
              <a:tblGrid>
                <a:gridCol w="555116">
                  <a:extLst>
                    <a:ext uri="{9D8B030D-6E8A-4147-A177-3AD203B41FA5}">
                      <a16:colId xmlns:a16="http://schemas.microsoft.com/office/drawing/2014/main" val="2865421291"/>
                    </a:ext>
                  </a:extLst>
                </a:gridCol>
                <a:gridCol w="9528684">
                  <a:extLst>
                    <a:ext uri="{9D8B030D-6E8A-4147-A177-3AD203B41FA5}">
                      <a16:colId xmlns:a16="http://schemas.microsoft.com/office/drawing/2014/main" val="2404849726"/>
                    </a:ext>
                  </a:extLst>
                </a:gridCol>
                <a:gridCol w="1346200">
                  <a:extLst>
                    <a:ext uri="{9D8B030D-6E8A-4147-A177-3AD203B41FA5}">
                      <a16:colId xmlns:a16="http://schemas.microsoft.com/office/drawing/2014/main" val="712563621"/>
                    </a:ext>
                  </a:extLst>
                </a:gridCol>
              </a:tblGrid>
              <a:tr h="2894330">
                <a:tc>
                  <a:txBody>
                    <a:bodyPr/>
                    <a:lstStyle/>
                    <a:p>
                      <a:pPr algn="ctr" fontAlgn="ctr">
                        <a:spcAft>
                          <a:spcPts val="0"/>
                        </a:spcAft>
                      </a:pPr>
                      <a:r>
                        <a:rPr lang="zh-CN" sz="2800" b="1" dirty="0" smtClean="0">
                          <a:effectLst/>
                          <a:latin typeface="Arial" panose="020B0604020202020204" pitchFamily="34" charset="0"/>
                          <a:ea typeface="黑体" panose="02010609060101010101" pitchFamily="49" charset="-122"/>
                          <a:cs typeface="Times New Roman" panose="02020603050405020304" pitchFamily="18" charset="0"/>
                        </a:rPr>
                        <a:t>典型情节</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en-US" sz="2800" b="1" dirty="0">
                          <a:effectLst/>
                          <a:latin typeface="Times New Roman" panose="02020603050405020304" pitchFamily="18" charset="0"/>
                          <a:ea typeface="黑体" panose="02010609060101010101" pitchFamily="49" charset="-122"/>
                          <a:cs typeface="Times New Roman" panose="02020603050405020304" pitchFamily="18" charset="0"/>
                        </a:rPr>
                        <a:t>(</a:t>
                      </a:r>
                      <a:r>
                        <a:rPr lang="zh-CN" sz="2800" b="1" dirty="0">
                          <a:effectLst/>
                          <a:latin typeface="Arial" panose="020B0604020202020204" pitchFamily="34" charset="0"/>
                          <a:ea typeface="黑体" panose="02010609060101010101" pitchFamily="49" charset="-122"/>
                          <a:cs typeface="Times New Roman" panose="02020603050405020304" pitchFamily="18" charset="0"/>
                        </a:rPr>
                        <a:t>第九回</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sz="2800" b="1" dirty="0">
                          <a:effectLst/>
                          <a:latin typeface="Arial" panose="020B0604020202020204" pitchFamily="34" charset="0"/>
                          <a:ea typeface="黑体" panose="02010609060101010101" pitchFamily="49" charset="-122"/>
                          <a:cs typeface="Times New Roman" panose="02020603050405020304" pitchFamily="18" charset="0"/>
                        </a:rPr>
                        <a:t>林冲棒打洪教头</a:t>
                      </a:r>
                      <a:r>
                        <a:rPr lang="en-US" sz="2800" b="1" dirty="0">
                          <a:effectLst/>
                          <a:latin typeface="Times New Roman" panose="02020603050405020304" pitchFamily="18" charset="0"/>
                          <a:ea typeface="黑体" panose="02010609060101010101" pitchFamily="49"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林冲因被发配而投奔到柴进庄上，柴进对林冲厚礼款待，引起洪教头的不满。洪教头对林冲步步紧逼，引发了柴进的不快，再加上柴进想看下两人的本事，便安排了两人比武。林冲轻松击败了洪教头。</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性格特点：</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谦逊有礼、武艺高强</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77710382"/>
                  </a:ext>
                </a:extLst>
              </a:tr>
            </a:tbl>
          </a:graphicData>
        </a:graphic>
      </p:graphicFrame>
    </p:spTree>
    <p:extLst>
      <p:ext uri="{BB962C8B-B14F-4D97-AF65-F5344CB8AC3E}">
        <p14:creationId xmlns:p14="http://schemas.microsoft.com/office/powerpoint/2010/main" val="69817615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73966636"/>
              </p:ext>
            </p:extLst>
          </p:nvPr>
        </p:nvGraphicFramePr>
        <p:xfrm>
          <a:off x="414867" y="935637"/>
          <a:ext cx="11430000" cy="5149850"/>
        </p:xfrm>
        <a:graphic>
          <a:graphicData uri="http://schemas.openxmlformats.org/drawingml/2006/table">
            <a:tbl>
              <a:tblPr firstRow="1" firstCol="1" bandRow="1"/>
              <a:tblGrid>
                <a:gridCol w="555116">
                  <a:extLst>
                    <a:ext uri="{9D8B030D-6E8A-4147-A177-3AD203B41FA5}">
                      <a16:colId xmlns:a16="http://schemas.microsoft.com/office/drawing/2014/main" val="83452263"/>
                    </a:ext>
                  </a:extLst>
                </a:gridCol>
                <a:gridCol w="8106284">
                  <a:extLst>
                    <a:ext uri="{9D8B030D-6E8A-4147-A177-3AD203B41FA5}">
                      <a16:colId xmlns:a16="http://schemas.microsoft.com/office/drawing/2014/main" val="4068864881"/>
                    </a:ext>
                  </a:extLst>
                </a:gridCol>
                <a:gridCol w="2768600">
                  <a:extLst>
                    <a:ext uri="{9D8B030D-6E8A-4147-A177-3AD203B41FA5}">
                      <a16:colId xmlns:a16="http://schemas.microsoft.com/office/drawing/2014/main" val="592206435"/>
                    </a:ext>
                  </a:extLst>
                </a:gridCol>
              </a:tblGrid>
              <a:tr h="4132580">
                <a:tc>
                  <a:txBody>
                    <a:bodyPr/>
                    <a:lstStyle/>
                    <a:p>
                      <a:pPr algn="ctr" fontAlgn="ctr">
                        <a:spcAft>
                          <a:spcPts val="0"/>
                        </a:spcAft>
                      </a:pPr>
                      <a:r>
                        <a:rPr lang="zh-CN" sz="2800" b="1" dirty="0" smtClean="0">
                          <a:effectLst/>
                          <a:latin typeface="Arial" panose="020B0604020202020204" pitchFamily="34" charset="0"/>
                          <a:ea typeface="黑体" panose="02010609060101010101" pitchFamily="49" charset="-122"/>
                          <a:cs typeface="Times New Roman" panose="02020603050405020304" pitchFamily="18" charset="0"/>
                        </a:rPr>
                        <a:t>典型情节</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en-US" sz="2800" b="1" dirty="0">
                          <a:effectLst/>
                          <a:latin typeface="Times New Roman" panose="02020603050405020304" pitchFamily="18" charset="0"/>
                          <a:ea typeface="黑体" panose="02010609060101010101" pitchFamily="49" charset="-122"/>
                          <a:cs typeface="Times New Roman" panose="02020603050405020304" pitchFamily="18" charset="0"/>
                        </a:rPr>
                        <a:t>(</a:t>
                      </a:r>
                      <a:r>
                        <a:rPr lang="zh-CN" sz="2800" b="1" dirty="0">
                          <a:effectLst/>
                          <a:latin typeface="Arial" panose="020B0604020202020204" pitchFamily="34" charset="0"/>
                          <a:ea typeface="黑体" panose="02010609060101010101" pitchFamily="49" charset="-122"/>
                          <a:cs typeface="Times New Roman" panose="02020603050405020304" pitchFamily="18" charset="0"/>
                        </a:rPr>
                        <a:t>第十回</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sz="2800" b="1" dirty="0">
                          <a:effectLst/>
                          <a:latin typeface="Arial" panose="020B0604020202020204" pitchFamily="34" charset="0"/>
                          <a:ea typeface="黑体" panose="02010609060101010101" pitchFamily="49" charset="-122"/>
                          <a:cs typeface="Times New Roman" panose="02020603050405020304" pitchFamily="18" charset="0"/>
                        </a:rPr>
                        <a:t>林教头风雪山神庙</a:t>
                      </a:r>
                      <a:r>
                        <a:rPr lang="en-US" sz="2800" b="1" dirty="0">
                          <a:effectLst/>
                          <a:latin typeface="Times New Roman" panose="02020603050405020304" pitchFamily="18" charset="0"/>
                          <a:ea typeface="黑体" panose="02010609060101010101" pitchFamily="49"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林冲被高俅陷害刺配沧州，在朋友柴进的关照下，林冲被安排去看守草料场。陆虞候在高俅的差遣下多次谋害林冲不成，便想一把火烧了草料场，欲烧死林冲。一天，大雪纷飞，林冲到附近小酒店打酒，回来看见他住的那间草屋已被大雪压塌，于是就到不远的一座山神庙中躲雪喝酒。正喝之间，见草料场起了大火，林冲正要出去救火，忽听见门前有三个人说话，一听才知道是高俅的心腹买通监狱牢头，放火烧了草料场，想把自己烧死。林冲怒火中烧，冲出庙门，一口气杀了这三个仇人，在柴进的周济下连夜投奔梁山泊。</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性格特点：</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从委曲求全、妥协忍让到敢于反抗</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89449979"/>
                  </a:ext>
                </a:extLst>
              </a:tr>
            </a:tbl>
          </a:graphicData>
        </a:graphic>
      </p:graphicFrame>
    </p:spTree>
    <p:extLst>
      <p:ext uri="{BB962C8B-B14F-4D97-AF65-F5344CB8AC3E}">
        <p14:creationId xmlns:p14="http://schemas.microsoft.com/office/powerpoint/2010/main" val="352310084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60023" y="700304"/>
            <a:ext cx="2988319" cy="652486"/>
          </a:xfrm>
          <a:prstGeom prst="rect">
            <a:avLst/>
          </a:prstGeom>
        </p:spPr>
        <p:txBody>
          <a:bodyPr wrap="none">
            <a:spAutoFit/>
          </a:bodyPr>
          <a:lstStyle/>
          <a:p>
            <a:pPr>
              <a:lnSpc>
                <a:spcPct val="130000"/>
              </a:lnSpc>
            </a:pPr>
            <a:r>
              <a:rPr lang="en-US" altLang="zh-CN" sz="2800" b="1" dirty="0">
                <a:solidFill>
                  <a:srgbClr val="000000"/>
                </a:solidFill>
                <a:latin typeface="Times New Roman" panose="02020603050405020304" pitchFamily="18" charset="0"/>
                <a:ea typeface="宋体" panose="02010600030101010101" pitchFamily="2" charset="-122"/>
              </a:rPr>
              <a:t>5</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B0F0"/>
                </a:solidFill>
                <a:latin typeface="Arial" panose="020B0604020202020204" pitchFamily="34" charset="0"/>
                <a:ea typeface="黑体" panose="02010609060101010101" pitchFamily="49" charset="-122"/>
                <a:cs typeface="Times New Roman" panose="02020603050405020304" pitchFamily="18" charset="0"/>
              </a:rPr>
              <a:t>行者</a:t>
            </a:r>
            <a:r>
              <a:rPr lang="zh-CN" altLang="zh-CN" sz="2800" b="1" dirty="0">
                <a:solidFill>
                  <a:srgbClr val="00B0F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smtClean="0">
                <a:solidFill>
                  <a:srgbClr val="00B0F0"/>
                </a:solidFill>
                <a:latin typeface="Arial" panose="020B0604020202020204" pitchFamily="34" charset="0"/>
                <a:ea typeface="黑体" panose="02010609060101010101" pitchFamily="49" charset="-122"/>
                <a:cs typeface="Times New Roman" panose="02020603050405020304" pitchFamily="18" charset="0"/>
              </a:rPr>
              <a:t>武松</a:t>
            </a:r>
            <a:r>
              <a:rPr lang="en-US" altLang="zh-CN" sz="2800" b="1" dirty="0" smtClean="0">
                <a:solidFill>
                  <a:srgbClr val="00B0F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graphicFrame>
        <p:nvGraphicFramePr>
          <p:cNvPr id="4" name="表格 3"/>
          <p:cNvGraphicFramePr>
            <a:graphicFrameLocks noGrp="1" noChangeAspect="1"/>
          </p:cNvGraphicFramePr>
          <p:nvPr>
            <p:extLst>
              <p:ext uri="{D42A27DB-BD31-4B8C-83A1-F6EECF244321}">
                <p14:modId xmlns:p14="http://schemas.microsoft.com/office/powerpoint/2010/main" val="612047857"/>
              </p:ext>
            </p:extLst>
          </p:nvPr>
        </p:nvGraphicFramePr>
        <p:xfrm>
          <a:off x="381000" y="2411095"/>
          <a:ext cx="11430000" cy="2162810"/>
        </p:xfrm>
        <a:graphic>
          <a:graphicData uri="http://schemas.openxmlformats.org/drawingml/2006/table">
            <a:tbl>
              <a:tblPr firstRow="1" firstCol="1" bandRow="1"/>
              <a:tblGrid>
                <a:gridCol w="575975">
                  <a:extLst>
                    <a:ext uri="{9D8B030D-6E8A-4147-A177-3AD203B41FA5}">
                      <a16:colId xmlns:a16="http://schemas.microsoft.com/office/drawing/2014/main" val="4013468887"/>
                    </a:ext>
                  </a:extLst>
                </a:gridCol>
                <a:gridCol w="10854025">
                  <a:extLst>
                    <a:ext uri="{9D8B030D-6E8A-4147-A177-3AD203B41FA5}">
                      <a16:colId xmlns:a16="http://schemas.microsoft.com/office/drawing/2014/main" val="2313684014"/>
                    </a:ext>
                  </a:extLst>
                </a:gridCol>
              </a:tblGrid>
              <a:tr h="83058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辨识</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排名：</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十四　　</a:t>
                      </a:r>
                      <a:r>
                        <a:rPr lang="zh-CN" sz="2800" b="1" dirty="0">
                          <a:effectLst/>
                          <a:latin typeface="Arial" panose="020B0604020202020204" pitchFamily="34" charset="0"/>
                          <a:ea typeface="黑体" panose="02010609060101010101" pitchFamily="49" charset="-122"/>
                          <a:cs typeface="Times New Roman" panose="02020603050405020304" pitchFamily="18" charset="0"/>
                        </a:rPr>
                        <a:t>武器：</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雪花镔铁戒刀</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形象特征：</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身躯凛凛、相貌堂堂、胸脯横阔、骨健筋强</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称号及变化：</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武二郎</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兄弟排行第二</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、武都头</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景阳冈打死猛虎，被任命为步兵都头</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、行者</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血溅鸳鸯楼后，为躲避官府改作头陀打扮，江湖人称</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行者</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07650909"/>
                  </a:ext>
                </a:extLst>
              </a:tr>
            </a:tbl>
          </a:graphicData>
        </a:graphic>
      </p:graphicFrame>
    </p:spTree>
    <p:extLst>
      <p:ext uri="{BB962C8B-B14F-4D97-AF65-F5344CB8AC3E}">
        <p14:creationId xmlns:p14="http://schemas.microsoft.com/office/powerpoint/2010/main" val="318731883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1215903670"/>
              </p:ext>
            </p:extLst>
          </p:nvPr>
        </p:nvGraphicFramePr>
        <p:xfrm>
          <a:off x="381000" y="1263638"/>
          <a:ext cx="11430000" cy="4351338"/>
        </p:xfrm>
        <a:graphic>
          <a:graphicData uri="http://schemas.openxmlformats.org/drawingml/2006/table">
            <a:tbl>
              <a:tblPr firstRow="1" firstCol="1" bandRow="1"/>
              <a:tblGrid>
                <a:gridCol w="555116">
                  <a:extLst>
                    <a:ext uri="{9D8B030D-6E8A-4147-A177-3AD203B41FA5}">
                      <a16:colId xmlns:a16="http://schemas.microsoft.com/office/drawing/2014/main" val="1849034984"/>
                    </a:ext>
                  </a:extLst>
                </a:gridCol>
                <a:gridCol w="7338640">
                  <a:extLst>
                    <a:ext uri="{9D8B030D-6E8A-4147-A177-3AD203B41FA5}">
                      <a16:colId xmlns:a16="http://schemas.microsoft.com/office/drawing/2014/main" val="936582302"/>
                    </a:ext>
                  </a:extLst>
                </a:gridCol>
                <a:gridCol w="3536244">
                  <a:extLst>
                    <a:ext uri="{9D8B030D-6E8A-4147-A177-3AD203B41FA5}">
                      <a16:colId xmlns:a16="http://schemas.microsoft.com/office/drawing/2014/main" val="2134747126"/>
                    </a:ext>
                  </a:extLst>
                </a:gridCol>
              </a:tblGrid>
              <a:tr h="4351338">
                <a:tc>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典型</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情节</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3982" marR="13982" marT="13982" marB="139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en-US" sz="2800" b="1" dirty="0">
                          <a:effectLst/>
                          <a:latin typeface="Times New Roman" panose="02020603050405020304" pitchFamily="18" charset="0"/>
                          <a:ea typeface="黑体" panose="02010609060101010101" pitchFamily="49" charset="-122"/>
                          <a:cs typeface="Times New Roman" panose="02020603050405020304" pitchFamily="18" charset="0"/>
                        </a:rPr>
                        <a:t>(</a:t>
                      </a:r>
                      <a:r>
                        <a:rPr lang="zh-CN" sz="2800" b="1" dirty="0">
                          <a:effectLst/>
                          <a:latin typeface="Arial" panose="020B0604020202020204" pitchFamily="34" charset="0"/>
                          <a:ea typeface="黑体" panose="02010609060101010101" pitchFamily="49" charset="-122"/>
                          <a:cs typeface="Times New Roman" panose="02020603050405020304" pitchFamily="18" charset="0"/>
                        </a:rPr>
                        <a:t>第二十三回</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sz="2800" b="1" dirty="0">
                          <a:effectLst/>
                          <a:latin typeface="Arial" panose="020B0604020202020204" pitchFamily="34" charset="0"/>
                          <a:ea typeface="黑体" panose="02010609060101010101" pitchFamily="49" charset="-122"/>
                          <a:cs typeface="Times New Roman" panose="02020603050405020304" pitchFamily="18" charset="0"/>
                        </a:rPr>
                        <a:t>景阳冈武松打虎</a:t>
                      </a:r>
                      <a:r>
                        <a:rPr lang="en-US" sz="2800" b="1" dirty="0">
                          <a:effectLst/>
                          <a:latin typeface="Times New Roman" panose="02020603050405020304" pitchFamily="18" charset="0"/>
                          <a:ea typeface="黑体" panose="02010609060101010101" pitchFamily="49"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武松回家路过景阳冈，在冈下喝了十八碗酒后不听劝，强行上冈。途中酒力发作，找了一块大青石躺下。未过多久一只吊睛白额虎</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大虫</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向他扑去。武松连躲几次后对着老虎一阵猛打，最后举起哨棒打向老虎，未中，后用双拳打向老虎，直至将老虎打死才住手。武松打虎有功，做了阳谷县步兵都头。</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5532" marR="25532" marT="13982" marB="139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性格特点：</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勇猛刚强、武艺高强、机警、胆大心细</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5532" marR="25532" marT="13982" marB="139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18131087"/>
                  </a:ext>
                </a:extLst>
              </a:tr>
            </a:tbl>
          </a:graphicData>
        </a:graphic>
      </p:graphicFrame>
    </p:spTree>
    <p:extLst>
      <p:ext uri="{BB962C8B-B14F-4D97-AF65-F5344CB8AC3E}">
        <p14:creationId xmlns:p14="http://schemas.microsoft.com/office/powerpoint/2010/main" val="367022206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3188226020"/>
              </p:ext>
            </p:extLst>
          </p:nvPr>
        </p:nvGraphicFramePr>
        <p:xfrm>
          <a:off x="403578" y="1193024"/>
          <a:ext cx="11430001" cy="3926205"/>
        </p:xfrm>
        <a:graphic>
          <a:graphicData uri="http://schemas.openxmlformats.org/drawingml/2006/table">
            <a:tbl>
              <a:tblPr firstRow="1" firstCol="1" bandRow="1"/>
              <a:tblGrid>
                <a:gridCol w="540426">
                  <a:extLst>
                    <a:ext uri="{9D8B030D-6E8A-4147-A177-3AD203B41FA5}">
                      <a16:colId xmlns:a16="http://schemas.microsoft.com/office/drawing/2014/main" val="684909014"/>
                    </a:ext>
                  </a:extLst>
                </a:gridCol>
                <a:gridCol w="8019374">
                  <a:extLst>
                    <a:ext uri="{9D8B030D-6E8A-4147-A177-3AD203B41FA5}">
                      <a16:colId xmlns:a16="http://schemas.microsoft.com/office/drawing/2014/main" val="1596396841"/>
                    </a:ext>
                  </a:extLst>
                </a:gridCol>
                <a:gridCol w="2870201">
                  <a:extLst>
                    <a:ext uri="{9D8B030D-6E8A-4147-A177-3AD203B41FA5}">
                      <a16:colId xmlns:a16="http://schemas.microsoft.com/office/drawing/2014/main" val="198165749"/>
                    </a:ext>
                  </a:extLst>
                </a:gridCol>
              </a:tblGrid>
              <a:tr h="3926205">
                <a:tc>
                  <a:txBody>
                    <a:bodyPr/>
                    <a:lstStyle/>
                    <a:p>
                      <a:pPr algn="ctr" fontAlgn="ctr">
                        <a:spcAft>
                          <a:spcPts val="0"/>
                        </a:spcAft>
                      </a:pPr>
                      <a:r>
                        <a:rPr lang="zh-CN" altLang="zh-CN" sz="2800" b="1" dirty="0" smtClean="0">
                          <a:effectLst/>
                          <a:latin typeface="Arial" panose="020B0604020202020204" pitchFamily="34" charset="0"/>
                          <a:ea typeface="黑体" panose="02010609060101010101" pitchFamily="49" charset="-122"/>
                          <a:cs typeface="Times New Roman" panose="02020603050405020304" pitchFamily="18" charset="0"/>
                        </a:rPr>
                        <a:t>典型</a:t>
                      </a:r>
                      <a:endParaRPr lang="zh-CN" altLang="zh-CN" sz="2800" dirty="0" smtClean="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altLang="zh-CN" sz="2800" b="1" dirty="0" smtClean="0">
                          <a:effectLst/>
                          <a:latin typeface="Arial" panose="020B0604020202020204" pitchFamily="34" charset="0"/>
                          <a:ea typeface="黑体" panose="02010609060101010101" pitchFamily="49" charset="-122"/>
                          <a:cs typeface="Times New Roman" panose="02020603050405020304" pitchFamily="18" charset="0"/>
                        </a:rPr>
                        <a:t>情节</a:t>
                      </a:r>
                      <a:endParaRPr lang="zh-CN" altLang="zh-CN" sz="2800" dirty="0" smtClean="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en-US" sz="2800" b="1" dirty="0">
                          <a:effectLst/>
                          <a:latin typeface="Times New Roman" panose="02020603050405020304" pitchFamily="18" charset="0"/>
                          <a:ea typeface="黑体" panose="02010609060101010101" pitchFamily="49" charset="-122"/>
                          <a:cs typeface="Times New Roman" panose="02020603050405020304" pitchFamily="18" charset="0"/>
                        </a:rPr>
                        <a:t>(</a:t>
                      </a:r>
                      <a:r>
                        <a:rPr lang="zh-CN" sz="2800" b="1" dirty="0">
                          <a:effectLst/>
                          <a:latin typeface="Arial" panose="020B0604020202020204" pitchFamily="34" charset="0"/>
                          <a:ea typeface="黑体" panose="02010609060101010101" pitchFamily="49" charset="-122"/>
                          <a:cs typeface="Times New Roman" panose="02020603050405020304" pitchFamily="18" charset="0"/>
                        </a:rPr>
                        <a:t>第二十九回</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sz="2800" b="1" dirty="0">
                          <a:effectLst/>
                          <a:latin typeface="Arial" panose="020B0604020202020204" pitchFamily="34" charset="0"/>
                          <a:ea typeface="黑体" panose="02010609060101010101" pitchFamily="49" charset="-122"/>
                          <a:cs typeface="Times New Roman" panose="02020603050405020304" pitchFamily="18" charset="0"/>
                        </a:rPr>
                        <a:t>武松醉打蒋门神</a:t>
                      </a:r>
                      <a:r>
                        <a:rPr lang="en-US" sz="2800" b="1" dirty="0">
                          <a:effectLst/>
                          <a:latin typeface="Times New Roman" panose="02020603050405020304" pitchFamily="18" charset="0"/>
                          <a:ea typeface="黑体" panose="02010609060101010101" pitchFamily="49"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武松因杀了西门庆被发配孟州，施恩厚待武松，求他帮助夺回被蒋门神抢去的“快活林”。武松喝了很多酒，为报恩，来到“快活林”，在酒肆将蒋门神的小妾丢进酒缸，引来蒋门神后，给他使了个玉环步、鸳鸯脚，打得蒋门神求饶。</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性格特点：</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疾恶如仇、有恩必报、行侠仗义</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09472548"/>
                  </a:ext>
                </a:extLst>
              </a:tr>
            </a:tbl>
          </a:graphicData>
        </a:graphic>
      </p:graphicFrame>
    </p:spTree>
    <p:extLst>
      <p:ext uri="{BB962C8B-B14F-4D97-AF65-F5344CB8AC3E}">
        <p14:creationId xmlns:p14="http://schemas.microsoft.com/office/powerpoint/2010/main" val="78444652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1984329907"/>
              </p:ext>
            </p:extLst>
          </p:nvPr>
        </p:nvGraphicFramePr>
        <p:xfrm>
          <a:off x="381000" y="1771015"/>
          <a:ext cx="11430001" cy="3442970"/>
        </p:xfrm>
        <a:graphic>
          <a:graphicData uri="http://schemas.openxmlformats.org/drawingml/2006/table">
            <a:tbl>
              <a:tblPr firstRow="1" firstCol="1" bandRow="1"/>
              <a:tblGrid>
                <a:gridCol w="540426">
                  <a:extLst>
                    <a:ext uri="{9D8B030D-6E8A-4147-A177-3AD203B41FA5}">
                      <a16:colId xmlns:a16="http://schemas.microsoft.com/office/drawing/2014/main" val="389859472"/>
                    </a:ext>
                  </a:extLst>
                </a:gridCol>
                <a:gridCol w="9735285">
                  <a:extLst>
                    <a:ext uri="{9D8B030D-6E8A-4147-A177-3AD203B41FA5}">
                      <a16:colId xmlns:a16="http://schemas.microsoft.com/office/drawing/2014/main" val="667723134"/>
                    </a:ext>
                  </a:extLst>
                </a:gridCol>
                <a:gridCol w="1154290">
                  <a:extLst>
                    <a:ext uri="{9D8B030D-6E8A-4147-A177-3AD203B41FA5}">
                      <a16:colId xmlns:a16="http://schemas.microsoft.com/office/drawing/2014/main" val="2893321454"/>
                    </a:ext>
                  </a:extLst>
                </a:gridCol>
              </a:tblGrid>
              <a:tr h="1862455">
                <a:tc>
                  <a:txBody>
                    <a:bodyPr/>
                    <a:lstStyle/>
                    <a:p>
                      <a:pPr algn="ctr" fontAlgn="ctr">
                        <a:spcAft>
                          <a:spcPts val="0"/>
                        </a:spcAft>
                      </a:pPr>
                      <a:r>
                        <a:rPr lang="zh-CN" altLang="zh-CN" sz="2800" b="1" dirty="0" smtClean="0">
                          <a:effectLst/>
                          <a:latin typeface="Arial" panose="020B0604020202020204" pitchFamily="34" charset="0"/>
                          <a:ea typeface="黑体" panose="02010609060101010101" pitchFamily="49" charset="-122"/>
                          <a:cs typeface="Times New Roman" panose="02020603050405020304" pitchFamily="18" charset="0"/>
                        </a:rPr>
                        <a:t>典型</a:t>
                      </a:r>
                      <a:endParaRPr lang="zh-CN" altLang="zh-CN" sz="2800" dirty="0" smtClean="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altLang="zh-CN" sz="2800" b="1" dirty="0" smtClean="0">
                          <a:effectLst/>
                          <a:latin typeface="Arial" panose="020B0604020202020204" pitchFamily="34" charset="0"/>
                          <a:ea typeface="黑体" panose="02010609060101010101" pitchFamily="49" charset="-122"/>
                          <a:cs typeface="Times New Roman" panose="02020603050405020304" pitchFamily="18" charset="0"/>
                        </a:rPr>
                        <a:t>情节</a:t>
                      </a:r>
                      <a:endParaRPr lang="zh-CN" altLang="zh-CN" sz="2800" dirty="0" smtClean="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en-US" sz="2800" b="1" dirty="0">
                          <a:effectLst/>
                          <a:latin typeface="Times New Roman" panose="02020603050405020304" pitchFamily="18" charset="0"/>
                          <a:ea typeface="黑体" panose="02010609060101010101" pitchFamily="49" charset="-122"/>
                          <a:cs typeface="Times New Roman" panose="02020603050405020304" pitchFamily="18" charset="0"/>
                        </a:rPr>
                        <a:t>(</a:t>
                      </a:r>
                      <a:r>
                        <a:rPr lang="zh-CN" sz="2800" b="1" dirty="0">
                          <a:effectLst/>
                          <a:latin typeface="Arial" panose="020B0604020202020204" pitchFamily="34" charset="0"/>
                          <a:ea typeface="黑体" panose="02010609060101010101" pitchFamily="49" charset="-122"/>
                          <a:cs typeface="Times New Roman" panose="02020603050405020304" pitchFamily="18" charset="0"/>
                        </a:rPr>
                        <a:t>第三十回</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sz="2800" b="1" dirty="0">
                          <a:effectLst/>
                          <a:latin typeface="Arial" panose="020B0604020202020204" pitchFamily="34" charset="0"/>
                          <a:ea typeface="黑体" panose="02010609060101010101" pitchFamily="49" charset="-122"/>
                          <a:cs typeface="Times New Roman" panose="02020603050405020304" pitchFamily="18" charset="0"/>
                        </a:rPr>
                        <a:t>武松大闹飞云浦</a:t>
                      </a:r>
                      <a:r>
                        <a:rPr lang="en-US" sz="2800" b="1" dirty="0">
                          <a:effectLst/>
                          <a:latin typeface="Times New Roman" panose="02020603050405020304" pitchFamily="18" charset="0"/>
                          <a:ea typeface="黑体" panose="02010609060101010101" pitchFamily="49"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武松让蒋门神将“快活林”还给了施恩。张都监请武松来家，将其灌醉后诬陷他偷盗。武松被刺配恩州，途中施恩送衣送吃，又说起蒋门神复夺“快活林”之事，并提醒武松小心。武松看出两个公人和途中遇到的另外两个提朴刀的人心怀不轨，在飞云浦将两个提朴刀的人踢入河中，先后将两名公人和一个踢下水的人斩杀，揪住剩下的一个人，得知是蒋门神的徒弟，问明蒋门神等人都在张都监家中后，将这个人也杀了。</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性格特点：</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疾恶如仇</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77819063"/>
                  </a:ext>
                </a:extLst>
              </a:tr>
            </a:tbl>
          </a:graphicData>
        </a:graphic>
      </p:graphicFrame>
    </p:spTree>
    <p:extLst>
      <p:ext uri="{BB962C8B-B14F-4D97-AF65-F5344CB8AC3E}">
        <p14:creationId xmlns:p14="http://schemas.microsoft.com/office/powerpoint/2010/main" val="384885155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223.jpeg">
            <a:extLst>
              <a:ext uri="{FF2B5EF4-FFF2-40B4-BE49-F238E27FC236}">
                <a16:creationId xmlns:a16="http://schemas.microsoft.com/office/drawing/2014/main" id="{3D407BAB-5189-5F32-EF60-68B2E1478642}"/>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340287" y="849165"/>
            <a:ext cx="1910545" cy="433588"/>
          </a:xfrm>
          <a:prstGeom prst="rect">
            <a:avLst/>
          </a:prstGeom>
        </p:spPr>
      </p:pic>
      <p:sp>
        <p:nvSpPr>
          <p:cNvPr id="4" name="矩形 3"/>
          <p:cNvSpPr>
            <a:spLocks noChangeAspect="1"/>
          </p:cNvSpPr>
          <p:nvPr/>
        </p:nvSpPr>
        <p:spPr>
          <a:xfrm>
            <a:off x="340731" y="692190"/>
            <a:ext cx="11430000" cy="652486"/>
          </a:xfrm>
          <a:prstGeom prst="rect">
            <a:avLst/>
          </a:prstGeom>
        </p:spPr>
        <p:txBody>
          <a:bodyPr>
            <a:spAutoFit/>
          </a:bodyPr>
          <a:lstStyle/>
          <a:p>
            <a:pPr>
              <a:lnSpc>
                <a:spcPct val="130000"/>
              </a:lnSpc>
              <a:spcAft>
                <a:spcPts val="0"/>
              </a:spcAft>
            </a:pP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2250832" y="739716"/>
            <a:ext cx="11430000" cy="652486"/>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施耐庵，字肇瑞，号子安，别号耐庵，元末明初著名小说家</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3208176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307.jpeg"/>
          <p:cNvPicPr/>
          <p:nvPr/>
        </p:nvPicPr>
        <p:blipFill>
          <a:blip r:embed="rId2"/>
          <a:stretch>
            <a:fillRect/>
          </a:stretch>
        </p:blipFill>
        <p:spPr>
          <a:xfrm>
            <a:off x="326217" y="644737"/>
            <a:ext cx="2009018" cy="455936"/>
          </a:xfrm>
          <a:prstGeom prst="rect">
            <a:avLst/>
          </a:prstGeom>
        </p:spPr>
      </p:pic>
      <p:sp>
        <p:nvSpPr>
          <p:cNvPr id="3" name="矩形 2"/>
          <p:cNvSpPr>
            <a:spLocks noChangeAspect="1"/>
          </p:cNvSpPr>
          <p:nvPr/>
        </p:nvSpPr>
        <p:spPr>
          <a:xfrm>
            <a:off x="326217" y="953917"/>
            <a:ext cx="11430000" cy="5641609"/>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一</a:t>
            </a: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基础题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《水浒传》的作者</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朝代</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人。它是我国第一部</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p>
          <a:p>
            <a:pPr>
              <a:lnSpc>
                <a:spcPct val="130000"/>
              </a:lnSpc>
              <a:spcAft>
                <a:spcPts val="0"/>
              </a:spcAft>
            </a:pP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小说。以描写农民战争为主要题材，反映了</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的主题，揭示了当时的社会矛盾，暴露了</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，歌颂了</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《水浒传》中从最初占据水泊梁山到梁山好汉聚齐一百零八位直至被朝廷招安，梁山寨主先后共有</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位，他们是</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《水浒传》中坚决反对招安的将领：</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；主张招安的将领：</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19" name="矩形 18"/>
          <p:cNvSpPr>
            <a:spLocks noChangeAspect="1"/>
          </p:cNvSpPr>
          <p:nvPr/>
        </p:nvSpPr>
        <p:spPr>
          <a:xfrm>
            <a:off x="3903134" y="1491567"/>
            <a:ext cx="1366080" cy="652486"/>
          </a:xfrm>
          <a:prstGeom prst="rect">
            <a:avLst/>
          </a:prstGeom>
        </p:spPr>
        <p:txBody>
          <a:bodyPr wrap="none">
            <a:spAutoFit/>
          </a:bodyPr>
          <a:lstStyle/>
          <a:p>
            <a:pPr>
              <a:lnSpc>
                <a:spcPct val="130000"/>
              </a:lnSpc>
            </a:pP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施耐庵</a:t>
            </a:r>
            <a:r>
              <a:rPr lang="en-US"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sp>
        <p:nvSpPr>
          <p:cNvPr id="20" name="矩形 19"/>
          <p:cNvSpPr>
            <a:spLocks noChangeAspect="1"/>
          </p:cNvSpPr>
          <p:nvPr/>
        </p:nvSpPr>
        <p:spPr>
          <a:xfrm>
            <a:off x="5528733" y="1491567"/>
            <a:ext cx="1726755" cy="652486"/>
          </a:xfrm>
          <a:prstGeom prst="rect">
            <a:avLst/>
          </a:prstGeom>
        </p:spPr>
        <p:txBody>
          <a:bodyPr wrap="none">
            <a:spAutoFit/>
          </a:bodyPr>
          <a:lstStyle/>
          <a:p>
            <a:pPr>
              <a:lnSpc>
                <a:spcPct val="130000"/>
              </a:lnSpc>
            </a:pP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元末</a:t>
            </a: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明初</a:t>
            </a:r>
            <a:r>
              <a:rPr lang="en-US"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sp>
        <p:nvSpPr>
          <p:cNvPr id="21" name="矩形 20"/>
          <p:cNvSpPr>
            <a:spLocks noChangeAspect="1"/>
          </p:cNvSpPr>
          <p:nvPr/>
        </p:nvSpPr>
        <p:spPr>
          <a:xfrm>
            <a:off x="335217" y="2034819"/>
            <a:ext cx="2808782" cy="601127"/>
          </a:xfrm>
          <a:prstGeom prst="rect">
            <a:avLst/>
          </a:prstGeom>
        </p:spPr>
        <p:txBody>
          <a:bodyPr wrap="none">
            <a:spAutoFit/>
          </a:bodyPr>
          <a:lstStyle/>
          <a:p>
            <a:pPr>
              <a:lnSpc>
                <a:spcPct val="130000"/>
              </a:lnSpc>
            </a:pP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章回体长篇</a:t>
            </a: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白话</a:t>
            </a:r>
            <a:r>
              <a:rPr lang="en-US"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sp>
        <p:nvSpPr>
          <p:cNvPr id="22" name="矩形 21"/>
          <p:cNvSpPr>
            <a:spLocks noChangeAspect="1"/>
          </p:cNvSpPr>
          <p:nvPr/>
        </p:nvSpPr>
        <p:spPr>
          <a:xfrm>
            <a:off x="9646889" y="2024102"/>
            <a:ext cx="1726755" cy="652486"/>
          </a:xfrm>
          <a:prstGeom prst="rect">
            <a:avLst/>
          </a:prstGeom>
        </p:spPr>
        <p:txBody>
          <a:bodyPr wrap="none">
            <a:spAutoFit/>
          </a:bodyPr>
          <a:lstStyle/>
          <a:p>
            <a:pPr>
              <a:lnSpc>
                <a:spcPct val="130000"/>
              </a:lnSpc>
            </a:pP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官逼民反</a:t>
            </a:r>
            <a:r>
              <a:rPr lang="en-US"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sp>
        <p:nvSpPr>
          <p:cNvPr id="23" name="矩形 22"/>
          <p:cNvSpPr>
            <a:spLocks noChangeAspect="1"/>
          </p:cNvSpPr>
          <p:nvPr/>
        </p:nvSpPr>
        <p:spPr>
          <a:xfrm>
            <a:off x="6437478" y="2585188"/>
            <a:ext cx="3890809" cy="652486"/>
          </a:xfrm>
          <a:prstGeom prst="rect">
            <a:avLst/>
          </a:prstGeom>
        </p:spPr>
        <p:txBody>
          <a:bodyPr wrap="none">
            <a:spAutoFit/>
          </a:bodyPr>
          <a:lstStyle/>
          <a:p>
            <a:pPr>
              <a:lnSpc>
                <a:spcPct val="130000"/>
              </a:lnSpc>
            </a:pP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统治阶级的残暴和</a:t>
            </a: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腐朽</a:t>
            </a:r>
            <a:r>
              <a:rPr lang="en-US"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sp>
        <p:nvSpPr>
          <p:cNvPr id="24" name="矩形 23"/>
          <p:cNvSpPr>
            <a:spLocks noChangeAspect="1"/>
          </p:cNvSpPr>
          <p:nvPr/>
        </p:nvSpPr>
        <p:spPr>
          <a:xfrm>
            <a:off x="740521" y="3144813"/>
            <a:ext cx="3890809" cy="601127"/>
          </a:xfrm>
          <a:prstGeom prst="rect">
            <a:avLst/>
          </a:prstGeom>
        </p:spPr>
        <p:txBody>
          <a:bodyPr wrap="none">
            <a:spAutoFit/>
          </a:bodyPr>
          <a:lstStyle/>
          <a:p>
            <a:pPr>
              <a:lnSpc>
                <a:spcPct val="130000"/>
              </a:lnSpc>
            </a:pP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受压迫人民的反抗</a:t>
            </a: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精神</a:t>
            </a:r>
            <a:r>
              <a:rPr lang="en-US"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sp>
        <p:nvSpPr>
          <p:cNvPr id="25" name="矩形 24"/>
          <p:cNvSpPr>
            <a:spLocks noChangeAspect="1"/>
          </p:cNvSpPr>
          <p:nvPr/>
        </p:nvSpPr>
        <p:spPr>
          <a:xfrm>
            <a:off x="5561456" y="4281456"/>
            <a:ext cx="644728" cy="652486"/>
          </a:xfrm>
          <a:prstGeom prst="rect">
            <a:avLst/>
          </a:prstGeom>
        </p:spPr>
        <p:txBody>
          <a:bodyPr wrap="none">
            <a:spAutoFit/>
          </a:bodyPr>
          <a:lstStyle/>
          <a:p>
            <a:pPr>
              <a:lnSpc>
                <a:spcPct val="130000"/>
              </a:lnSpc>
            </a:pP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三</a:t>
            </a:r>
            <a:r>
              <a:rPr lang="en-US"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sp>
        <p:nvSpPr>
          <p:cNvPr id="26" name="矩形 25"/>
          <p:cNvSpPr>
            <a:spLocks noChangeAspect="1"/>
          </p:cNvSpPr>
          <p:nvPr/>
        </p:nvSpPr>
        <p:spPr>
          <a:xfrm>
            <a:off x="7949630" y="4259076"/>
            <a:ext cx="1005403" cy="652486"/>
          </a:xfrm>
          <a:prstGeom prst="rect">
            <a:avLst/>
          </a:prstGeom>
        </p:spPr>
        <p:txBody>
          <a:bodyPr wrap="none">
            <a:spAutoFit/>
          </a:bodyPr>
          <a:lstStyle/>
          <a:p>
            <a:pPr>
              <a:lnSpc>
                <a:spcPct val="130000"/>
              </a:lnSpc>
            </a:pP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王</a:t>
            </a: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伦</a:t>
            </a:r>
            <a:r>
              <a:rPr lang="en-US"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sp>
        <p:nvSpPr>
          <p:cNvPr id="27" name="矩形 26"/>
          <p:cNvSpPr>
            <a:spLocks noChangeAspect="1"/>
          </p:cNvSpPr>
          <p:nvPr/>
        </p:nvSpPr>
        <p:spPr>
          <a:xfrm>
            <a:off x="9597463" y="4262759"/>
            <a:ext cx="1005403" cy="652486"/>
          </a:xfrm>
          <a:prstGeom prst="rect">
            <a:avLst/>
          </a:prstGeom>
        </p:spPr>
        <p:txBody>
          <a:bodyPr wrap="none">
            <a:spAutoFit/>
          </a:bodyPr>
          <a:lstStyle/>
          <a:p>
            <a:pPr>
              <a:lnSpc>
                <a:spcPct val="130000"/>
              </a:lnSpc>
            </a:pP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晁</a:t>
            </a: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盖</a:t>
            </a:r>
            <a:r>
              <a:rPr lang="en-US"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sp>
        <p:nvSpPr>
          <p:cNvPr id="28" name="矩形 27"/>
          <p:cNvSpPr>
            <a:spLocks noChangeAspect="1"/>
          </p:cNvSpPr>
          <p:nvPr/>
        </p:nvSpPr>
        <p:spPr>
          <a:xfrm>
            <a:off x="826805" y="4818223"/>
            <a:ext cx="1005403" cy="652486"/>
          </a:xfrm>
          <a:prstGeom prst="rect">
            <a:avLst/>
          </a:prstGeom>
        </p:spPr>
        <p:txBody>
          <a:bodyPr wrap="none">
            <a:spAutoFit/>
          </a:bodyPr>
          <a:lstStyle/>
          <a:p>
            <a:pPr>
              <a:lnSpc>
                <a:spcPct val="130000"/>
              </a:lnSpc>
            </a:pP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宋江</a:t>
            </a:r>
            <a:r>
              <a:rPr lang="en-US"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sp>
        <p:nvSpPr>
          <p:cNvPr id="29" name="矩形 28"/>
          <p:cNvSpPr>
            <a:spLocks noChangeAspect="1"/>
          </p:cNvSpPr>
          <p:nvPr/>
        </p:nvSpPr>
        <p:spPr>
          <a:xfrm>
            <a:off x="6944227" y="5369395"/>
            <a:ext cx="1005403" cy="652486"/>
          </a:xfrm>
          <a:prstGeom prst="rect">
            <a:avLst/>
          </a:prstGeom>
        </p:spPr>
        <p:txBody>
          <a:bodyPr wrap="none">
            <a:spAutoFit/>
          </a:bodyPr>
          <a:lstStyle/>
          <a:p>
            <a:pPr>
              <a:lnSpc>
                <a:spcPct val="130000"/>
              </a:lnSpc>
            </a:pP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李逵</a:t>
            </a:r>
            <a:r>
              <a:rPr lang="en-US"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sp>
        <p:nvSpPr>
          <p:cNvPr id="30" name="矩形 29"/>
          <p:cNvSpPr>
            <a:spLocks noChangeAspect="1"/>
          </p:cNvSpPr>
          <p:nvPr/>
        </p:nvSpPr>
        <p:spPr>
          <a:xfrm>
            <a:off x="8490460" y="5386658"/>
            <a:ext cx="1005403" cy="652486"/>
          </a:xfrm>
          <a:prstGeom prst="rect">
            <a:avLst/>
          </a:prstGeom>
        </p:spPr>
        <p:txBody>
          <a:bodyPr wrap="none">
            <a:spAutoFit/>
          </a:bodyPr>
          <a:lstStyle/>
          <a:p>
            <a:pPr>
              <a:lnSpc>
                <a:spcPct val="130000"/>
              </a:lnSpc>
            </a:pP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武松</a:t>
            </a:r>
            <a:r>
              <a:rPr lang="en-US"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sp>
        <p:nvSpPr>
          <p:cNvPr id="31" name="矩形 30"/>
          <p:cNvSpPr>
            <a:spLocks noChangeAspect="1"/>
          </p:cNvSpPr>
          <p:nvPr/>
        </p:nvSpPr>
        <p:spPr>
          <a:xfrm>
            <a:off x="1466193" y="5943040"/>
            <a:ext cx="1005403" cy="652486"/>
          </a:xfrm>
          <a:prstGeom prst="rect">
            <a:avLst/>
          </a:prstGeom>
        </p:spPr>
        <p:txBody>
          <a:bodyPr wrap="none">
            <a:spAutoFit/>
          </a:bodyPr>
          <a:lstStyle/>
          <a:p>
            <a:pPr>
              <a:lnSpc>
                <a:spcPct val="130000"/>
              </a:lnSpc>
            </a:pP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宋江</a:t>
            </a:r>
            <a:r>
              <a:rPr lang="en-US"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sp>
        <p:nvSpPr>
          <p:cNvPr id="32" name="矩形 31"/>
          <p:cNvSpPr>
            <a:spLocks noChangeAspect="1"/>
          </p:cNvSpPr>
          <p:nvPr/>
        </p:nvSpPr>
        <p:spPr>
          <a:xfrm>
            <a:off x="3079138" y="5923706"/>
            <a:ext cx="1005403" cy="652486"/>
          </a:xfrm>
          <a:prstGeom prst="rect">
            <a:avLst/>
          </a:prstGeom>
        </p:spPr>
        <p:txBody>
          <a:bodyPr wrap="none">
            <a:spAutoFit/>
          </a:bodyPr>
          <a:lstStyle/>
          <a:p>
            <a:pPr>
              <a:lnSpc>
                <a:spcPct val="130000"/>
              </a:lnSpc>
            </a:pP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吴用</a:t>
            </a:r>
            <a:r>
              <a:rPr lang="en-US"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1497688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500"/>
                                        <p:tgtEl>
                                          <p:spTgt spid="2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fade">
                                      <p:cBhvr>
                                        <p:cTn id="47" dur="500"/>
                                        <p:tgtEl>
                                          <p:spTgt spid="27"/>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500"/>
                                        <p:tgtEl>
                                          <p:spTgt spid="28"/>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29"/>
                                        </p:tgtEl>
                                        <p:attrNameLst>
                                          <p:attrName>style.visibility</p:attrName>
                                        </p:attrNameLst>
                                      </p:cBhvr>
                                      <p:to>
                                        <p:strVal val="visible"/>
                                      </p:to>
                                    </p:set>
                                    <p:animEffect transition="in" filter="fade">
                                      <p:cBhvr>
                                        <p:cTn id="57" dur="500"/>
                                        <p:tgtEl>
                                          <p:spTgt spid="29"/>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30"/>
                                        </p:tgtEl>
                                        <p:attrNameLst>
                                          <p:attrName>style.visibility</p:attrName>
                                        </p:attrNameLst>
                                      </p:cBhvr>
                                      <p:to>
                                        <p:strVal val="visible"/>
                                      </p:to>
                                    </p:set>
                                    <p:animEffect transition="in" filter="fade">
                                      <p:cBhvr>
                                        <p:cTn id="62" dur="500"/>
                                        <p:tgtEl>
                                          <p:spTgt spid="30"/>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fade">
                                      <p:cBhvr>
                                        <p:cTn id="67" dur="500"/>
                                        <p:tgtEl>
                                          <p:spTgt spid="31"/>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fade">
                                      <p:cBhvr>
                                        <p:cTn id="7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a:spLocks noChangeAspect="1"/>
          </p:cNvSpPr>
          <p:nvPr/>
        </p:nvSpPr>
        <p:spPr>
          <a:xfrm>
            <a:off x="381000" y="951772"/>
            <a:ext cx="11430000" cy="5133713"/>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征方腊时，曾身穿龙袍乱闯的人是</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。梁山泊义士在最后一次战斗，痛失一只手臂的人是</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我们所熟知的打虎英雄是《水浒传》中的</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，他在该书中有许多脍炙人口的事迹，如手刃</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，斗杀</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，为兄报仇。在快活林里醉打</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《水浒传》号称黑旋风的是</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，他所使的武器是</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，该人力大如牛，但险些被冒充他的</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所害。</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绰号豹子头的</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，原为东京八十万禁军教头，后被</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设计误入</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，刺配沧州，后雪夜上</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18" name="矩形 17"/>
          <p:cNvSpPr>
            <a:spLocks noChangeAspect="1"/>
          </p:cNvSpPr>
          <p:nvPr/>
        </p:nvSpPr>
        <p:spPr>
          <a:xfrm>
            <a:off x="6375400" y="940197"/>
            <a:ext cx="1366080" cy="652486"/>
          </a:xfrm>
          <a:prstGeom prst="rect">
            <a:avLst/>
          </a:prstGeom>
        </p:spPr>
        <p:txBody>
          <a:bodyPr wrap="none">
            <a:spAutoFit/>
          </a:bodyPr>
          <a:lstStyle/>
          <a:p>
            <a:pPr>
              <a:lnSpc>
                <a:spcPct val="130000"/>
              </a:lnSpc>
            </a:pP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阮小七</a:t>
            </a:r>
            <a:r>
              <a:rPr lang="en-US"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sp>
        <p:nvSpPr>
          <p:cNvPr id="19" name="矩形 18"/>
          <p:cNvSpPr>
            <a:spLocks noChangeAspect="1"/>
          </p:cNvSpPr>
          <p:nvPr/>
        </p:nvSpPr>
        <p:spPr>
          <a:xfrm>
            <a:off x="4873978" y="1497630"/>
            <a:ext cx="1005403" cy="652486"/>
          </a:xfrm>
          <a:prstGeom prst="rect">
            <a:avLst/>
          </a:prstGeom>
        </p:spPr>
        <p:txBody>
          <a:bodyPr wrap="none">
            <a:spAutoFit/>
          </a:bodyPr>
          <a:lstStyle/>
          <a:p>
            <a:pPr>
              <a:lnSpc>
                <a:spcPct val="130000"/>
              </a:lnSpc>
            </a:pP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武松</a:t>
            </a:r>
            <a:r>
              <a:rPr lang="en-US"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sp>
        <p:nvSpPr>
          <p:cNvPr id="20" name="矩形 19"/>
          <p:cNvSpPr>
            <a:spLocks noChangeAspect="1"/>
          </p:cNvSpPr>
          <p:nvPr/>
        </p:nvSpPr>
        <p:spPr>
          <a:xfrm>
            <a:off x="7538156" y="2052457"/>
            <a:ext cx="1005403" cy="652486"/>
          </a:xfrm>
          <a:prstGeom prst="rect">
            <a:avLst/>
          </a:prstGeom>
        </p:spPr>
        <p:txBody>
          <a:bodyPr wrap="none">
            <a:spAutoFit/>
          </a:bodyPr>
          <a:lstStyle/>
          <a:p>
            <a:pPr>
              <a:lnSpc>
                <a:spcPct val="130000"/>
              </a:lnSpc>
            </a:pP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武松</a:t>
            </a:r>
            <a:r>
              <a:rPr lang="en-US"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sp>
        <p:nvSpPr>
          <p:cNvPr id="21" name="矩形 20"/>
          <p:cNvSpPr>
            <a:spLocks noChangeAspect="1"/>
          </p:cNvSpPr>
          <p:nvPr/>
        </p:nvSpPr>
        <p:spPr>
          <a:xfrm>
            <a:off x="4729920" y="2618859"/>
            <a:ext cx="1366080" cy="652486"/>
          </a:xfrm>
          <a:prstGeom prst="rect">
            <a:avLst/>
          </a:prstGeom>
        </p:spPr>
        <p:txBody>
          <a:bodyPr wrap="none">
            <a:spAutoFit/>
          </a:bodyPr>
          <a:lstStyle/>
          <a:p>
            <a:pPr>
              <a:lnSpc>
                <a:spcPct val="130000"/>
              </a:lnSpc>
            </a:pP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潘金莲</a:t>
            </a:r>
            <a:r>
              <a:rPr lang="en-US"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sp>
        <p:nvSpPr>
          <p:cNvPr id="22" name="矩形 21"/>
          <p:cNvSpPr>
            <a:spLocks noChangeAspect="1"/>
          </p:cNvSpPr>
          <p:nvPr/>
        </p:nvSpPr>
        <p:spPr>
          <a:xfrm>
            <a:off x="7357817" y="2618858"/>
            <a:ext cx="1366080" cy="652486"/>
          </a:xfrm>
          <a:prstGeom prst="rect">
            <a:avLst/>
          </a:prstGeom>
        </p:spPr>
        <p:txBody>
          <a:bodyPr wrap="none">
            <a:spAutoFit/>
          </a:bodyPr>
          <a:lstStyle/>
          <a:p>
            <a:pPr>
              <a:lnSpc>
                <a:spcPct val="130000"/>
              </a:lnSpc>
            </a:pP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西门庆</a:t>
            </a:r>
            <a:r>
              <a:rPr lang="en-US"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sp>
        <p:nvSpPr>
          <p:cNvPr id="23" name="矩形 22"/>
          <p:cNvSpPr>
            <a:spLocks noChangeAspect="1"/>
          </p:cNvSpPr>
          <p:nvPr/>
        </p:nvSpPr>
        <p:spPr>
          <a:xfrm>
            <a:off x="2311400" y="3152464"/>
            <a:ext cx="1366080" cy="652486"/>
          </a:xfrm>
          <a:prstGeom prst="rect">
            <a:avLst/>
          </a:prstGeom>
        </p:spPr>
        <p:txBody>
          <a:bodyPr wrap="none">
            <a:spAutoFit/>
          </a:bodyPr>
          <a:lstStyle/>
          <a:p>
            <a:pPr>
              <a:lnSpc>
                <a:spcPct val="130000"/>
              </a:lnSpc>
            </a:pP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蒋</a:t>
            </a: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门神</a:t>
            </a:r>
            <a:r>
              <a:rPr lang="en-US"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sp>
        <p:nvSpPr>
          <p:cNvPr id="24" name="矩形 23"/>
          <p:cNvSpPr>
            <a:spLocks noChangeAspect="1"/>
          </p:cNvSpPr>
          <p:nvPr/>
        </p:nvSpPr>
        <p:spPr>
          <a:xfrm>
            <a:off x="5412960" y="3718866"/>
            <a:ext cx="1005403" cy="652486"/>
          </a:xfrm>
          <a:prstGeom prst="rect">
            <a:avLst/>
          </a:prstGeom>
        </p:spPr>
        <p:txBody>
          <a:bodyPr wrap="none">
            <a:spAutoFit/>
          </a:bodyPr>
          <a:lstStyle/>
          <a:p>
            <a:pPr>
              <a:lnSpc>
                <a:spcPct val="130000"/>
              </a:lnSpc>
            </a:pP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李逵</a:t>
            </a:r>
            <a:r>
              <a:rPr lang="en-US"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sp>
        <p:nvSpPr>
          <p:cNvPr id="25" name="矩形 24"/>
          <p:cNvSpPr>
            <a:spLocks noChangeAspect="1"/>
          </p:cNvSpPr>
          <p:nvPr/>
        </p:nvSpPr>
        <p:spPr>
          <a:xfrm>
            <a:off x="9536289" y="3707291"/>
            <a:ext cx="1726755" cy="652486"/>
          </a:xfrm>
          <a:prstGeom prst="rect">
            <a:avLst/>
          </a:prstGeom>
        </p:spPr>
        <p:txBody>
          <a:bodyPr wrap="none">
            <a:spAutoFit/>
          </a:bodyPr>
          <a:lstStyle/>
          <a:p>
            <a:pPr>
              <a:lnSpc>
                <a:spcPct val="130000"/>
              </a:lnSpc>
            </a:pP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两把</a:t>
            </a: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板斧</a:t>
            </a:r>
            <a:r>
              <a:rPr lang="en-US"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sp>
        <p:nvSpPr>
          <p:cNvPr id="26" name="矩形 25"/>
          <p:cNvSpPr>
            <a:spLocks noChangeAspect="1"/>
          </p:cNvSpPr>
          <p:nvPr/>
        </p:nvSpPr>
        <p:spPr>
          <a:xfrm>
            <a:off x="5915661" y="4248990"/>
            <a:ext cx="1005403" cy="652486"/>
          </a:xfrm>
          <a:prstGeom prst="rect">
            <a:avLst/>
          </a:prstGeom>
        </p:spPr>
        <p:txBody>
          <a:bodyPr wrap="none">
            <a:spAutoFit/>
          </a:bodyPr>
          <a:lstStyle/>
          <a:p>
            <a:pPr>
              <a:lnSpc>
                <a:spcPct val="130000"/>
              </a:lnSpc>
            </a:pP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李</a:t>
            </a: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鬼</a:t>
            </a:r>
            <a:r>
              <a:rPr lang="en-US"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sp>
        <p:nvSpPr>
          <p:cNvPr id="27" name="矩形 26"/>
          <p:cNvSpPr>
            <a:spLocks noChangeAspect="1"/>
          </p:cNvSpPr>
          <p:nvPr/>
        </p:nvSpPr>
        <p:spPr>
          <a:xfrm>
            <a:off x="3417711" y="4804130"/>
            <a:ext cx="1005403" cy="652486"/>
          </a:xfrm>
          <a:prstGeom prst="rect">
            <a:avLst/>
          </a:prstGeom>
        </p:spPr>
        <p:txBody>
          <a:bodyPr wrap="none">
            <a:spAutoFit/>
          </a:bodyPr>
          <a:lstStyle/>
          <a:p>
            <a:pPr>
              <a:lnSpc>
                <a:spcPct val="130000"/>
              </a:lnSpc>
            </a:pP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林冲</a:t>
            </a:r>
            <a:r>
              <a:rPr lang="en-US"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sp>
        <p:nvSpPr>
          <p:cNvPr id="28" name="矩形 27"/>
          <p:cNvSpPr>
            <a:spLocks noChangeAspect="1"/>
          </p:cNvSpPr>
          <p:nvPr/>
        </p:nvSpPr>
        <p:spPr>
          <a:xfrm>
            <a:off x="9957775" y="4815705"/>
            <a:ext cx="1005403" cy="652486"/>
          </a:xfrm>
          <a:prstGeom prst="rect">
            <a:avLst/>
          </a:prstGeom>
        </p:spPr>
        <p:txBody>
          <a:bodyPr wrap="none">
            <a:spAutoFit/>
          </a:bodyPr>
          <a:lstStyle/>
          <a:p>
            <a:pPr>
              <a:lnSpc>
                <a:spcPct val="130000"/>
              </a:lnSpc>
            </a:pP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高</a:t>
            </a: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俅</a:t>
            </a:r>
            <a:r>
              <a:rPr lang="en-US"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sp>
        <p:nvSpPr>
          <p:cNvPr id="29" name="矩形 28"/>
          <p:cNvSpPr>
            <a:spLocks noChangeAspect="1"/>
          </p:cNvSpPr>
          <p:nvPr/>
        </p:nvSpPr>
        <p:spPr>
          <a:xfrm>
            <a:off x="1267685" y="5332571"/>
            <a:ext cx="1726755" cy="652486"/>
          </a:xfrm>
          <a:prstGeom prst="rect">
            <a:avLst/>
          </a:prstGeom>
        </p:spPr>
        <p:txBody>
          <a:bodyPr wrap="none">
            <a:spAutoFit/>
          </a:bodyPr>
          <a:lstStyle/>
          <a:p>
            <a:pPr>
              <a:lnSpc>
                <a:spcPct val="130000"/>
              </a:lnSpc>
            </a:pP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白虎节</a:t>
            </a: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堂</a:t>
            </a:r>
            <a:r>
              <a:rPr lang="en-US"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sp>
        <p:nvSpPr>
          <p:cNvPr id="30" name="矩形 29"/>
          <p:cNvSpPr>
            <a:spLocks noChangeAspect="1"/>
          </p:cNvSpPr>
          <p:nvPr/>
        </p:nvSpPr>
        <p:spPr>
          <a:xfrm>
            <a:off x="6687743" y="5376350"/>
            <a:ext cx="1005403" cy="652486"/>
          </a:xfrm>
          <a:prstGeom prst="rect">
            <a:avLst/>
          </a:prstGeom>
        </p:spPr>
        <p:txBody>
          <a:bodyPr wrap="none">
            <a:spAutoFit/>
          </a:bodyPr>
          <a:lstStyle/>
          <a:p>
            <a:pPr>
              <a:lnSpc>
                <a:spcPct val="130000"/>
              </a:lnSpc>
            </a:pP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梁山</a:t>
            </a:r>
            <a:r>
              <a:rPr lang="en-US"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421974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500"/>
                                        <p:tgtEl>
                                          <p:spTgt spid="25"/>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500"/>
                                        <p:tgtEl>
                                          <p:spTgt spid="27"/>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fade">
                                      <p:cBhvr>
                                        <p:cTn id="57" dur="500"/>
                                        <p:tgtEl>
                                          <p:spTgt spid="28"/>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fade">
                                      <p:cBhvr>
                                        <p:cTn id="62" dur="500"/>
                                        <p:tgtEl>
                                          <p:spTgt spid="29"/>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fade">
                                      <p:cBhvr>
                                        <p:cTn id="6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23" grpId="0"/>
      <p:bldP spid="24" grpId="0"/>
      <p:bldP spid="25" grpId="0"/>
      <p:bldP spid="26" grpId="0"/>
      <p:bldP spid="27" grpId="0"/>
      <p:bldP spid="28" grpId="0"/>
      <p:bldP spid="29" grpId="0"/>
      <p:bldP spid="3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26156" y="630831"/>
            <a:ext cx="11430000" cy="5765361"/>
          </a:xfrm>
          <a:prstGeom prst="rect">
            <a:avLst/>
          </a:prstGeom>
        </p:spPr>
        <p:txBody>
          <a:bodyPr>
            <a:spAutoFit/>
          </a:bodyPr>
          <a:lstStyle/>
          <a:p>
            <a:pPr>
              <a:lnSpc>
                <a:spcPct val="130000"/>
              </a:lnSpc>
              <a:spcAft>
                <a:spcPts val="0"/>
              </a:spcAft>
            </a:pPr>
            <a:r>
              <a:rPr lang="en-US" altLang="zh-CN" sz="2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2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下列对《水浒传》内容的理解及常识的表述，不正确的一项是</a:t>
            </a:r>
            <a:r>
              <a:rPr lang="en-US" altLang="zh-CN" sz="26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6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6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．《水浒传》是描写古代农民起义的伟大史诗，农民起义的原因在这里得到了深刻的揭示，那就是社会的黑暗和腐朽，特别是上层统治者的罪恶，造成了“官逼民反”。</a:t>
            </a:r>
            <a:endParaRPr lang="zh-CN" altLang="zh-CN" sz="26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6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．《水浒传》中的英雄性格各不相同，但在“义”这一点上却是相同的，晁盖劫取生辰纲是“义”，宋江私放晁盖也是“义”。</a:t>
            </a:r>
            <a:endParaRPr lang="zh-CN" altLang="zh-CN" sz="26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6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．《水浒传》中梁山泊英雄排座次时封了马军五虎将，他们分别是：大刀关胜、豹子头林冲、霹雳火秦明、双鞭呼延灼、小李广花荣。</a:t>
            </a:r>
            <a:endParaRPr lang="zh-CN" altLang="zh-CN" sz="26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6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水浒传》的结构很有特点，作者采取先分后合的链式结构，前四十回先讲述单个英雄人物的故事，然后百川汇海，逐步发展到水泊梁山大聚义，第七十回以后，写他们归顺朝廷，走向失败，小说情节环环相扣，线索分明</a:t>
            </a:r>
            <a:r>
              <a:rPr lang="zh-CN" altLang="zh-CN" sz="26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dirty="0" smtClean="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6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e10bc"/>
          <p:cNvSpPr/>
          <p:nvPr/>
        </p:nvSpPr>
        <p:spPr>
          <a:xfrm>
            <a:off x="9946817" y="761217"/>
            <a:ext cx="1241488" cy="427543"/>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6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dirty="0"/>
          </a:p>
        </p:txBody>
      </p:sp>
    </p:spTree>
    <p:extLst>
      <p:ext uri="{BB962C8B-B14F-4D97-AF65-F5344CB8AC3E}">
        <p14:creationId xmlns:p14="http://schemas.microsoft.com/office/powerpoint/2010/main" val="3394925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92289" y="598087"/>
            <a:ext cx="11430000" cy="1212640"/>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二</a:t>
            </a: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小语段</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请运用积累的知识，完成</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题</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1792002"/>
            <a:ext cx="11430000" cy="3453253"/>
          </a:xfrm>
          <a:prstGeom prst="rect">
            <a:avLst/>
          </a:prstGeom>
        </p:spPr>
        <p:txBody>
          <a:bodyPr>
            <a:spAutoFit/>
          </a:bodyPr>
          <a:lstStyle/>
          <a:p>
            <a:pPr indent="722313">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【甲】</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不若小人此间，离不远却是青州地面，有座山唤做二龙山，山上有座寺，唤做宝珠寺。那座山生来却好裹着这座寺，只有一条路上的去。如今寺里住持还了俗，养了头发，馀者和尚，都随顺了。说道他</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聚</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集的四五百人，打家劫舍。为头那人，唤做金眼虎邓龙。制使若有心落草时，到去那里入伙，足可安身。</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杨志道：</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既有这个去处，何不去夺来安身立命。</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44131076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58422" y="678132"/>
            <a:ext cx="11430000" cy="4521302"/>
          </a:xfrm>
          <a:prstGeom prst="rect">
            <a:avLst/>
          </a:prstGeom>
        </p:spPr>
        <p:txBody>
          <a:bodyPr>
            <a:spAutoFit/>
          </a:bodyPr>
          <a:lstStyle/>
          <a:p>
            <a:pPr indent="722313">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【乙】当时将台上早把青旗磨动。杨志拍马望南边去，周谨纵马赶来，将</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ji</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ā</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ng</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绳搭在马鞍鞒上，左手拿着弓，右手搭上箭，拽得满满地，望杨志后心飕地一箭。杨志听得背后弓</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弦</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响，霍地一闪，去镫里藏身，那枝箭早射个空。周谨见一箭射不着，却早慌了，再去壶中急取第二枝箭来，搭上弓弦，觑的杨志较亲，望后心再射一箭。杨志听得第二枝箭来，却不去镫里藏身，那枝箭风也似来，杨志那时也取弓在手，用弓梢只一拨，那枝箭滴溜溜拨下草地里去了。周谨见第二枝箭又射不着，心里越慌</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52829080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03578" y="753424"/>
            <a:ext cx="11430000" cy="3400996"/>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杨志的马早跑到教场尽头，霍地把马一兜，那马便转身望正厅上走回来。周谨也把马只一勒，那马也跑回，就势里赶将来。去那绿茸茸芳草地上，八个马蹄翻盏撒钹相似，勃喇喇地风团儿也似般走。周谨再取第三枝箭，搭在弓弦上，扣得满满地，尽平生气力，眼睁睁地看着杨志后心窝上，只一箭射将来。杨志听得弓弦响，扭回身，就鞍上把那枝箭只一绰，绰在手里，便纵马入演武厅前，</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pi</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ē</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下周谨的箭。</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91030040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37445" y="830301"/>
            <a:ext cx="11430000" cy="2893100"/>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给加点的字注音，根据拼音写出相应的汉字。</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聚</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集</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err="1" smtClean="0">
                <a:latin typeface="Times New Roman" panose="02020603050405020304" pitchFamily="18" charset="0"/>
                <a:ea typeface="宋体" panose="02010600030101010101" pitchFamily="2" charset="-122"/>
                <a:cs typeface="Times New Roman" panose="02020603050405020304" pitchFamily="18" charset="0"/>
              </a:rPr>
              <a:t>ji</a:t>
            </a:r>
            <a:r>
              <a:rPr lang="en-US" altLang="zh-CN" sz="2800" b="1" dirty="0" err="1" smtClean="0">
                <a:latin typeface="宋体" panose="02010600030101010101" pitchFamily="2" charset="-122"/>
                <a:ea typeface="宋体" panose="02010600030101010101" pitchFamily="2" charset="-122"/>
                <a:cs typeface="Times New Roman" panose="02020603050405020304" pitchFamily="18" charset="0"/>
              </a:rPr>
              <a:t>ā</a:t>
            </a:r>
            <a:r>
              <a:rPr lang="en-US" altLang="zh-CN" sz="2800" b="1" dirty="0" err="1" smtClean="0">
                <a:latin typeface="Times New Roman" panose="02020603050405020304" pitchFamily="18" charset="0"/>
                <a:ea typeface="宋体" panose="02010600030101010101" pitchFamily="2" charset="-122"/>
                <a:cs typeface="Times New Roman" panose="02020603050405020304" pitchFamily="18" charset="0"/>
              </a:rPr>
              <a:t>ng</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绳</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弓</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弦</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err="1" smtClean="0">
                <a:latin typeface="Times New Roman" panose="02020603050405020304" pitchFamily="18" charset="0"/>
                <a:ea typeface="宋体" panose="02010600030101010101" pitchFamily="2" charset="-122"/>
                <a:cs typeface="Times New Roman" panose="02020603050405020304" pitchFamily="18" charset="0"/>
              </a:rPr>
              <a:t>pi</a:t>
            </a:r>
            <a:r>
              <a:rPr lang="en-US" altLang="zh-CN" sz="2800" b="1" dirty="0" err="1" smtClean="0">
                <a:latin typeface="宋体" panose="02010600030101010101" pitchFamily="2" charset="-122"/>
                <a:ea typeface="宋体" panose="02010600030101010101" pitchFamily="2" charset="-122"/>
                <a:cs typeface="Times New Roman" panose="02020603050405020304" pitchFamily="18" charset="0"/>
              </a:rPr>
              <a:t>ē</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以上文段选自于元末明初小说家</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作者</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的章回体小说</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8" name="A_6e3dd"/>
          <p:cNvSpPr/>
          <p:nvPr/>
        </p:nvSpPr>
        <p:spPr>
          <a:xfrm>
            <a:off x="1141660" y="3145765"/>
            <a:ext cx="1936814" cy="41747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水浒传</a:t>
            </a:r>
            <a:r>
              <a:rPr lang="zh-CN" altLang="zh-CN" sz="28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7" name="A_a5eb7"/>
          <p:cNvSpPr/>
          <p:nvPr/>
        </p:nvSpPr>
        <p:spPr>
          <a:xfrm>
            <a:off x="6201023" y="2591029"/>
            <a:ext cx="1936813"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施耐庵</a:t>
            </a:r>
            <a:r>
              <a:rPr lang="zh-CN" altLang="zh-CN" sz="28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6" name="A_15431"/>
          <p:cNvSpPr/>
          <p:nvPr/>
        </p:nvSpPr>
        <p:spPr>
          <a:xfrm>
            <a:off x="3596465" y="2112313"/>
            <a:ext cx="1044638"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撇</a:t>
            </a:r>
            <a:r>
              <a:rPr lang="zh-CN" altLang="zh-CN" sz="2800" b="1" dirty="0">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dirty="0"/>
          </a:p>
        </p:txBody>
      </p:sp>
      <p:sp>
        <p:nvSpPr>
          <p:cNvPr id="5" name="A_00ab4"/>
          <p:cNvSpPr/>
          <p:nvPr/>
        </p:nvSpPr>
        <p:spPr>
          <a:xfrm>
            <a:off x="1244848" y="2036293"/>
            <a:ext cx="1349438"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err="1">
                <a:solidFill>
                  <a:srgbClr val="FF0000"/>
                </a:solidFill>
                <a:latin typeface="Times New Roman" panose="02020603050405020304" pitchFamily="18" charset="0"/>
                <a:ea typeface="宋体" panose="02010600030101010101" pitchFamily="2" charset="-122"/>
                <a:cs typeface="Times New Roman" panose="02020603050405020304" pitchFamily="18" charset="0"/>
              </a:rPr>
              <a:t>xi</a:t>
            </a:r>
            <a:r>
              <a:rPr lang="en-US" altLang="zh-CN" sz="2800" b="1" dirty="0" err="1">
                <a:solidFill>
                  <a:srgbClr val="FF0000"/>
                </a:solidFill>
                <a:latin typeface="宋体" panose="02010600030101010101" pitchFamily="2" charset="-122"/>
                <a:ea typeface="宋体" panose="02010600030101010101" pitchFamily="2" charset="-122"/>
                <a:cs typeface="Times New Roman" panose="02020603050405020304" pitchFamily="18" charset="0"/>
              </a:rPr>
              <a:t>á</a:t>
            </a:r>
            <a:r>
              <a:rPr lang="en-US" altLang="zh-CN" sz="2800" b="1" dirty="0" err="1">
                <a:solidFill>
                  <a:srgbClr val="FF0000"/>
                </a:solidFill>
                <a:latin typeface="Times New Roman" panose="02020603050405020304" pitchFamily="18" charset="0"/>
                <a:ea typeface="宋体" panose="02010600030101010101" pitchFamily="2" charset="-122"/>
                <a:cs typeface="Times New Roman" panose="02020603050405020304" pitchFamily="18" charset="0"/>
              </a:rPr>
              <a:t>n</a:t>
            </a:r>
            <a:r>
              <a:rPr lang="en-US" altLang="zh-CN" sz="28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4" name="A_f2f1d"/>
          <p:cNvSpPr/>
          <p:nvPr/>
        </p:nvSpPr>
        <p:spPr>
          <a:xfrm>
            <a:off x="3896036" y="1555997"/>
            <a:ext cx="1044639"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缰</a:t>
            </a:r>
            <a:r>
              <a:rPr lang="zh-CN" altLang="zh-CN" sz="2800" b="1" dirty="0">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dirty="0"/>
          </a:p>
        </p:txBody>
      </p:sp>
      <p:sp>
        <p:nvSpPr>
          <p:cNvPr id="3" name="A_3c2e1"/>
          <p:cNvSpPr/>
          <p:nvPr/>
        </p:nvSpPr>
        <p:spPr>
          <a:xfrm>
            <a:off x="1116228" y="1481557"/>
            <a:ext cx="993839"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j</a:t>
            </a:r>
            <a:r>
              <a:rPr lang="en-US" altLang="zh-CN" sz="2800" b="1">
                <a:solidFill>
                  <a:srgbClr val="FF0000"/>
                </a:solidFill>
                <a:latin typeface="宋体" panose="02010600030101010101" pitchFamily="2" charset="-122"/>
                <a:ea typeface="宋体" panose="02010600030101010101" pitchFamily="2" charset="-122"/>
                <a:cs typeface="Times New Roman" panose="02020603050405020304" pitchFamily="18" charset="0"/>
              </a:rPr>
              <a:t>ù</a:t>
            </a:r>
            <a:r>
              <a:rPr lang="en-US"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983225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6" grpId="0" animBg="1"/>
      <p:bldP spid="5" grpId="0" animBg="1"/>
      <p:bldP spid="4" grpId="0" animBg="1"/>
      <p:bldP spid="3"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35844" y="760312"/>
            <a:ext cx="11430000" cy="1721433"/>
          </a:xfrm>
          <a:prstGeom prst="rect">
            <a:avLst/>
          </a:prstGeom>
        </p:spPr>
        <p:txBody>
          <a:bodyPr>
            <a:spAutoFit/>
          </a:bodyPr>
          <a:lstStyle/>
          <a:p>
            <a:pPr>
              <a:lnSpc>
                <a:spcPct val="130000"/>
              </a:lnSpc>
            </a:pPr>
            <a:r>
              <a:rPr lang="en-US" altLang="zh-CN" sz="2800" b="1" dirty="0" smtClean="0">
                <a:ea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章回体小说的回目起着概括本回故事内容的作用。【甲】【乙】两个文段都与杨志有关，请概括两个文段的内容并按照故事发展的先后顺序填写在相应的位置上。</a:t>
            </a:r>
            <a:endParaRPr lang="zh-CN" altLang="en-US" sz="2800" dirty="0"/>
          </a:p>
        </p:txBody>
      </p:sp>
      <p:graphicFrame>
        <p:nvGraphicFramePr>
          <p:cNvPr id="4" name="表格 3"/>
          <p:cNvGraphicFramePr>
            <a:graphicFrameLocks noGrp="1" noChangeAspect="1"/>
          </p:cNvGraphicFramePr>
          <p:nvPr>
            <p:extLst>
              <p:ext uri="{D42A27DB-BD31-4B8C-83A1-F6EECF244321}">
                <p14:modId xmlns:p14="http://schemas.microsoft.com/office/powerpoint/2010/main" val="570826589"/>
              </p:ext>
            </p:extLst>
          </p:nvPr>
        </p:nvGraphicFramePr>
        <p:xfrm>
          <a:off x="335844" y="2481745"/>
          <a:ext cx="11430000" cy="882650"/>
        </p:xfrm>
        <a:graphic>
          <a:graphicData uri="http://schemas.openxmlformats.org/drawingml/2006/table">
            <a:tbl>
              <a:tblPr firstRow="1" firstCol="1" bandRow="1"/>
              <a:tblGrid>
                <a:gridCol w="6054666">
                  <a:extLst>
                    <a:ext uri="{9D8B030D-6E8A-4147-A177-3AD203B41FA5}">
                      <a16:colId xmlns:a16="http://schemas.microsoft.com/office/drawing/2014/main" val="3954509631"/>
                    </a:ext>
                  </a:extLst>
                </a:gridCol>
                <a:gridCol w="5375334">
                  <a:extLst>
                    <a:ext uri="{9D8B030D-6E8A-4147-A177-3AD203B41FA5}">
                      <a16:colId xmlns:a16="http://schemas.microsoft.com/office/drawing/2014/main" val="3533853630"/>
                    </a:ext>
                  </a:extLst>
                </a:gridCol>
              </a:tblGrid>
              <a:tr h="405130">
                <a:tc>
                  <a:txBody>
                    <a:bodyPr/>
                    <a:lstStyle/>
                    <a:p>
                      <a:pPr algn="ctr" fontAlgn="ctr">
                        <a:spcAft>
                          <a:spcPts val="0"/>
                        </a:spcAft>
                      </a:pP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梁山泊林冲落草</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
                      </a:r>
                      <a:br>
                        <a:rPr lang="en-US" sz="2800" b="1" dirty="0">
                          <a:effectLst/>
                          <a:latin typeface="Times New Roman" panose="02020603050405020304" pitchFamily="18" charset="0"/>
                          <a:ea typeface="宋体" panose="02010600030101010101" pitchFamily="2" charset="-122"/>
                          <a:cs typeface="Times New Roman" panose="02020603050405020304" pitchFamily="18" charset="0"/>
                        </a:rPr>
                      </a:b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汴京城杨志卖刀</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spcAft>
                          <a:spcPts val="0"/>
                        </a:spcAft>
                      </a:pPr>
                      <a:r>
                        <a:rPr lang="zh-CN" sz="2800" b="1" dirty="0" smtClean="0">
                          <a:effectLst/>
                          <a:latin typeface="Calibri" panose="020F0502020204030204" pitchFamily="34" charset="0"/>
                          <a:ea typeface="宋体" panose="02010600030101010101" pitchFamily="2" charset="-122"/>
                          <a:cs typeface="宋体" panose="02010600030101010101" pitchFamily="2" charset="-122"/>
                        </a:rPr>
                        <a:t>②</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53958001"/>
                  </a:ext>
                </a:extLst>
              </a:tr>
            </a:tbl>
          </a:graphicData>
        </a:graphic>
      </p:graphicFrame>
      <p:graphicFrame>
        <p:nvGraphicFramePr>
          <p:cNvPr id="6" name="表格 5"/>
          <p:cNvGraphicFramePr>
            <a:graphicFrameLocks noGrp="1" noChangeAspect="1"/>
          </p:cNvGraphicFramePr>
          <p:nvPr>
            <p:extLst>
              <p:ext uri="{D42A27DB-BD31-4B8C-83A1-F6EECF244321}">
                <p14:modId xmlns:p14="http://schemas.microsoft.com/office/powerpoint/2010/main" val="2290641244"/>
              </p:ext>
            </p:extLst>
          </p:nvPr>
        </p:nvGraphicFramePr>
        <p:xfrm>
          <a:off x="335844" y="3884552"/>
          <a:ext cx="11430000" cy="882650"/>
        </p:xfrm>
        <a:graphic>
          <a:graphicData uri="http://schemas.openxmlformats.org/drawingml/2006/table">
            <a:tbl>
              <a:tblPr firstRow="1" firstCol="1" bandRow="1"/>
              <a:tblGrid>
                <a:gridCol w="6041807">
                  <a:extLst>
                    <a:ext uri="{9D8B030D-6E8A-4147-A177-3AD203B41FA5}">
                      <a16:colId xmlns:a16="http://schemas.microsoft.com/office/drawing/2014/main" val="382439257"/>
                    </a:ext>
                  </a:extLst>
                </a:gridCol>
                <a:gridCol w="5388193">
                  <a:extLst>
                    <a:ext uri="{9D8B030D-6E8A-4147-A177-3AD203B41FA5}">
                      <a16:colId xmlns:a16="http://schemas.microsoft.com/office/drawing/2014/main" val="3660876783"/>
                    </a:ext>
                  </a:extLst>
                </a:gridCol>
              </a:tblGrid>
              <a:tr h="405130">
                <a:tc>
                  <a:txBody>
                    <a:bodyPr/>
                    <a:lstStyle/>
                    <a:p>
                      <a:pPr algn="l" fontAlgn="ctr">
                        <a:spcAft>
                          <a:spcPts val="0"/>
                        </a:spcAft>
                      </a:pPr>
                      <a:r>
                        <a:rPr lang="zh-CN" sz="2800" b="1" dirty="0" smtClean="0">
                          <a:effectLst/>
                          <a:latin typeface="Calibri" panose="020F0502020204030204" pitchFamily="34" charset="0"/>
                          <a:ea typeface="宋体" panose="02010600030101010101" pitchFamily="2" charset="-122"/>
                          <a:cs typeface="宋体" panose="02010600030101010101" pitchFamily="2" charset="-122"/>
                        </a:rPr>
                        <a:t>①</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三山聚义打青州</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
                      </a:r>
                      <a:br>
                        <a:rPr lang="en-US" sz="2800" b="1" dirty="0">
                          <a:effectLst/>
                          <a:latin typeface="Times New Roman" panose="02020603050405020304" pitchFamily="18" charset="0"/>
                          <a:ea typeface="宋体" panose="02010600030101010101" pitchFamily="2" charset="-122"/>
                          <a:cs typeface="Times New Roman" panose="02020603050405020304" pitchFamily="18" charset="0"/>
                        </a:rPr>
                      </a:b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众虎同心归水泊</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24844190"/>
                  </a:ext>
                </a:extLst>
              </a:tr>
            </a:tbl>
          </a:graphicData>
        </a:graphic>
      </p:graphicFrame>
      <p:graphicFrame>
        <p:nvGraphicFramePr>
          <p:cNvPr id="8" name="表格 7"/>
          <p:cNvGraphicFramePr>
            <a:graphicFrameLocks noGrp="1" noChangeAspect="1"/>
          </p:cNvGraphicFramePr>
          <p:nvPr>
            <p:extLst>
              <p:ext uri="{D42A27DB-BD31-4B8C-83A1-F6EECF244321}">
                <p14:modId xmlns:p14="http://schemas.microsoft.com/office/powerpoint/2010/main" val="268695480"/>
              </p:ext>
            </p:extLst>
          </p:nvPr>
        </p:nvGraphicFramePr>
        <p:xfrm>
          <a:off x="335844" y="5447135"/>
          <a:ext cx="11430000" cy="882650"/>
        </p:xfrm>
        <a:graphic>
          <a:graphicData uri="http://schemas.openxmlformats.org/drawingml/2006/table">
            <a:tbl>
              <a:tblPr firstRow="1" firstCol="1" bandRow="1"/>
              <a:tblGrid>
                <a:gridCol w="6041807">
                  <a:extLst>
                    <a:ext uri="{9D8B030D-6E8A-4147-A177-3AD203B41FA5}">
                      <a16:colId xmlns:a16="http://schemas.microsoft.com/office/drawing/2014/main" val="2821865249"/>
                    </a:ext>
                  </a:extLst>
                </a:gridCol>
                <a:gridCol w="5388193">
                  <a:extLst>
                    <a:ext uri="{9D8B030D-6E8A-4147-A177-3AD203B41FA5}">
                      <a16:colId xmlns:a16="http://schemas.microsoft.com/office/drawing/2014/main" val="4127737199"/>
                    </a:ext>
                  </a:extLst>
                </a:gridCol>
              </a:tblGrid>
              <a:tr h="405130">
                <a:tc>
                  <a:txBody>
                    <a:bodyPr/>
                    <a:lstStyle/>
                    <a:p>
                      <a:pPr algn="ctr" fontAlgn="ctr">
                        <a:spcAft>
                          <a:spcPts val="0"/>
                        </a:spcAft>
                      </a:pP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杨志押送金银担</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
                      </a:r>
                      <a:br>
                        <a:rPr lang="en-US" sz="2800" b="1" dirty="0">
                          <a:effectLst/>
                          <a:latin typeface="Times New Roman" panose="02020603050405020304" pitchFamily="18" charset="0"/>
                          <a:ea typeface="宋体" panose="02010600030101010101" pitchFamily="2" charset="-122"/>
                          <a:cs typeface="Times New Roman" panose="02020603050405020304" pitchFamily="18" charset="0"/>
                        </a:rPr>
                      </a:b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吴用智取生辰纲</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鲁智深浙江坐化</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
                      </a:r>
                      <a:br>
                        <a:rPr lang="en-US" sz="2800" b="1" dirty="0">
                          <a:effectLst/>
                          <a:latin typeface="Times New Roman" panose="02020603050405020304" pitchFamily="18" charset="0"/>
                          <a:ea typeface="宋体" panose="02010600030101010101" pitchFamily="2" charset="-122"/>
                          <a:cs typeface="Times New Roman" panose="02020603050405020304" pitchFamily="18" charset="0"/>
                        </a:rPr>
                      </a:b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宋公明衣锦还乡</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05109256"/>
                  </a:ext>
                </a:extLst>
              </a:tr>
            </a:tbl>
          </a:graphicData>
        </a:graphic>
      </p:graphicFrame>
      <p:sp>
        <p:nvSpPr>
          <p:cNvPr id="9" name="矩形 8"/>
          <p:cNvSpPr>
            <a:spLocks noChangeAspect="1"/>
          </p:cNvSpPr>
          <p:nvPr/>
        </p:nvSpPr>
        <p:spPr>
          <a:xfrm>
            <a:off x="3309394" y="2481745"/>
            <a:ext cx="11430000" cy="828432"/>
          </a:xfrm>
          <a:prstGeom prst="rect">
            <a:avLst/>
          </a:prstGeom>
        </p:spPr>
        <p:txBody>
          <a:bodyPr>
            <a:spAutoFit/>
          </a:bodyPr>
          <a:lstStyle/>
          <a:p>
            <a:pPr algn="ctr" fontAlgn="ctr">
              <a:lnSpc>
                <a:spcPts val="2800"/>
              </a:lnSpc>
              <a:spcAft>
                <a:spcPts val="0"/>
              </a:spcAft>
            </a:pP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花和尚单打二龙山</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r>
            <a:b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b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青面兽双夺宝珠</a:t>
            </a: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寺</a:t>
            </a:r>
            <a:r>
              <a:rPr lang="en-US"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10" name="矩形 9"/>
          <p:cNvSpPr>
            <a:spLocks noChangeAspect="1"/>
          </p:cNvSpPr>
          <p:nvPr/>
        </p:nvSpPr>
        <p:spPr>
          <a:xfrm>
            <a:off x="-2304326" y="3911661"/>
            <a:ext cx="11430000" cy="828432"/>
          </a:xfrm>
          <a:prstGeom prst="rect">
            <a:avLst/>
          </a:prstGeom>
        </p:spPr>
        <p:txBody>
          <a:bodyPr>
            <a:spAutoFit/>
          </a:bodyPr>
          <a:lstStyle/>
          <a:p>
            <a:pPr algn="ctr" fontAlgn="ctr">
              <a:lnSpc>
                <a:spcPts val="2800"/>
              </a:lnSpc>
              <a:spcAft>
                <a:spcPts val="0"/>
              </a:spcAft>
            </a:pP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急先锋东郭争功</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r>
            <a:b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b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青面兽北京斗武</a:t>
            </a:r>
            <a:r>
              <a:rPr lang="en-US"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cxnSp>
        <p:nvCxnSpPr>
          <p:cNvPr id="12" name="直接连接符 11"/>
          <p:cNvCxnSpPr/>
          <p:nvPr/>
        </p:nvCxnSpPr>
        <p:spPr>
          <a:xfrm flipV="1">
            <a:off x="2106592" y="4300407"/>
            <a:ext cx="2708476" cy="2320"/>
          </a:xfrm>
          <a:prstGeom prst="line">
            <a:avLst/>
          </a:prstGeom>
        </p:spPr>
        <p:style>
          <a:lnRef idx="1">
            <a:schemeClr val="dk1"/>
          </a:lnRef>
          <a:fillRef idx="0">
            <a:schemeClr val="dk1"/>
          </a:fillRef>
          <a:effectRef idx="0">
            <a:schemeClr val="dk1"/>
          </a:effectRef>
          <a:fontRef idx="minor">
            <a:schemeClr val="tx1"/>
          </a:fontRef>
        </p:style>
      </p:cxnSp>
      <p:cxnSp>
        <p:nvCxnSpPr>
          <p:cNvPr id="14" name="直接连接符 13"/>
          <p:cNvCxnSpPr/>
          <p:nvPr/>
        </p:nvCxnSpPr>
        <p:spPr>
          <a:xfrm flipV="1">
            <a:off x="2106592" y="4660974"/>
            <a:ext cx="2708476" cy="2320"/>
          </a:xfrm>
          <a:prstGeom prst="line">
            <a:avLst/>
          </a:prstGeom>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a:xfrm flipV="1">
            <a:off x="7641221" y="2864882"/>
            <a:ext cx="2708476" cy="2320"/>
          </a:xfrm>
          <a:prstGeom prst="line">
            <a:avLst/>
          </a:prstGeom>
        </p:spPr>
        <p:style>
          <a:lnRef idx="1">
            <a:schemeClr val="dk1"/>
          </a:lnRef>
          <a:fillRef idx="0">
            <a:schemeClr val="dk1"/>
          </a:fillRef>
          <a:effectRef idx="0">
            <a:schemeClr val="dk1"/>
          </a:effectRef>
          <a:fontRef idx="minor">
            <a:schemeClr val="tx1"/>
          </a:fontRef>
        </p:style>
      </p:cxnSp>
      <p:cxnSp>
        <p:nvCxnSpPr>
          <p:cNvPr id="16" name="直接连接符 15"/>
          <p:cNvCxnSpPr/>
          <p:nvPr/>
        </p:nvCxnSpPr>
        <p:spPr>
          <a:xfrm flipV="1">
            <a:off x="7641221" y="3225449"/>
            <a:ext cx="2708476" cy="2320"/>
          </a:xfrm>
          <a:prstGeom prst="line">
            <a:avLst/>
          </a:prstGeom>
        </p:spPr>
        <p:style>
          <a:lnRef idx="1">
            <a:schemeClr val="dk1"/>
          </a:lnRef>
          <a:fillRef idx="0">
            <a:schemeClr val="dk1"/>
          </a:fillRef>
          <a:effectRef idx="0">
            <a:schemeClr val="dk1"/>
          </a:effectRef>
          <a:fontRef idx="minor">
            <a:schemeClr val="tx1"/>
          </a:fontRef>
        </p:style>
      </p:cxnSp>
      <p:pic>
        <p:nvPicPr>
          <p:cNvPr id="17" name="图片 16"/>
          <p:cNvPicPr>
            <a:picLocks noChangeAspect="1"/>
          </p:cNvPicPr>
          <p:nvPr/>
        </p:nvPicPr>
        <p:blipFill>
          <a:blip r:embed="rId2"/>
          <a:stretch>
            <a:fillRect/>
          </a:stretch>
        </p:blipFill>
        <p:spPr>
          <a:xfrm>
            <a:off x="3287675" y="3438583"/>
            <a:ext cx="245997" cy="418860"/>
          </a:xfrm>
          <a:prstGeom prst="rect">
            <a:avLst/>
          </a:prstGeom>
        </p:spPr>
      </p:pic>
      <p:pic>
        <p:nvPicPr>
          <p:cNvPr id="18" name="图片 17"/>
          <p:cNvPicPr>
            <a:picLocks noChangeAspect="1"/>
          </p:cNvPicPr>
          <p:nvPr/>
        </p:nvPicPr>
        <p:blipFill>
          <a:blip r:embed="rId2"/>
          <a:stretch>
            <a:fillRect/>
          </a:stretch>
        </p:blipFill>
        <p:spPr>
          <a:xfrm>
            <a:off x="3275135" y="4946518"/>
            <a:ext cx="245997" cy="418860"/>
          </a:xfrm>
          <a:prstGeom prst="rect">
            <a:avLst/>
          </a:prstGeom>
        </p:spPr>
      </p:pic>
      <p:pic>
        <p:nvPicPr>
          <p:cNvPr id="19" name="图片 18"/>
          <p:cNvPicPr>
            <a:picLocks noChangeAspect="1"/>
          </p:cNvPicPr>
          <p:nvPr/>
        </p:nvPicPr>
        <p:blipFill>
          <a:blip r:embed="rId2"/>
          <a:stretch>
            <a:fillRect/>
          </a:stretch>
        </p:blipFill>
        <p:spPr>
          <a:xfrm>
            <a:off x="8995459" y="3439874"/>
            <a:ext cx="245997" cy="418860"/>
          </a:xfrm>
          <a:prstGeom prst="rect">
            <a:avLst/>
          </a:prstGeom>
        </p:spPr>
      </p:pic>
      <p:pic>
        <p:nvPicPr>
          <p:cNvPr id="20" name="图片 19"/>
          <p:cNvPicPr>
            <a:picLocks noChangeAspect="1"/>
          </p:cNvPicPr>
          <p:nvPr/>
        </p:nvPicPr>
        <p:blipFill>
          <a:blip r:embed="rId2"/>
          <a:stretch>
            <a:fillRect/>
          </a:stretch>
        </p:blipFill>
        <p:spPr>
          <a:xfrm>
            <a:off x="9024394" y="4946518"/>
            <a:ext cx="245997" cy="418860"/>
          </a:xfrm>
          <a:prstGeom prst="rect">
            <a:avLst/>
          </a:prstGeom>
        </p:spPr>
      </p:pic>
    </p:spTree>
    <p:extLst>
      <p:ext uri="{BB962C8B-B14F-4D97-AF65-F5344CB8AC3E}">
        <p14:creationId xmlns:p14="http://schemas.microsoft.com/office/powerpoint/2010/main" val="2314319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133713"/>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小说的人物形象总是多面立体的。请参照下面的示例，结合整本书和两个文段分析杨志的性格特征。</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示例：</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林冲原为东京八十万禁军教头，面对高衙内对妻子的几次调戏，敢怒不敢言，逆来顺受、忍辱负重。在风雪山神庙时，他终于忍无可忍，怒杀陆谦二人，走上反抗之路，英勇刚烈、有勇有谋。</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3708230"/>
            <a:ext cx="11430000" cy="2281587"/>
          </a:xfrm>
          <a:prstGeom prst="rect">
            <a:avLst/>
          </a:prstGeom>
        </p:spPr>
        <p:txBody>
          <a:bodyPr>
            <a:spAutoFit/>
          </a:bodyPr>
          <a:lstStyle/>
          <a:p>
            <a:pPr indent="717550">
              <a:lnSpc>
                <a:spcPct val="130000"/>
              </a:lnSpc>
            </a:pP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示例：杨志是杨家将后人、五侯杨令公之孙，路经梁山，王伦力劝他入伙，他一心想做官不肯落草</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充军大名府，在梁中书手下早晚殷勤做事，是为了奔个好前程</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；在汴京卖刀，怒杀牛二后主动投案，为人敢作敢当</a:t>
            </a: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en-US"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2560964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15724" y="664842"/>
            <a:ext cx="11430000" cy="508145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请运用积累的知识，完成</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【甲】那大汉听得是宋江，跪在地下，那里肯起，说道：</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小人有眼不识泰山，一时冒</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渎</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兄长，望乞</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sh</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ù</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罪！</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宋江扶起那汉，问道：</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足下是谁？高姓大名？</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柴进指着道：</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这人是清河县人氏，姓武名松，排行第二。今在此间一年也。</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宋江道：</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江湖上多闻说武二郎名字，不期今日却在这里相会。多幸，多幸！</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【乙】酒罢，宋江就留武松在西轩下做一处安歇。次日起来，柴进安排席面，杀羊宰猪，管待宋江，不在话下。</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91431729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224.jpeg">
            <a:extLst>
              <a:ext uri="{FF2B5EF4-FFF2-40B4-BE49-F238E27FC236}">
                <a16:creationId xmlns:a16="http://schemas.microsoft.com/office/drawing/2014/main" id="{D8FDF97F-E5B4-481F-94FF-CEBCF38A17C8}"/>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326217" y="764760"/>
            <a:ext cx="2009019" cy="455936"/>
          </a:xfrm>
          <a:prstGeom prst="rect">
            <a:avLst/>
          </a:prstGeom>
        </p:spPr>
      </p:pic>
      <p:sp>
        <p:nvSpPr>
          <p:cNvPr id="3" name="矩形 2"/>
          <p:cNvSpPr>
            <a:spLocks noChangeAspect="1"/>
          </p:cNvSpPr>
          <p:nvPr/>
        </p:nvSpPr>
        <p:spPr>
          <a:xfrm>
            <a:off x="326217" y="656676"/>
            <a:ext cx="11430000" cy="1772793"/>
          </a:xfrm>
          <a:prstGeom prst="rect">
            <a:avLst/>
          </a:prstGeom>
        </p:spPr>
        <p:txBody>
          <a:bodyPr>
            <a:spAutoFit/>
          </a:bodyPr>
          <a:lstStyle/>
          <a:p>
            <a:pPr>
              <a:lnSpc>
                <a:spcPct val="130000"/>
              </a:lnSpc>
              <a:spcAft>
                <a:spcPts val="0"/>
              </a:spcAft>
            </a:pP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北</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宋徽宗时，政治黑暗，官僚腐败，社会矛盾急剧恶化，在北方爆发了以宋江为首的农民起义，这就是《水浒传》的创作素材。宋江起义失败后，英雄们的斗争事迹在民间广泛流传。</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77055793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496747" y="3058687"/>
            <a:ext cx="11430000" cy="3400996"/>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给加点的字注音，根据拼音写出相应的汉字。</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冒</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渎</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err="1" smtClean="0">
                <a:latin typeface="Times New Roman" panose="02020603050405020304" pitchFamily="18" charset="0"/>
                <a:ea typeface="宋体" panose="02010600030101010101" pitchFamily="2" charset="-122"/>
                <a:cs typeface="Times New Roman" panose="02020603050405020304" pitchFamily="18" charset="0"/>
              </a:rPr>
              <a:t>sh</a:t>
            </a:r>
            <a:r>
              <a:rPr lang="en-US" altLang="zh-CN" sz="2800" b="1" dirty="0" err="1" smtClean="0">
                <a:latin typeface="宋体" panose="02010600030101010101" pitchFamily="2" charset="-122"/>
                <a:ea typeface="宋体" panose="02010600030101010101" pitchFamily="2" charset="-122"/>
                <a:cs typeface="Times New Roman" panose="02020603050405020304" pitchFamily="18" charset="0"/>
              </a:rPr>
              <a:t>ù</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罪</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绸</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绢</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下列短语中，与“杀羊宰猪”结构一致的一项是</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．密得不透风</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．一泓泉水</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．热烈而粗犷</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．桃花</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红</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7" name="A_ac3f8"/>
          <p:cNvSpPr/>
          <p:nvPr/>
        </p:nvSpPr>
        <p:spPr>
          <a:xfrm>
            <a:off x="8522512" y="4819415"/>
            <a:ext cx="1298640"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dirty="0"/>
          </a:p>
        </p:txBody>
      </p:sp>
      <p:sp>
        <p:nvSpPr>
          <p:cNvPr id="6" name="A_49441"/>
          <p:cNvSpPr/>
          <p:nvPr/>
        </p:nvSpPr>
        <p:spPr>
          <a:xfrm>
            <a:off x="1242663" y="4268172"/>
            <a:ext cx="1428814"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err="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ch</a:t>
            </a:r>
            <a:r>
              <a:rPr lang="en-US" altLang="zh-CN" sz="2800" b="1" dirty="0" err="1">
                <a:solidFill>
                  <a:srgbClr val="FF0000"/>
                </a:solidFill>
                <a:latin typeface="宋体" panose="02010600030101010101" pitchFamily="2" charset="-122"/>
                <a:ea typeface="宋体" panose="02010600030101010101" pitchFamily="2" charset="-122"/>
                <a:cs typeface="Times New Roman" panose="02020603050405020304" pitchFamily="18" charset="0"/>
              </a:rPr>
              <a:t>ó</a:t>
            </a:r>
            <a:r>
              <a:rPr lang="en-US" altLang="zh-CN" sz="2800" b="1" dirty="0" err="1">
                <a:solidFill>
                  <a:srgbClr val="FF0000"/>
                </a:solidFill>
                <a:latin typeface="Times New Roman" panose="02020603050405020304" pitchFamily="18" charset="0"/>
                <a:ea typeface="宋体" panose="02010600030101010101" pitchFamily="2" charset="-122"/>
                <a:cs typeface="Times New Roman" panose="02020603050405020304" pitchFamily="18" charset="0"/>
              </a:rPr>
              <a:t>u</a:t>
            </a:r>
            <a:r>
              <a:rPr lang="en-US" altLang="zh-CN" sz="28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5" name="A_1dbb5"/>
          <p:cNvSpPr/>
          <p:nvPr/>
        </p:nvSpPr>
        <p:spPr>
          <a:xfrm>
            <a:off x="4570843" y="3762885"/>
            <a:ext cx="1044639"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恕</a:t>
            </a:r>
            <a:r>
              <a:rPr lang="zh-CN" altLang="zh-CN" sz="2800" b="1" dirty="0">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dirty="0"/>
          </a:p>
        </p:txBody>
      </p:sp>
      <p:sp>
        <p:nvSpPr>
          <p:cNvPr id="2" name="矩形 1"/>
          <p:cNvSpPr>
            <a:spLocks noChangeAspect="1"/>
          </p:cNvSpPr>
          <p:nvPr/>
        </p:nvSpPr>
        <p:spPr>
          <a:xfrm>
            <a:off x="496747" y="777998"/>
            <a:ext cx="11430000" cy="2280689"/>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过了数日，宋江将出些银两来，与武松做衣裳。柴进知道，那里肯要他坏钱，自取出一箱段匹</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绸</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绢，门下自有针工，便教做三人的称体衣裳。</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以上文本均选自《水浒传》第二十三回</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横海郡柴进留宾</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景阳冈武松打虎</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A_36ecd"/>
          <p:cNvSpPr/>
          <p:nvPr/>
        </p:nvSpPr>
        <p:spPr>
          <a:xfrm>
            <a:off x="1598264" y="3708835"/>
            <a:ext cx="1073213"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err="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a:t>
            </a:r>
            <a:r>
              <a:rPr lang="en-US" altLang="zh-CN" sz="2800" b="1" dirty="0" err="1">
                <a:solidFill>
                  <a:srgbClr val="FF0000"/>
                </a:solidFill>
                <a:latin typeface="宋体" panose="02010600030101010101" pitchFamily="2" charset="-122"/>
                <a:ea typeface="宋体" panose="02010600030101010101" pitchFamily="2" charset="-122"/>
                <a:cs typeface="Times New Roman" panose="02020603050405020304" pitchFamily="18" charset="0"/>
              </a:rPr>
              <a:t>ú</a:t>
            </a:r>
            <a:r>
              <a:rPr lang="en-US" altLang="zh-CN" sz="28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3469068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5" grpId="0" animBg="1"/>
      <p:bldP spid="4"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88403" y="815006"/>
            <a:ext cx="11430000" cy="1720536"/>
          </a:xfrm>
          <a:prstGeom prst="rect">
            <a:avLst/>
          </a:prstGeom>
        </p:spPr>
        <p:txBody>
          <a:bodyPr>
            <a:spAutoFit/>
          </a:bodyPr>
          <a:lstStyle/>
          <a:p>
            <a:pPr>
              <a:lnSpc>
                <a:spcPct val="130000"/>
              </a:lnSpc>
              <a:spcAft>
                <a:spcPts val="0"/>
              </a:spcAft>
            </a:pPr>
            <a:r>
              <a:rPr lang="en-US" altLang="zh-CN" sz="2800" b="1" dirty="0" smtClean="0">
                <a:latin typeface="Calibri" panose="020F0502020204030204" pitchFamily="34" charset="0"/>
                <a:ea typeface="Times New Roman" panose="02020603050405020304" pitchFamily="18" charset="0"/>
                <a:cs typeface="Times New Roman" panose="02020603050405020304" pitchFamily="18" charset="0"/>
              </a:rPr>
              <a:t>(</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3</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《水浒传》是一部群像式的小说，要读懂其内容，先要理清人物之间的关系。下面是小亮同学根据文本所选回目内容绘制的三位主人公的关系图，请根据阅读积累将</a:t>
            </a: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和</a:t>
            </a: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内容补充完整</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3" name="image308.jpeg"/>
          <p:cNvPicPr/>
          <p:nvPr/>
        </p:nvPicPr>
        <p:blipFill>
          <a:blip r:embed="rId2"/>
          <a:stretch>
            <a:fillRect/>
          </a:stretch>
        </p:blipFill>
        <p:spPr>
          <a:xfrm>
            <a:off x="4428498" y="2535541"/>
            <a:ext cx="2180646" cy="1713463"/>
          </a:xfrm>
          <a:prstGeom prst="rect">
            <a:avLst/>
          </a:prstGeom>
        </p:spPr>
      </p:pic>
      <p:sp>
        <p:nvSpPr>
          <p:cNvPr id="4" name="矩形 3"/>
          <p:cNvSpPr>
            <a:spLocks noChangeAspect="1"/>
          </p:cNvSpPr>
          <p:nvPr/>
        </p:nvSpPr>
        <p:spPr>
          <a:xfrm>
            <a:off x="-196179" y="4400012"/>
            <a:ext cx="12002356" cy="1212640"/>
          </a:xfrm>
          <a:prstGeom prst="rect">
            <a:avLst/>
          </a:prstGeom>
        </p:spPr>
        <p:txBody>
          <a:bodyPr wrap="square">
            <a:spAutoFit/>
          </a:bodyPr>
          <a:lstStyle/>
          <a:p>
            <a:pPr indent="531813">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endParaRPr>
          </a:p>
          <a:p>
            <a:pPr indent="531813">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矩形 4"/>
          <p:cNvSpPr>
            <a:spLocks noChangeAspect="1"/>
          </p:cNvSpPr>
          <p:nvPr/>
        </p:nvSpPr>
        <p:spPr>
          <a:xfrm>
            <a:off x="288403" y="4370347"/>
            <a:ext cx="11430000" cy="1161280"/>
          </a:xfrm>
          <a:prstGeom prst="rect">
            <a:avLst/>
          </a:prstGeom>
        </p:spPr>
        <p:txBody>
          <a:bodyPr>
            <a:spAutoFit/>
          </a:bodyPr>
          <a:lstStyle/>
          <a:p>
            <a:pPr indent="717550">
              <a:lnSpc>
                <a:spcPct val="130000"/>
              </a:lnSpc>
            </a:pP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①</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宋江因杀阎婆惜而避难至柴进庄上，被柴进奉为贵宾</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②</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宋江在柴进庄上住时尊重、关怀武松，两人成为好友，并结拜为</a:t>
            </a: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兄弟</a:t>
            </a:r>
            <a:r>
              <a:rPr lang="en-US"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565460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27299" y="702005"/>
            <a:ext cx="11430000" cy="5693866"/>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水浒传》在塑造众好汉时，非常注重表现他们的共性和个性。你认为宋江与武松、宋江与柴进这两组性格不同的人物有没有“共性”呢？请任选一组人物，结合整本书的阅读积累与体验，分析两人形象的相同之处。</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427299" y="2875159"/>
            <a:ext cx="11430000" cy="3401893"/>
          </a:xfrm>
          <a:prstGeom prst="rect">
            <a:avLst/>
          </a:prstGeom>
        </p:spPr>
        <p:txBody>
          <a:bodyPr>
            <a:spAutoFit/>
          </a:bodyPr>
          <a:lstStyle/>
          <a:p>
            <a:pPr indent="717550">
              <a:lnSpc>
                <a:spcPct val="130000"/>
              </a:lnSpc>
            </a:pP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宋江与武松</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一：宋江与武松都是爱惜、敬重英雄之人。宋江赏识人才，初见武松便很开心，邀他一起喝酒，给他留一处安歇的地方，后又送银两给他做衣裳；武松在得知面前的人是宋江时，马上向宋江赔罪，对宋江极其敬重，可见宋江与武松均是爱惜、敬重英雄之人。</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示例二：宋江与武松均是重情重义之人。宋江在得知晁盖等人被追捕的消息时，冒着风险及时向晁盖报信</a:t>
            </a: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endParaRPr lang="zh-CN" altLang="en-US" sz="2800" dirty="0"/>
          </a:p>
        </p:txBody>
      </p:sp>
    </p:spTree>
    <p:extLst>
      <p:ext uri="{BB962C8B-B14F-4D97-AF65-F5344CB8AC3E}">
        <p14:creationId xmlns:p14="http://schemas.microsoft.com/office/powerpoint/2010/main" val="2000590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92575" y="641092"/>
            <a:ext cx="11430000" cy="4522200"/>
          </a:xfrm>
          <a:prstGeom prst="rect">
            <a:avLst/>
          </a:prstGeom>
        </p:spPr>
        <p:txBody>
          <a:bodyPr>
            <a:spAutoFit/>
          </a:bodyPr>
          <a:lstStyle/>
          <a:p>
            <a:pPr>
              <a:lnSpc>
                <a:spcPct val="130000"/>
              </a:lnSpc>
            </a:pP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武松在孟州受到施恩照顾，为了报恩，他醉打蒋门神，帮助施恩夺回了快活林酒店，可知两人均是重情重义之人。</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宋江与柴进</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示例：宋江与柴进都是仗义疏财、好结交好汉的人。宋江有</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及时雨</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之称，初见武松便很开心，邀他一起喝酒，留他一处安歇的地方，后又送银两给他做衣裳。柴进见到武松等好汉来投奔时欣然接待；林冲刺配沧州时路经柴进庄上，柴进不仅以厚礼相待，还主动写信给沧州大尹、牢城管营，让他们照看林冲；当宋江投奔柴进时，柴进</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安排席面，杀羊宰猪，管待宋江</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endParaRPr lang="zh-CN" altLang="en-US" sz="2800" dirty="0"/>
          </a:p>
        </p:txBody>
      </p:sp>
      <p:cxnSp>
        <p:nvCxnSpPr>
          <p:cNvPr id="4" name="直接连接符 3"/>
          <p:cNvCxnSpPr/>
          <p:nvPr/>
        </p:nvCxnSpPr>
        <p:spPr>
          <a:xfrm flipV="1">
            <a:off x="520861" y="1192192"/>
            <a:ext cx="10984374" cy="23150"/>
          </a:xfrm>
          <a:prstGeom prst="line">
            <a:avLst/>
          </a:prstGeom>
        </p:spPr>
        <p:style>
          <a:lnRef idx="1">
            <a:schemeClr val="dk1"/>
          </a:lnRef>
          <a:fillRef idx="0">
            <a:schemeClr val="dk1"/>
          </a:fillRef>
          <a:effectRef idx="0">
            <a:schemeClr val="dk1"/>
          </a:effectRef>
          <a:fontRef idx="minor">
            <a:schemeClr val="tx1"/>
          </a:fontRef>
        </p:style>
      </p:cxnSp>
      <p:cxnSp>
        <p:nvCxnSpPr>
          <p:cNvPr id="6" name="直接连接符 5"/>
          <p:cNvCxnSpPr/>
          <p:nvPr/>
        </p:nvCxnSpPr>
        <p:spPr>
          <a:xfrm flipV="1">
            <a:off x="508325" y="1743292"/>
            <a:ext cx="10984374" cy="23150"/>
          </a:xfrm>
          <a:prstGeom prst="line">
            <a:avLst/>
          </a:prstGeom>
        </p:spPr>
        <p:style>
          <a:lnRef idx="1">
            <a:schemeClr val="dk1"/>
          </a:lnRef>
          <a:fillRef idx="0">
            <a:schemeClr val="dk1"/>
          </a:fillRef>
          <a:effectRef idx="0">
            <a:schemeClr val="dk1"/>
          </a:effectRef>
          <a:fontRef idx="minor">
            <a:schemeClr val="tx1"/>
          </a:fontRef>
        </p:style>
      </p:cxnSp>
      <p:cxnSp>
        <p:nvCxnSpPr>
          <p:cNvPr id="7" name="直接连接符 6"/>
          <p:cNvCxnSpPr/>
          <p:nvPr/>
        </p:nvCxnSpPr>
        <p:spPr>
          <a:xfrm flipV="1">
            <a:off x="496750" y="2271242"/>
            <a:ext cx="10984374" cy="23150"/>
          </a:xfrm>
          <a:prstGeom prst="line">
            <a:avLst/>
          </a:prstGeom>
        </p:spPr>
        <p:style>
          <a:lnRef idx="1">
            <a:schemeClr val="dk1"/>
          </a:lnRef>
          <a:fillRef idx="0">
            <a:schemeClr val="dk1"/>
          </a:fillRef>
          <a:effectRef idx="0">
            <a:schemeClr val="dk1"/>
          </a:effectRef>
          <a:fontRef idx="minor">
            <a:schemeClr val="tx1"/>
          </a:fontRef>
        </p:style>
      </p:cxnSp>
      <p:cxnSp>
        <p:nvCxnSpPr>
          <p:cNvPr id="8" name="直接连接符 7"/>
          <p:cNvCxnSpPr/>
          <p:nvPr/>
        </p:nvCxnSpPr>
        <p:spPr>
          <a:xfrm flipV="1">
            <a:off x="520861" y="2821170"/>
            <a:ext cx="10984374" cy="23150"/>
          </a:xfrm>
          <a:prstGeom prst="line">
            <a:avLst/>
          </a:prstGeom>
        </p:spPr>
        <p:style>
          <a:lnRef idx="1">
            <a:schemeClr val="dk1"/>
          </a:lnRef>
          <a:fillRef idx="0">
            <a:schemeClr val="dk1"/>
          </a:fillRef>
          <a:effectRef idx="0">
            <a:schemeClr val="dk1"/>
          </a:effectRef>
          <a:fontRef idx="minor">
            <a:schemeClr val="tx1"/>
          </a:fontRef>
        </p:style>
      </p:cxnSp>
      <p:cxnSp>
        <p:nvCxnSpPr>
          <p:cNvPr id="9" name="直接连接符 8"/>
          <p:cNvCxnSpPr/>
          <p:nvPr/>
        </p:nvCxnSpPr>
        <p:spPr>
          <a:xfrm flipV="1">
            <a:off x="520861" y="3404750"/>
            <a:ext cx="10984374" cy="23150"/>
          </a:xfrm>
          <a:prstGeom prst="line">
            <a:avLst/>
          </a:prstGeom>
        </p:spPr>
        <p:style>
          <a:lnRef idx="1">
            <a:schemeClr val="dk1"/>
          </a:lnRef>
          <a:fillRef idx="0">
            <a:schemeClr val="dk1"/>
          </a:fillRef>
          <a:effectRef idx="0">
            <a:schemeClr val="dk1"/>
          </a:effectRef>
          <a:fontRef idx="minor">
            <a:schemeClr val="tx1"/>
          </a:fontRef>
        </p:style>
      </p:cxnSp>
      <p:cxnSp>
        <p:nvCxnSpPr>
          <p:cNvPr id="10" name="直接连接符 9"/>
          <p:cNvCxnSpPr/>
          <p:nvPr/>
        </p:nvCxnSpPr>
        <p:spPr>
          <a:xfrm flipV="1">
            <a:off x="520861" y="3938438"/>
            <a:ext cx="10984374" cy="23150"/>
          </a:xfrm>
          <a:prstGeom prst="line">
            <a:avLst/>
          </a:prstGeom>
        </p:spPr>
        <p:style>
          <a:lnRef idx="1">
            <a:schemeClr val="dk1"/>
          </a:lnRef>
          <a:fillRef idx="0">
            <a:schemeClr val="dk1"/>
          </a:fillRef>
          <a:effectRef idx="0">
            <a:schemeClr val="dk1"/>
          </a:effectRef>
          <a:fontRef idx="minor">
            <a:schemeClr val="tx1"/>
          </a:fontRef>
        </p:style>
      </p:cxnSp>
      <p:cxnSp>
        <p:nvCxnSpPr>
          <p:cNvPr id="11" name="直接连接符 10"/>
          <p:cNvCxnSpPr/>
          <p:nvPr/>
        </p:nvCxnSpPr>
        <p:spPr>
          <a:xfrm flipV="1">
            <a:off x="520861" y="4527715"/>
            <a:ext cx="10984374" cy="23150"/>
          </a:xfrm>
          <a:prstGeom prst="line">
            <a:avLst/>
          </a:prstGeom>
        </p:spPr>
        <p:style>
          <a:lnRef idx="1">
            <a:schemeClr val="dk1"/>
          </a:lnRef>
          <a:fillRef idx="0">
            <a:schemeClr val="dk1"/>
          </a:fillRef>
          <a:effectRef idx="0">
            <a:schemeClr val="dk1"/>
          </a:effectRef>
          <a:fontRef idx="minor">
            <a:schemeClr val="tx1"/>
          </a:fontRef>
        </p:style>
      </p:cxnSp>
      <p:cxnSp>
        <p:nvCxnSpPr>
          <p:cNvPr id="12" name="直接连接符 11"/>
          <p:cNvCxnSpPr/>
          <p:nvPr/>
        </p:nvCxnSpPr>
        <p:spPr>
          <a:xfrm flipV="1">
            <a:off x="520861" y="5105417"/>
            <a:ext cx="10984374" cy="23150"/>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57030994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55400"/>
            <a:ext cx="11430000" cy="3961149"/>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三</a:t>
            </a: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创新题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下面是关于《水浒传》中水泊梁山</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108</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个好汉的大数据统计。请根据这些统计，结合小说的主题与写作背景，写出你分析与探究的结果。</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【数据统计】</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625475">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108</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个好汉上山前的身份</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职业</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分类统计：地主、富商、隐士等</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人，占比约为</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；下层官吏等</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33</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人，占比约为</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30%</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；农民、无业游民、手工业者、渔民、猎户等</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70</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人，占比约为</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65%</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。最终，这</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108</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人都接受了招安。</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4514337"/>
            <a:ext cx="11430000" cy="1772793"/>
          </a:xfrm>
          <a:prstGeom prst="rect">
            <a:avLst/>
          </a:prstGeom>
        </p:spPr>
        <p:txBody>
          <a:bodyPr>
            <a:spAutoFit/>
          </a:bodyPr>
          <a:lstStyle/>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381000" y="4491187"/>
            <a:ext cx="11430000" cy="1161280"/>
          </a:xfrm>
          <a:prstGeom prst="rect">
            <a:avLst/>
          </a:prstGeom>
        </p:spPr>
        <p:txBody>
          <a:bodyPr>
            <a:spAutoFit/>
          </a:bodyPr>
          <a:lstStyle/>
          <a:p>
            <a:pPr indent="717550">
              <a:lnSpc>
                <a:spcPct val="130000"/>
              </a:lnSpc>
            </a:pP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被逼上梁山的</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108</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个好汉身份多种多样，反映了当时社会各阶层都遭受压迫，突出了</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官逼民反</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的主题</a:t>
            </a: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endParaRPr lang="zh-CN" altLang="en-US" sz="2800" dirty="0"/>
          </a:p>
        </p:txBody>
      </p:sp>
    </p:spTree>
    <p:extLst>
      <p:ext uri="{BB962C8B-B14F-4D97-AF65-F5344CB8AC3E}">
        <p14:creationId xmlns:p14="http://schemas.microsoft.com/office/powerpoint/2010/main" val="2767945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15724" y="937760"/>
            <a:ext cx="11430000" cy="2332946"/>
          </a:xfrm>
          <a:prstGeom prst="rect">
            <a:avLst/>
          </a:prstGeom>
        </p:spPr>
        <p:txBody>
          <a:bodyPr>
            <a:spAutoFit/>
          </a:bodyPr>
          <a:lstStyle/>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508321" y="849283"/>
            <a:ext cx="11430000" cy="1721433"/>
          </a:xfrm>
          <a:prstGeom prst="rect">
            <a:avLst/>
          </a:prstGeom>
        </p:spPr>
        <p:txBody>
          <a:bodyPr>
            <a:spAutoFit/>
          </a:bodyPr>
          <a:lstStyle/>
          <a:p>
            <a:pPr>
              <a:lnSpc>
                <a:spcPct val="130000"/>
              </a:lnSpc>
            </a:pP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来自社会底层的百姓占比最大，可看出社会底层的民众所受压迫更多，进一步突出了</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官逼民反</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的主题；</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108</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个好汉都接受了招安，反映出作者的时代局限性决定了作品思想的局限性。</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意思相近即可</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800" dirty="0"/>
          </a:p>
        </p:txBody>
      </p:sp>
    </p:spTree>
    <p:extLst>
      <p:ext uri="{BB962C8B-B14F-4D97-AF65-F5344CB8AC3E}">
        <p14:creationId xmlns:p14="http://schemas.microsoft.com/office/powerpoint/2010/main" val="296786974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38873" y="609254"/>
            <a:ext cx="11430000" cy="4573560"/>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有学者认为《水浒传》有两个主角。第一主角是宋江，争议不大；另一主角呼声较高的有下面两位。请从中</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任</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，结合相关情节及你对小说主题的理解谈谈看法。</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鲁智深</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林冲</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438873" y="2793913"/>
            <a:ext cx="11430000" cy="2281587"/>
          </a:xfrm>
          <a:prstGeom prst="rect">
            <a:avLst/>
          </a:prstGeom>
        </p:spPr>
        <p:txBody>
          <a:bodyPr>
            <a:spAutoFit/>
          </a:bodyPr>
          <a:lstStyle/>
          <a:p>
            <a:pPr indent="717550">
              <a:lnSpc>
                <a:spcPct val="130000"/>
              </a:lnSpc>
            </a:pP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鲁智深是另一个主角。鲁智深讲义气、重情义。他拳打镇关西救金氏父女，大闹桃花村救刘太公之女，尽显仁义之心；他为救林冲失去安身之所，为救史进身陷华州牢营，可谓重情重义。鲁智深的疾恶如仇、侠肝义胆能体现小说对</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义</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的崇尚。</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3206092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473597" y="863030"/>
            <a:ext cx="11430000" cy="2281587"/>
          </a:xfrm>
          <a:prstGeom prst="rect">
            <a:avLst/>
          </a:prstGeom>
        </p:spPr>
        <p:txBody>
          <a:bodyPr>
            <a:spAutoFit/>
          </a:bodyPr>
          <a:lstStyle/>
          <a:p>
            <a:pPr>
              <a:lnSpc>
                <a:spcPct val="130000"/>
              </a:lnSpc>
            </a:pP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示例：林冲是另一个主角。林冲是</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官逼民反</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的典型代表。他曾是八十万禁军教头，一直安分守己，面对高衙内的欺辱、高俅的陷害，他委曲求全去了沧州牢营，但高俅仍要置他于死地，无奈之下他怒杀陆谦等人，雪夜上梁山。林冲的经历最能体现小说</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官逼民反</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的主题。</a:t>
            </a:r>
            <a:endParaRPr lang="zh-CN" altLang="en-US" sz="2800" dirty="0"/>
          </a:p>
        </p:txBody>
      </p:sp>
      <p:sp>
        <p:nvSpPr>
          <p:cNvPr id="4" name="矩形 3"/>
          <p:cNvSpPr>
            <a:spLocks noChangeAspect="1"/>
          </p:cNvSpPr>
          <p:nvPr/>
        </p:nvSpPr>
        <p:spPr>
          <a:xfrm>
            <a:off x="473597" y="863030"/>
            <a:ext cx="11430000" cy="2272673"/>
          </a:xfrm>
          <a:prstGeom prst="rect">
            <a:avLst/>
          </a:prstGeom>
        </p:spPr>
        <p:txBody>
          <a:bodyPr>
            <a:spAutoFit/>
          </a:bodyPr>
          <a:lstStyle/>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p>
        </p:txBody>
      </p:sp>
    </p:spTree>
    <p:extLst>
      <p:ext uri="{BB962C8B-B14F-4D97-AF65-F5344CB8AC3E}">
        <p14:creationId xmlns:p14="http://schemas.microsoft.com/office/powerpoint/2010/main" val="53509376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sp>
        <p:nvSpPr>
          <p:cNvPr id="4" name="文本框 3"/>
          <p:cNvSpPr txBox="1"/>
          <p:nvPr/>
        </p:nvSpPr>
        <p:spPr>
          <a:xfrm>
            <a:off x="4823857" y="4986548"/>
            <a:ext cx="2544286" cy="800219"/>
          </a:xfrm>
          <a:prstGeom prst="rect">
            <a:avLst/>
          </a:prstGeom>
          <a:noFill/>
        </p:spPr>
        <p:txBody>
          <a:bodyPr wrap="none" rtlCol="0">
            <a:spAutoFit/>
          </a:bodyPr>
          <a:lstStyle/>
          <a:p>
            <a:r>
              <a:rPr lang="zh-CN" altLang="en-US" sz="4600" b="1" dirty="0">
                <a:latin typeface="黑体" panose="02010609060101010101" pitchFamily="49" charset="-122"/>
                <a:ea typeface="黑体" panose="02010609060101010101" pitchFamily="49" charset="-122"/>
              </a:rPr>
              <a:t>谢谢观看</a:t>
            </a:r>
          </a:p>
        </p:txBody>
      </p:sp>
      <p:grpSp>
        <p:nvGrpSpPr>
          <p:cNvPr id="10" name="组合 9">
            <a:extLst>
              <a:ext uri="{FF2B5EF4-FFF2-40B4-BE49-F238E27FC236}">
                <a16:creationId xmlns:a16="http://schemas.microsoft.com/office/drawing/2014/main" id="{EE6A1E39-1EA5-5284-C6EE-B62D86C74E4B}"/>
              </a:ext>
            </a:extLst>
          </p:cNvPr>
          <p:cNvGrpSpPr/>
          <p:nvPr/>
        </p:nvGrpSpPr>
        <p:grpSpPr>
          <a:xfrm>
            <a:off x="2632550" y="1071233"/>
            <a:ext cx="6926901" cy="3805567"/>
            <a:chOff x="2632550" y="1071233"/>
            <a:chExt cx="6926901" cy="3805567"/>
          </a:xfrm>
        </p:grpSpPr>
        <p:pic>
          <p:nvPicPr>
            <p:cNvPr id="8" name="图片 7">
              <a:extLst>
                <a:ext uri="{FF2B5EF4-FFF2-40B4-BE49-F238E27FC236}">
                  <a16:creationId xmlns:a16="http://schemas.microsoft.com/office/drawing/2014/main" id="{C6A328CF-DA0E-2E99-236E-0D48E2D0FD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32550" y="1071233"/>
              <a:ext cx="6926901" cy="3805567"/>
            </a:xfrm>
            <a:prstGeom prst="rect">
              <a:avLst/>
            </a:prstGeom>
          </p:spPr>
        </p:pic>
        <p:pic>
          <p:nvPicPr>
            <p:cNvPr id="9" name="图片 8">
              <a:extLst>
                <a:ext uri="{FF2B5EF4-FFF2-40B4-BE49-F238E27FC236}">
                  <a16:creationId xmlns:a16="http://schemas.microsoft.com/office/drawing/2014/main" id="{7A62B922-15B6-752B-E298-371A9F1302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00114" y="2403231"/>
              <a:ext cx="991772" cy="291201"/>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302.jpeg"/>
          <p:cNvPicPr/>
          <p:nvPr/>
        </p:nvPicPr>
        <p:blipFill>
          <a:blip r:embed="rId2"/>
          <a:stretch>
            <a:fillRect/>
          </a:stretch>
        </p:blipFill>
        <p:spPr>
          <a:xfrm>
            <a:off x="303639" y="787337"/>
            <a:ext cx="2009018" cy="455936"/>
          </a:xfrm>
          <a:prstGeom prst="rect">
            <a:avLst/>
          </a:prstGeom>
        </p:spPr>
      </p:pic>
      <p:sp>
        <p:nvSpPr>
          <p:cNvPr id="4" name="矩形 3"/>
          <p:cNvSpPr>
            <a:spLocks noChangeAspect="1"/>
          </p:cNvSpPr>
          <p:nvPr/>
        </p:nvSpPr>
        <p:spPr>
          <a:xfrm>
            <a:off x="303639" y="694835"/>
            <a:ext cx="11430000" cy="2893100"/>
          </a:xfrm>
          <a:prstGeom prst="rect">
            <a:avLst/>
          </a:prstGeom>
        </p:spPr>
        <p:txBody>
          <a:bodyPr>
            <a:spAutoFit/>
          </a:bodyPr>
          <a:lstStyle/>
          <a:p>
            <a:pPr>
              <a:lnSpc>
                <a:spcPct val="130000"/>
              </a:lnSpc>
              <a:spcAft>
                <a:spcPts val="0"/>
              </a:spcAft>
            </a:pP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《水浒传》</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是中国历史上第一部歌颂农民起义的长篇章回体小说。它为“造反者”树碑立传，渲染他们豪侠仗义、除暴安良的英雄壮举。作为一部英雄史诗般的小说，《水浒传》记述了梁山好汉们从起义到兴盛再到最终失败的全过程，成功塑造了天罡星</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36</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人、地煞星</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72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人，共</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108</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位起义英雄形象</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29080394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303.jpeg"/>
          <p:cNvPicPr/>
          <p:nvPr/>
        </p:nvPicPr>
        <p:blipFill>
          <a:blip r:embed="rId2"/>
          <a:stretch>
            <a:fillRect/>
          </a:stretch>
        </p:blipFill>
        <p:spPr>
          <a:xfrm>
            <a:off x="381000" y="961052"/>
            <a:ext cx="2009018" cy="455936"/>
          </a:xfrm>
          <a:prstGeom prst="rect">
            <a:avLst/>
          </a:prstGeom>
        </p:spPr>
      </p:pic>
      <p:sp>
        <p:nvSpPr>
          <p:cNvPr id="4" name="矩形 3"/>
          <p:cNvSpPr>
            <a:spLocks noChangeAspect="1"/>
          </p:cNvSpPr>
          <p:nvPr/>
        </p:nvSpPr>
        <p:spPr>
          <a:xfrm>
            <a:off x="381000" y="1511926"/>
            <a:ext cx="11430000" cy="3961149"/>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小说揭露了封建社会的黑暗、腐朽和统治阶级的种种罪恶，通过写众多草莽英雄不同的人生经历和反抗道路，歌颂了他们敢于反抗的叛逆精神，鲜明地表现了“官逼民反”的主题，是一部反抗封建暴政的英雄传奇。</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．小说还把英雄好汉们聚居的八百里水泊梁山描绘成一个“八方共域，异姓一家”的理想社会，表达了作者对平等与人人互爱的理想社会的向往。</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4648400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304.jpeg"/>
          <p:cNvPicPr/>
          <p:nvPr/>
        </p:nvPicPr>
        <p:blipFill>
          <a:blip r:embed="rId2"/>
          <a:stretch>
            <a:fillRect/>
          </a:stretch>
        </p:blipFill>
        <p:spPr>
          <a:xfrm>
            <a:off x="281061" y="685737"/>
            <a:ext cx="2009018" cy="455936"/>
          </a:xfrm>
          <a:prstGeom prst="rect">
            <a:avLst/>
          </a:prstGeom>
        </p:spPr>
      </p:pic>
      <p:sp>
        <p:nvSpPr>
          <p:cNvPr id="5" name="矩形 4"/>
          <p:cNvSpPr>
            <a:spLocks noChangeAspect="1"/>
          </p:cNvSpPr>
          <p:nvPr/>
        </p:nvSpPr>
        <p:spPr>
          <a:xfrm>
            <a:off x="426155" y="1050104"/>
            <a:ext cx="11430000" cy="5641609"/>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人物形象栩栩如生。《水浒传》的长处在于主要人物的刻画和市民生活的描写。其中梁山主要人物宋江、林冲、武松、鲁智深、李逵等，人物个性鲜明，角色语言各有特色。作者在塑造这些粗豪、侠义的人物时，非常注意表现他们之间的共性和个性，例如鲁智深和李逵，同是疾恶如仇、侠肝义胆、脾气火爆的人物形象，但鲁智深粗中有细，豁达明理，李逵头脑简单，直爽率真。</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先分后合的链式结构。小说的结构很有特点，环环相扣，线索分明，作者采取先分后合的链式结构，前四十回先讲述单个英雄人物的故事，然后百川汇海，逐步发展到水泊梁山大聚义。第七十回以后，写他们归顺朝廷，走向失败</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9390038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71311" y="712560"/>
            <a:ext cx="11430000" cy="4521302"/>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情节曲折，引人入胜。小说的情节生动曲折，大小事件都写得引人入胜。而每一组的情节又往往是人物的性格发展史，如“景阳冈打虎”“斗杀西门庆”“醉打蒋门神”“大闹飞云浦”“血溅鸳鸯楼”等情节，使人自然想起武松。</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语言上，采用古代白话，质朴生动，洗练明快，富有表现力，显示出作者深厚的语言功力。如写鲁提辖三拳打死“镇关西”郑屠，第一拳“正打在鼻子上，打得鲜血迸流，鼻子歪在半边，却便似开了个油酱铺，咸的、酸的、辣的，一发都滚出来”既通俗，又生动。</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87958898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305.jpeg"/>
          <p:cNvPicPr/>
          <p:nvPr/>
        </p:nvPicPr>
        <p:blipFill>
          <a:blip r:embed="rId2"/>
          <a:stretch>
            <a:fillRect/>
          </a:stretch>
        </p:blipFill>
        <p:spPr>
          <a:xfrm>
            <a:off x="371374" y="697026"/>
            <a:ext cx="2009018" cy="455936"/>
          </a:xfrm>
          <a:prstGeom prst="rect">
            <a:avLst/>
          </a:prstGeom>
        </p:spPr>
      </p:pic>
      <p:sp>
        <p:nvSpPr>
          <p:cNvPr id="5" name="矩形 4"/>
          <p:cNvSpPr>
            <a:spLocks noChangeAspect="1"/>
          </p:cNvSpPr>
          <p:nvPr/>
        </p:nvSpPr>
        <p:spPr>
          <a:xfrm>
            <a:off x="371374" y="1017495"/>
            <a:ext cx="11430000" cy="5641609"/>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把握题材特点。</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早期长篇白话小说，都是从国家政治、社会批判的角度来立意构思的，展现的是宏大的社会历史背景，很少涉及家庭生活和个人情感世界。如以《水浒传》为代表的英雄传奇，以《西游记》为代表的神魔小说等。</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了解古代白话小说的艺术手法。</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由于受到讲史和说书的影响，早期长篇白话小说一般采取单线结构，即用一条线索把若干个故事连缀起来，顺时叙述。在情节设计上，善于设置悬念、误会，追求离奇巧合；善于在矛盾冲突中推进情节，快速转化场景，达到引人入胜的效果。在叙事角度上，一般采取全知全能的视角。如《水浒传》采取先分后合的链式结构</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253180432"/>
      </p:ext>
    </p:extLst>
  </p:cSld>
  <p:clrMapOvr>
    <a:masterClrMapping/>
  </p:clrMapOvr>
  <p:timing>
    <p:tnLst>
      <p:par>
        <p:cTn id="1" dur="indefinite" restart="never" nodeType="tmRoot"/>
      </p:par>
    </p:tnLst>
  </p:timing>
</p:sld>
</file>

<file path=ppt/theme/theme1.xml><?xml version="1.0" encoding="utf-8"?>
<a:theme xmlns:a="http://schemas.openxmlformats.org/drawingml/2006/main" name="决胜中考">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空模板 - 副本.potx" id="{82953B41-08B9-4C15-8B3E-5E7D9E49677B}" vid="{779351ED-1412-45F7-972B-21F02B95F6F1}"/>
    </a:ext>
  </a:extLst>
</a:theme>
</file>

<file path=docProps/app.xml><?xml version="1.0" encoding="utf-8"?>
<Properties xmlns="http://schemas.openxmlformats.org/officeDocument/2006/extended-properties" xmlns:vt="http://schemas.openxmlformats.org/officeDocument/2006/docPropsVTypes">
  <Template>空模板 - 副本 (3)</Template>
  <TotalTime>42</TotalTime>
  <Words>5904</Words>
  <Application>Microsoft Office PowerPoint</Application>
  <PresentationFormat>宽屏</PresentationFormat>
  <Paragraphs>243</Paragraphs>
  <Slides>48</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48</vt:i4>
      </vt:variant>
    </vt:vector>
  </HeadingPairs>
  <TitlesOfParts>
    <vt:vector size="58" baseType="lpstr">
      <vt:lpstr>等线</vt:lpstr>
      <vt:lpstr>仿宋</vt:lpstr>
      <vt:lpstr>黑体</vt:lpstr>
      <vt:lpstr>楷体</vt:lpstr>
      <vt:lpstr>宋体</vt:lpstr>
      <vt:lpstr>微软雅黑</vt:lpstr>
      <vt:lpstr>Arial</vt:lpstr>
      <vt:lpstr>Calibri</vt:lpstr>
      <vt:lpstr>Times New Roman</vt:lpstr>
      <vt:lpstr>决胜中考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微软用户</cp:lastModifiedBy>
  <cp:revision>10</cp:revision>
  <dcterms:created xsi:type="dcterms:W3CDTF">2025-11-13T13:24:04Z</dcterms:created>
  <dcterms:modified xsi:type="dcterms:W3CDTF">2025-11-13T18:02:01Z</dcterms:modified>
</cp:coreProperties>
</file>