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9" r:id="rId5"/>
    <p:sldId id="880" r:id="rId6"/>
    <p:sldId id="881" r:id="rId7"/>
    <p:sldId id="887" r:id="rId8"/>
    <p:sldId id="896" r:id="rId9"/>
    <p:sldId id="888" r:id="rId10"/>
    <p:sldId id="889" r:id="rId11"/>
    <p:sldId id="897" r:id="rId12"/>
    <p:sldId id="898" r:id="rId13"/>
    <p:sldId id="899" r:id="rId14"/>
    <p:sldId id="900" r:id="rId15"/>
    <p:sldId id="901" r:id="rId16"/>
    <p:sldId id="902" r:id="rId17"/>
    <p:sldId id="903" r:id="rId18"/>
    <p:sldId id="904" r:id="rId19"/>
    <p:sldId id="905" r:id="rId20"/>
    <p:sldId id="906" r:id="rId21"/>
    <p:sldId id="907" r:id="rId22"/>
    <p:sldId id="908" r:id="rId23"/>
    <p:sldId id="909" r:id="rId24"/>
    <p:sldId id="910" r:id="rId25"/>
    <p:sldId id="911" r:id="rId26"/>
    <p:sldId id="912" r:id="rId27"/>
    <p:sldId id="913" r:id="rId28"/>
    <p:sldId id="914" r:id="rId29"/>
    <p:sldId id="915" r:id="rId30"/>
    <p:sldId id="916" r:id="rId31"/>
    <p:sldId id="917" r:id="rId32"/>
    <p:sldId id="918" r:id="rId33"/>
    <p:sldId id="886" r:id="rId34"/>
    <p:sldId id="873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8364" autoAdjust="0"/>
    <p:restoredTop sz="94660"/>
  </p:normalViewPr>
  <p:slideViewPr>
    <p:cSldViewPr snapToGrid="0" showGuides="1">
      <p:cViewPr varScale="1">
        <p:scale>
          <a:sx n="41" d="100"/>
          <a:sy n="41" d="100"/>
        </p:scale>
        <p:origin x="30" y="13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八、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钢铁是怎样炼成的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摘抄和做笔记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89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2661" y="685737"/>
            <a:ext cx="1672212" cy="455936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22675260"/>
              </p:ext>
            </p:extLst>
          </p:nvPr>
        </p:nvGraphicFramePr>
        <p:xfrm>
          <a:off x="382661" y="1231985"/>
          <a:ext cx="11430000" cy="5208270"/>
        </p:xfrm>
        <a:graphic>
          <a:graphicData uri="http://schemas.openxmlformats.org/drawingml/2006/table">
            <a:tbl>
              <a:tblPr firstRow="1" firstCol="1" bandRow="1"/>
              <a:tblGrid>
                <a:gridCol w="915561">
                  <a:extLst>
                    <a:ext uri="{9D8B030D-6E8A-4147-A177-3AD203B41FA5}">
                      <a16:colId xmlns:a16="http://schemas.microsoft.com/office/drawing/2014/main" val="3804617619"/>
                    </a:ext>
                  </a:extLst>
                </a:gridCol>
                <a:gridCol w="10514439">
                  <a:extLst>
                    <a:ext uri="{9D8B030D-6E8A-4147-A177-3AD203B41FA5}">
                      <a16:colId xmlns:a16="http://schemas.microsoft.com/office/drawing/2014/main" val="3360294287"/>
                    </a:ext>
                  </a:extLst>
                </a:gridCol>
              </a:tblGrid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情节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内容概括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31351"/>
                  </a:ext>
                </a:extLst>
              </a:tr>
              <a:tr h="62420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苦难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的童年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自幼丧父，当过童工，在社会最底层饱受折磨和侮辱。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受朱赫来的影响萌发革命意识，后因救朱赫来而入狱，在狱中坚贞不屈，侥幸逃生，由哥哥阿尔焦姆和冬妮娅送走，奔赴战场，参加红军</a:t>
                      </a:r>
                      <a:r>
                        <a:rPr lang="en-US" sz="2800" b="1" dirty="0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970705"/>
                  </a:ext>
                </a:extLst>
              </a:tr>
              <a:tr h="12433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三段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恋情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保尔与冬妮娅：保尔钓鱼时偶遇冬妮娅，互生好感，但为了崇高的革命理想，他与初恋情人冬妮娅产生了感情上的裂痕。最终，他不得不牺牲爱情。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保尔与丽达：因为两人的不同追求而产生了感情上的裂痕，最终，他不得不牺牲爱情。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保尔与达雅：在疗养时认识了达雅，并与她真诚地结为终身伴侣，在达雅的帮助下，保尔一次又一次地战胜了自我，获得了新生。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229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121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57069625"/>
              </p:ext>
            </p:extLst>
          </p:nvPr>
        </p:nvGraphicFramePr>
        <p:xfrm>
          <a:off x="381000" y="1315085"/>
          <a:ext cx="11430000" cy="4354830"/>
        </p:xfrm>
        <a:graphic>
          <a:graphicData uri="http://schemas.openxmlformats.org/drawingml/2006/table">
            <a:tbl>
              <a:tblPr firstRow="1" firstCol="1" bandRow="1"/>
              <a:tblGrid>
                <a:gridCol w="1103407">
                  <a:extLst>
                    <a:ext uri="{9D8B030D-6E8A-4147-A177-3AD203B41FA5}">
                      <a16:colId xmlns:a16="http://schemas.microsoft.com/office/drawing/2014/main" val="2548406516"/>
                    </a:ext>
                  </a:extLst>
                </a:gridCol>
                <a:gridCol w="10326593">
                  <a:extLst>
                    <a:ext uri="{9D8B030D-6E8A-4147-A177-3AD203B41FA5}">
                      <a16:colId xmlns:a16="http://schemas.microsoft.com/office/drawing/2014/main" val="2905094217"/>
                    </a:ext>
                  </a:extLst>
                </a:gridCol>
              </a:tblGrid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情节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内容概括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6429258"/>
                  </a:ext>
                </a:extLst>
              </a:tr>
              <a:tr h="83058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战场上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的搏杀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战场上冲锋在前，英勇作战，头部受伤，右眼失明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手术后到冬妮娅亲戚家疗养，后因冬妮娅的小资产阶级情调而与其产生裂痕，导致分手。紧接着保尔找到朱赫来，参加了剿匪肃反工作，繁重的工作影响了他的健康，后又被派到铁路总工厂担任共青团书记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9021771"/>
                  </a:ext>
                </a:extLst>
              </a:tr>
              <a:tr h="83058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工地上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的磨炼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为尽快修好铁路，保尔带病疯狂地工作，忍受着泥泞、风雪、冻土等恶劣天气的折磨和武装匪徒的威胁。伤寒夺走许多战友的生命，保尔也染上了肺炎及伤寒，被送回家乡治疗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刚从病魔手中死里逃生，又因脊椎上的暗伤而摔倒，保尔的身体健康存在着严重的隐患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33849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001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508700275"/>
              </p:ext>
            </p:extLst>
          </p:nvPr>
        </p:nvGraphicFramePr>
        <p:xfrm>
          <a:off x="414866" y="1088107"/>
          <a:ext cx="11430000" cy="2618740"/>
        </p:xfrm>
        <a:graphic>
          <a:graphicData uri="http://schemas.openxmlformats.org/drawingml/2006/table">
            <a:tbl>
              <a:tblPr firstRow="1" firstCol="1" bandRow="1"/>
              <a:tblGrid>
                <a:gridCol w="1103407">
                  <a:extLst>
                    <a:ext uri="{9D8B030D-6E8A-4147-A177-3AD203B41FA5}">
                      <a16:colId xmlns:a16="http://schemas.microsoft.com/office/drawing/2014/main" val="3920766308"/>
                    </a:ext>
                  </a:extLst>
                </a:gridCol>
                <a:gridCol w="10326593">
                  <a:extLst>
                    <a:ext uri="{9D8B030D-6E8A-4147-A177-3AD203B41FA5}">
                      <a16:colId xmlns:a16="http://schemas.microsoft.com/office/drawing/2014/main" val="831390538"/>
                    </a:ext>
                  </a:extLst>
                </a:gridCol>
              </a:tblGrid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情节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内容概括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9025251"/>
                  </a:ext>
                </a:extLst>
              </a:tr>
              <a:tr h="83058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四次死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里逃生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第一次是在与波兰白军战斗中，保尔腿受伤并得了伤寒。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第二次是保尔在骑兵部队的战斗中，头部受重伤。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第三次是繁重紧张的肃反工作击倒了他，他不得不离开岗位，回家养病。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第四次是在修铁路时，患了伤寒和大叶性肺炎。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3924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663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9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37506" y="719604"/>
            <a:ext cx="2009018" cy="455936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8495323"/>
              </p:ext>
            </p:extLst>
          </p:nvPr>
        </p:nvGraphicFramePr>
        <p:xfrm>
          <a:off x="437445" y="1480961"/>
          <a:ext cx="11429999" cy="3898900"/>
        </p:xfrm>
        <a:graphic>
          <a:graphicData uri="http://schemas.openxmlformats.org/drawingml/2006/table">
            <a:tbl>
              <a:tblPr firstRow="1" firstCol="1" bandRow="1"/>
              <a:tblGrid>
                <a:gridCol w="1618579">
                  <a:extLst>
                    <a:ext uri="{9D8B030D-6E8A-4147-A177-3AD203B41FA5}">
                      <a16:colId xmlns:a16="http://schemas.microsoft.com/office/drawing/2014/main" val="3563772096"/>
                    </a:ext>
                  </a:extLst>
                </a:gridCol>
                <a:gridCol w="2133877">
                  <a:extLst>
                    <a:ext uri="{9D8B030D-6E8A-4147-A177-3AD203B41FA5}">
                      <a16:colId xmlns:a16="http://schemas.microsoft.com/office/drawing/2014/main" val="3584911934"/>
                    </a:ext>
                  </a:extLst>
                </a:gridCol>
                <a:gridCol w="5484677">
                  <a:extLst>
                    <a:ext uri="{9D8B030D-6E8A-4147-A177-3AD203B41FA5}">
                      <a16:colId xmlns:a16="http://schemas.microsoft.com/office/drawing/2014/main" val="3974972520"/>
                    </a:ext>
                  </a:extLst>
                </a:gridCol>
                <a:gridCol w="2192866">
                  <a:extLst>
                    <a:ext uri="{9D8B030D-6E8A-4147-A177-3AD203B41FA5}">
                      <a16:colId xmlns:a16="http://schemas.microsoft.com/office/drawing/2014/main" val="1748346735"/>
                    </a:ext>
                  </a:extLst>
                </a:gridCol>
              </a:tblGrid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身份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相关情节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人物形象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50474"/>
                  </a:ext>
                </a:extLst>
              </a:tr>
              <a:tr h="26879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保尔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柯察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金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保尔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主人公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铁路工人家庭的孩子，在省肃反委员会工作，喜欢读《牛虻》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当过童工，从小就在社会最底层饱受折磨和侮辱。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在朱赫来的影响下，逐步走上了革命的道路。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后来在病床上时，他仍以顽强的毅力进行写作，以另一种方式实践着自己的生命誓言。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有无私奉献的精神和顽强的革命意志。诚实、质朴、无所畏惧，思想觉悟提高很快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37110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311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86363676"/>
              </p:ext>
            </p:extLst>
          </p:nvPr>
        </p:nvGraphicFramePr>
        <p:xfrm>
          <a:off x="426156" y="906427"/>
          <a:ext cx="11429999" cy="5114290"/>
        </p:xfrm>
        <a:graphic>
          <a:graphicData uri="http://schemas.openxmlformats.org/drawingml/2006/table">
            <a:tbl>
              <a:tblPr firstRow="1" firstCol="1" bandRow="1"/>
              <a:tblGrid>
                <a:gridCol w="1618579">
                  <a:extLst>
                    <a:ext uri="{9D8B030D-6E8A-4147-A177-3AD203B41FA5}">
                      <a16:colId xmlns:a16="http://schemas.microsoft.com/office/drawing/2014/main" val="210830467"/>
                    </a:ext>
                  </a:extLst>
                </a:gridCol>
                <a:gridCol w="2133877">
                  <a:extLst>
                    <a:ext uri="{9D8B030D-6E8A-4147-A177-3AD203B41FA5}">
                      <a16:colId xmlns:a16="http://schemas.microsoft.com/office/drawing/2014/main" val="161584355"/>
                    </a:ext>
                  </a:extLst>
                </a:gridCol>
                <a:gridCol w="4750900">
                  <a:extLst>
                    <a:ext uri="{9D8B030D-6E8A-4147-A177-3AD203B41FA5}">
                      <a16:colId xmlns:a16="http://schemas.microsoft.com/office/drawing/2014/main" val="1337562123"/>
                    </a:ext>
                  </a:extLst>
                </a:gridCol>
                <a:gridCol w="2926643">
                  <a:extLst>
                    <a:ext uri="{9D8B030D-6E8A-4147-A177-3AD203B41FA5}">
                      <a16:colId xmlns:a16="http://schemas.microsoft.com/office/drawing/2014/main" val="3058848682"/>
                    </a:ext>
                  </a:extLst>
                </a:gridCol>
              </a:tblGrid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身份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相关情节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人物形象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739432"/>
                  </a:ext>
                </a:extLst>
              </a:tr>
              <a:tr h="12433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朱赫来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水兵，党的地下工作者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引导像保尔一样的年轻人走上革命道路。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在和保尔一起生活的时间里，他给保尔讲了许多革命道理。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修路视察时，送给保尔一双靴子和一把枪。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有坚定的革命信念，组织领导能力强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0480000"/>
                  </a:ext>
                </a:extLst>
              </a:tr>
              <a:tr h="2068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冬妮娅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林务官的女儿，保尔少年时代的恋人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虽然没有嘲弄和侮辱保尔，但由于贪图安逸的生活，沦落为时代的落伍者和寄生虫。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善良、大方、热情，有着强烈的小资产阶级情调，贪图安逸的生活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12877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31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15381294"/>
              </p:ext>
            </p:extLst>
          </p:nvPr>
        </p:nvGraphicFramePr>
        <p:xfrm>
          <a:off x="392289" y="923360"/>
          <a:ext cx="11429999" cy="4781550"/>
        </p:xfrm>
        <a:graphic>
          <a:graphicData uri="http://schemas.openxmlformats.org/drawingml/2006/table">
            <a:tbl>
              <a:tblPr firstRow="1" firstCol="1" bandRow="1"/>
              <a:tblGrid>
                <a:gridCol w="1618579">
                  <a:extLst>
                    <a:ext uri="{9D8B030D-6E8A-4147-A177-3AD203B41FA5}">
                      <a16:colId xmlns:a16="http://schemas.microsoft.com/office/drawing/2014/main" val="309549856"/>
                    </a:ext>
                  </a:extLst>
                </a:gridCol>
                <a:gridCol w="2133877">
                  <a:extLst>
                    <a:ext uri="{9D8B030D-6E8A-4147-A177-3AD203B41FA5}">
                      <a16:colId xmlns:a16="http://schemas.microsoft.com/office/drawing/2014/main" val="3850442076"/>
                    </a:ext>
                  </a:extLst>
                </a:gridCol>
                <a:gridCol w="6015255">
                  <a:extLst>
                    <a:ext uri="{9D8B030D-6E8A-4147-A177-3AD203B41FA5}">
                      <a16:colId xmlns:a16="http://schemas.microsoft.com/office/drawing/2014/main" val="2949660985"/>
                    </a:ext>
                  </a:extLst>
                </a:gridCol>
                <a:gridCol w="1662288">
                  <a:extLst>
                    <a:ext uri="{9D8B030D-6E8A-4147-A177-3AD203B41FA5}">
                      <a16:colId xmlns:a16="http://schemas.microsoft.com/office/drawing/2014/main" val="3839261517"/>
                    </a:ext>
                  </a:extLst>
                </a:gridCol>
              </a:tblGrid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身份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相关情节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人物形象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3818630"/>
                  </a:ext>
                </a:extLst>
              </a:tr>
              <a:tr h="1862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丽达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保尔的老师与合作伙伴，女政委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朱赫来调到特勤处，年轻的丽达成了保尔的老师。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后来，保尔和丽达相爱，他们的爱情产生在共同革命的生活中。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“革命高于一切”的口号最终窒息了保尔心中残留的对丽达的爱恋。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善良、漂亮、机智，干练而又勇敢，有着顽强的革命意志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9696450"/>
                  </a:ext>
                </a:extLst>
              </a:tr>
              <a:tr h="62420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达雅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工人，保尔的妻子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在保尔的帮助下努力学习，不断进步。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照顾病情不断恶化的保尔，帮助他完成文学创作。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勤奋刻苦，勇于挑战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0802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320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26217" y="122069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基础题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《钢铁是怎样炼成的》是一部闪耀着崇高的理想主义光芒的长篇小说。它的作者是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填写国籍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作家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。主人公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的影响下逐步走上革命道路。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987cc"/>
          <p:cNvSpPr/>
          <p:nvPr/>
        </p:nvSpPr>
        <p:spPr>
          <a:xfrm>
            <a:off x="6851089" y="2958846"/>
            <a:ext cx="19368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朱赫来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6" name="A_4f845"/>
          <p:cNvSpPr/>
          <p:nvPr/>
        </p:nvSpPr>
        <p:spPr>
          <a:xfrm>
            <a:off x="1744807" y="2958846"/>
            <a:ext cx="44371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保尔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柯察金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或者保尔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5" name="A_62615"/>
          <p:cNvSpPr/>
          <p:nvPr/>
        </p:nvSpPr>
        <p:spPr>
          <a:xfrm>
            <a:off x="6983557" y="2426688"/>
            <a:ext cx="45561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尼古拉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奥斯特洛夫斯基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pic>
        <p:nvPicPr>
          <p:cNvPr id="2" name="image29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26217" y="764760"/>
            <a:ext cx="2009018" cy="455936"/>
          </a:xfrm>
          <a:prstGeom prst="rect">
            <a:avLst/>
          </a:prstGeom>
        </p:spPr>
      </p:pic>
      <p:sp>
        <p:nvSpPr>
          <p:cNvPr id="4" name="A_38500"/>
          <p:cNvSpPr/>
          <p:nvPr/>
        </p:nvSpPr>
        <p:spPr>
          <a:xfrm>
            <a:off x="3173557" y="2426688"/>
            <a:ext cx="15796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苏联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88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14867" y="719558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经典书籍《牛虻》对保尔影响至深，请选出与《钢铁是怎样炼成的》原著情节不相符的一项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．保尔和冬妮娅一起读书。《牛虻》的故事促使他走上革命道路。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．保尔作为红军战士在前线浴血奋战的时候为战友朗读《牛虻》。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．保尔与病魔搏斗，对医生说自己的坚强意志来自《牛虻》。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．保尔与丽达重逢，保尔对自己过去牛虻式的爱情观感到遗憾。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2815"/>
          <p:cNvSpPr/>
          <p:nvPr/>
        </p:nvSpPr>
        <p:spPr>
          <a:xfrm>
            <a:off x="4095645" y="1370814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36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下列选项正确的一项是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．名著中保尔经历了逆境的洗礼，但他依然不屈服，《在暴风雨中前行》一书就是他写给命运的战书。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．保尔在疗养时企图结束自己的生命，但是他在达雅的开导下放弃了这个念头。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．保尔第一次死里逃生发生在与波兰白军的战斗中，他腿部中弹受伤，又染上了伤寒。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．保尔童年时因为逃课被校长开除，这也是保尔追求正义、敢于反抗的开始。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c883"/>
          <p:cNvSpPr/>
          <p:nvPr/>
        </p:nvSpPr>
        <p:spPr>
          <a:xfrm>
            <a:off x="4596765" y="1048292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99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39044" y="807723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关于保尔身边有影响力的人物，描述有误的一项是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．朱赫来教保尔知识和革命思想，坚定了他人生的目标和理想。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．好友谢廖沙和保尔一起捉弄神父，导致保尔被赶出学校。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．哥哥阿尔焦姆教育保尔要保存枪支与德国人周旋。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．保尔出狱后，怕再次被捕而不敢回家，躲进了冬妮娅的家。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897f"/>
          <p:cNvSpPr/>
          <p:nvPr/>
        </p:nvSpPr>
        <p:spPr>
          <a:xfrm>
            <a:off x="9041059" y="904243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039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28151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812064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八、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钢铁是怎样炼成的</a:t>
            </a:r>
            <a:r>
              <a:rPr lang="en-US" altLang="zh-CN" sz="4200" b="1" spc="6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4200" b="1" spc="6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摘抄</a:t>
            </a: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和做笔记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37713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48734" y="708268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读了《钢铁是怎样炼成的》后，你认为下列说法错误的一项是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．本书结构分为两大部分，第一部分聚焦国内战争时期，第二部分围绕经济恢复与社会主义建设展开。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．朱赫来被保尔救出后，又被贵族的儿子维克托出卖给了白匪。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．保尔一生遇到的三个重要的女性分别是冬妮娅、丽达、达雅。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．保尔在湖边钓鱼时，结识了林务官的女儿丽达。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e1c6"/>
          <p:cNvSpPr/>
          <p:nvPr/>
        </p:nvSpPr>
        <p:spPr>
          <a:xfrm>
            <a:off x="10736687" y="804788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961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下列对名著相关内容的表述，不正确的一项是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．保尔从小生活在社会最底层，后来受朱赫来影响，革命意识觉醒，逐步走上革命道路。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．保尔因感情受挫，选择离开家乡去工地干活，后来参加战斗，历经磨难，多次死里逃生。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．保尔病情恶化，不得不躺在病床上，但他凭借顽强的毅力进行写作，没有向命运屈服。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．小说通过对保尔成长经历的描述，折射出特定时代的战争、建设场景和社会生活风貌。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d41d"/>
          <p:cNvSpPr/>
          <p:nvPr/>
        </p:nvSpPr>
        <p:spPr>
          <a:xfrm>
            <a:off x="8168640" y="1048292"/>
            <a:ext cx="127800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59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6155" y="575509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小语段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合肥经开区一六八中学三模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请运用积累的知识，完成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(1)~(4)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90689" y="1595238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31825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这儿是小城的近郊，静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谧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又冷清，只有松林在轻轻地低语。大地回春，空气中散发出春天泥土清新的气味。就是在这里，他的同志们英勇就义，为了使那些出身贫贱、一出生就当奴隶的人们过上美好的生活而献出了自己的生命。保尔缓缓地摘下了帽子。悲愤，极度的悲愤充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在他的心中。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人最宝贵的是生命。生命每个人只有一次。人的一生应当这样度过：</a:t>
            </a: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当回首往事的时候，他不会因为虚度年华而悔恨，也不会因为</a:t>
            </a:r>
            <a:r>
              <a:rPr lang="zh-CN" altLang="zh-CN" sz="2800" b="1" u="sng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碌</a:t>
            </a:r>
            <a:r>
              <a:rPr lang="zh-CN" altLang="zh-CN" sz="2800" b="1" u="sng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u="sng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碌</a:t>
            </a:r>
            <a:r>
              <a:rPr lang="zh-CN" altLang="zh-CN" sz="2800" b="1" u="sng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无为而羞</a:t>
            </a:r>
            <a:r>
              <a:rPr lang="en-US" altLang="zh-CN" sz="2800" b="1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</a:t>
            </a:r>
            <a:r>
              <a:rPr lang="en-US" altLang="zh-CN" sz="2800" b="1" u="sng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。在临终的时候，他能够说：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我把整个生命和全部精力，都献给了世界上最壮丽的事业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为人类的解放而斗争。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83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03578" y="69856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给加点的字注音，根据拼音写出相应的汉字。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静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谧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充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碌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碌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羞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文中画线句子属于什么复句类型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．选择复句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．递进复句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．并列复句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．承接复句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以上文字选自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的《</a:t>
            </a:r>
            <a:r>
              <a:rPr lang="zh-CN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作品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15fc2"/>
          <p:cNvSpPr/>
          <p:nvPr/>
        </p:nvSpPr>
        <p:spPr>
          <a:xfrm>
            <a:off x="5929031" y="5978032"/>
            <a:ext cx="15796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9" name="A_f607e"/>
          <p:cNvSpPr/>
          <p:nvPr/>
        </p:nvSpPr>
        <p:spPr>
          <a:xfrm>
            <a:off x="1326226" y="4697811"/>
            <a:ext cx="449884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钢铁是怎样</a:t>
            </a:r>
            <a:r>
              <a:rPr lang="zh-CN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炼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成的</a:t>
            </a:r>
            <a:endParaRPr lang="zh-CN" altLang="en-US" sz="2800" dirty="0"/>
          </a:p>
        </p:txBody>
      </p:sp>
      <p:sp>
        <p:nvSpPr>
          <p:cNvPr id="8" name="A_f5462"/>
          <p:cNvSpPr/>
          <p:nvPr/>
        </p:nvSpPr>
        <p:spPr>
          <a:xfrm>
            <a:off x="3399967" y="4123499"/>
            <a:ext cx="45561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尼古拉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奥斯特洛夫斯基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7" name="A_e8221"/>
          <p:cNvSpPr/>
          <p:nvPr/>
        </p:nvSpPr>
        <p:spPr>
          <a:xfrm>
            <a:off x="5929031" y="2459292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6" name="A_e03f7"/>
          <p:cNvSpPr/>
          <p:nvPr/>
        </p:nvSpPr>
        <p:spPr>
          <a:xfrm>
            <a:off x="4302020" y="1946446"/>
            <a:ext cx="1044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愧</a:t>
            </a:r>
            <a:r>
              <a:rPr lang="zh-CN" altLang="zh-CN" sz="28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A_ade53"/>
          <p:cNvSpPr/>
          <p:nvPr/>
        </p:nvSpPr>
        <p:spPr>
          <a:xfrm>
            <a:off x="1210981" y="1904556"/>
            <a:ext cx="9732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59322"/>
          <p:cNvSpPr/>
          <p:nvPr/>
        </p:nvSpPr>
        <p:spPr>
          <a:xfrm>
            <a:off x="4063895" y="1367551"/>
            <a:ext cx="1044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溢</a:t>
            </a:r>
            <a:r>
              <a:rPr lang="zh-CN" altLang="zh-CN" sz="28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A_20ec8"/>
          <p:cNvSpPr/>
          <p:nvPr/>
        </p:nvSpPr>
        <p:spPr>
          <a:xfrm>
            <a:off x="1210981" y="1349820"/>
            <a:ext cx="1171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64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6156" y="670111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结合以上文字及整部作品，说说保尔身上有哪些值得我们学习的优秀品质。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800" b="1" u="sng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5178" y="1715238"/>
            <a:ext cx="11430000" cy="11612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2313">
              <a:lnSpc>
                <a:spcPct val="130000"/>
              </a:lnSpc>
            </a:pP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为理想献身的精神、钢铁般的意志、顽强奋斗的高贵品质。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答案不唯一，言之有理即可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1056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9712" y="641097"/>
            <a:ext cx="11430000" cy="6002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蚌埠蚌山区三模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请运用积累的知识，完成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(1)~(4)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9712" y="1402767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【甲】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对来看保尔的这三个青年都很了解。他多次去过勃鲁扎克家。他喜欢这些青年人。</a:t>
            </a: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在斗争的旋涡中，他们虽然还没有找到应该走的道路，但是已经</a:t>
            </a:r>
            <a:r>
              <a:rPr lang="zh-CN" altLang="zh-CN" sz="2800" b="1" u="sng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鲜</a:t>
            </a:r>
            <a:r>
              <a:rPr lang="zh-CN" altLang="zh-CN" sz="2800" b="1" u="sng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明地表现出他们的阶级意识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认真地听这些年轻人讲他们每个人怎样把犹太人藏在自己家里，帮助他们躲过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üè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犹暴行。这天晚上，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也给青年们讲了许多关于布尔什维克和列宁的事情，帮助他们认识当前发生的种种事件。保尔把客人送走的时候，夜色已经很深沉了。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50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14866" y="721704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【乙】接着，那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和的声音显得更近、更清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伤员同志，您要喝水吗？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我怎么是伤员呢？也许不是跟我说的吧？对了，我不是得了伤寒嘛！怪不得叫我伤员呢！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，他第三次试着睁开眼睛，这回终于成功了。从睁开的小缝里，他最先看到的是他面前有一个红色的球，但是，这个球又让一个黑乎乎的东西挡住了。这个黑乎乎的东西向他弯下来，于是，他的嘴唇触到了硬邦邦的玻璃杯口和甘露般的液体。心头的那团火逐渐熄灭了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26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spect="1"/>
          </p:cNvSpPr>
          <p:nvPr/>
        </p:nvSpPr>
        <p:spPr>
          <a:xfrm>
            <a:off x="8034866" y="3618953"/>
            <a:ext cx="4600940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en-US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给加点的字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注音，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根据拼音写出相应的汉字。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鲜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üè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【甲】文段中的画线句是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．并列复句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．转折复句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．假设复句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．递进复句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以上文段选自《钢铁是怎样炼成的》，作者是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。【甲】文段中的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；【乙】文段中的保尔是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受伤的。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A_8a6ea"/>
          <p:cNvSpPr/>
          <p:nvPr/>
        </p:nvSpPr>
        <p:spPr>
          <a:xfrm>
            <a:off x="7981129" y="4347651"/>
            <a:ext cx="465467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尼古拉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奥斯特洛夫斯基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9" name="A_83649"/>
          <p:cNvSpPr/>
          <p:nvPr/>
        </p:nvSpPr>
        <p:spPr>
          <a:xfrm>
            <a:off x="735424" y="5485886"/>
            <a:ext cx="429941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被</a:t>
            </a:r>
            <a:r>
              <a:rPr lang="zh-CN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炮弹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碎片击中头部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7" name="A_6df37"/>
          <p:cNvSpPr/>
          <p:nvPr/>
        </p:nvSpPr>
        <p:spPr>
          <a:xfrm>
            <a:off x="3842703" y="4931444"/>
            <a:ext cx="19368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朱赫来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6" name="A_99710"/>
          <p:cNvSpPr/>
          <p:nvPr/>
        </p:nvSpPr>
        <p:spPr>
          <a:xfrm>
            <a:off x="4834890" y="2712500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15" name="A_1c6a5"/>
          <p:cNvSpPr/>
          <p:nvPr/>
        </p:nvSpPr>
        <p:spPr>
          <a:xfrm>
            <a:off x="3842703" y="2229970"/>
            <a:ext cx="1044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晰</a:t>
            </a:r>
            <a:r>
              <a:rPr lang="zh-CN" altLang="zh-CN" sz="28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4" name="A_e0461"/>
          <p:cNvSpPr/>
          <p:nvPr/>
        </p:nvSpPr>
        <p:spPr>
          <a:xfrm>
            <a:off x="1188403" y="2157764"/>
            <a:ext cx="10732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3" name="A_0f6a2"/>
          <p:cNvSpPr/>
          <p:nvPr/>
        </p:nvSpPr>
        <p:spPr>
          <a:xfrm>
            <a:off x="3627964" y="1629599"/>
            <a:ext cx="1044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虐</a:t>
            </a:r>
            <a:r>
              <a:rPr lang="zh-CN" altLang="zh-CN" sz="28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2" name="A_f02a2"/>
          <p:cNvSpPr/>
          <p:nvPr/>
        </p:nvSpPr>
        <p:spPr>
          <a:xfrm>
            <a:off x="831215" y="1603028"/>
            <a:ext cx="13494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45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  <p:bldP spid="17" grpId="0" animBg="1"/>
      <p:bldP spid="16" grpId="0" animBg="1"/>
      <p:bldP spid="15" grpId="0" animBg="1"/>
      <p:bldP spid="14" grpId="0" animBg="1"/>
      <p:bldP spid="13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7134" y="72170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请结合【甲】【乙】两文段的内容，说说这部小说为何取名为《钢铁是怎样炼成的》。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800" b="1" u="sng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7134" y="1766830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2313">
              <a:lnSpc>
                <a:spcPct val="130000"/>
              </a:lnSpc>
            </a:pP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从【甲】【乙】两文段中可以看出，保尔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柯察金在朱赫来的引领下走上了革命的道路，并经受住死亡的巨大考验，逐渐成长为有着钢铁般意志的革命青年。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钢铁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比喻有着钢铁般意志的革命青年，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炼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指革命青年能够经受住巨大的考验，作者把主人公的成长过程比喻为炼钢的过程，所以小说取名为《钢铁是怎样炼成的》</a:t>
            </a:r>
            <a:r>
              <a:rPr lang="zh-CN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6770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32919"/>
            <a:ext cx="11430000" cy="21729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创新题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“矛盾冲突形成和发展的历史，也就是小说情节、人物性格发展的历史。”请结合保尔形成正确爱情观、革命观过程中的矛盾冲突分析，对小说《钢铁是怎样炼成的》矛盾冲突设置在主人公保尔形象塑造中的作用</a:t>
            </a:r>
            <a:r>
              <a:rPr lang="zh-CN" altLang="zh-CN" sz="2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8500" y="2909520"/>
            <a:ext cx="10553700" cy="321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30000"/>
              </a:lnSpc>
            </a:pPr>
            <a:r>
              <a:rPr lang="zh-CN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示例：作者设置保尔在正确爱情观形成过程中的一次次矛盾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与冬妮娅的分歧与决裂，与达雅误会与失之交臂</a:t>
            </a:r>
            <a:r>
              <a:rPr lang="en-US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是保尔在爱情选择上的一次次助力，是其与达雅相互成就、正确爱情观形成的铺垫，也同时将其在人生道路选择、献身革命斗争和建设事业上的不畏艰难、勇于斗争、勇于牺牲、乐于奉献的精神展现了出来，让这个人物光辉灿烂地矗立在世人面前，其中矛盾冲突设置的方略功不可没</a:t>
            </a:r>
            <a:r>
              <a:rPr lang="zh-CN" altLang="zh-CN" sz="26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6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6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909520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	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	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	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	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	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	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0994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23.jpeg">
            <a:extLst>
              <a:ext uri="{FF2B5EF4-FFF2-40B4-BE49-F238E27FC236}">
                <a16:creationId xmlns:a16="http://schemas.microsoft.com/office/drawing/2014/main" id="{3D407BAB-5189-5F32-EF60-68B2E14786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0287" y="849165"/>
            <a:ext cx="1910545" cy="43358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40731" y="692190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40287" y="692190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尼古拉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·奥斯特洛夫斯基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(1904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1936)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，苏联作家。出生在乌克兰一个贫困的工人家庭，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岁开始工作，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1919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年加入共青团，参加过保卫苏维埃政权的国内战争。在伤病复发导致身体瘫痪、双目失明后，他走上了文学创作的道路，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年底获得国家最高荣誉——列宁勋章。一生著述中最著名的作品为《钢铁是怎样炼成的》。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03578" y="73728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阅读下面文字，回答问题。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有一天，他两腿发软，像喝醉酒一样，摇摇晃晃地走回车站。他已经发烧好几天了，今天热度比哪天都高。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吮吸工程队血液的肠伤寒也悄悄地向他进攻了。但是他那健壮的身体在抵抗着，接连五天，他都打起精神，奋力从铺着干草的水泥地上爬起来，和大家一起去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。他身上穿着暖和的皮大衣，冻坏的双脚穿上了朱赫来送来的毡靴，可是这些东西对他也无济于事了。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他每走一步，都像有什么东西猛刺肺部，浑身发冷，上下牙直打架，两眼昏黑，树木像走马灯一样围着他打转。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47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6156" y="73084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31825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文段中加点的“上工”指的是什么事？从选文中可以看出“他”具有怎样的精神品质？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800" b="1" u="sng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26156" y="1828575"/>
            <a:ext cx="11179690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30000"/>
              </a:lnSpc>
            </a:pP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上工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指的是修建铁路。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是《钢铁是怎样炼成的》中的主人公保尔，他具有钢铁般的意志和顽强奋斗的精神品质。他在生病的情况下仍然坚持工作，尽管身体极度虚弱，依然努力克服困难，表现出坚韧的毅力和不屈不挠的精神</a:t>
            </a:r>
            <a:r>
              <a:rPr lang="zh-CN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38938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56238"/>
            <a:ext cx="11430000" cy="58138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“红花还需绿叶衬”，结合《钢铁是怎样炼成的》的具体内容，以朱赫来或冬妮娅为例，探讨次要人物在塑造保尔形象以及在作品主旨表达方面的作用。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</a:t>
            </a:r>
            <a:r>
              <a:rPr lang="zh-CN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600" b="1" u="sng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</a:t>
            </a:r>
            <a:r>
              <a:rPr lang="zh-CN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</a:t>
            </a:r>
            <a:r>
              <a:rPr lang="zh-CN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</a:t>
            </a:r>
            <a:r>
              <a:rPr lang="zh-CN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</a:t>
            </a:r>
            <a:r>
              <a:rPr lang="zh-CN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</a:t>
            </a:r>
            <a:r>
              <a:rPr lang="zh-CN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</a:t>
            </a:r>
            <a:r>
              <a:rPr lang="zh-CN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</a:t>
            </a:r>
            <a:r>
              <a:rPr lang="zh-CN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123222"/>
            <a:ext cx="11430000" cy="42057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2313">
              <a:lnSpc>
                <a:spcPct val="130000"/>
              </a:lnSpc>
            </a:pPr>
            <a:r>
              <a:rPr lang="zh-CN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一：朱赫来，他是保尔走上革命道路的引路人，每当保尔在成长中遇到问题，他便会及时出现，为保尔指明方向。在他的指引下，保尔最终成为一个具有钢铁般意志的革命英雄。同时朱赫来自己也经历了很多挫折和考验，但意志一直坚定，也展现出了钢铁般的意志。</a:t>
            </a:r>
            <a:r>
              <a:rPr lang="zh-CN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二：冬妮娅，她是保尔的初恋，但后来在与保尔的交往过程中，因阶级观念不同而分手。她贪图安逸的生活，最后嫁给了一个有钱人。她反衬出保尔坚定的革命信念和为理想而献身的精神；同时也从反面揭示出人要经历磨难，最终才会锻炼出顽强奋斗的品质和钢铁般的意志的主旨</a:t>
            </a:r>
            <a:r>
              <a:rPr lang="zh-CN" altLang="zh-CN" sz="26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6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600" dirty="0"/>
          </a:p>
        </p:txBody>
      </p:sp>
    </p:spTree>
    <p:extLst>
      <p:ext uri="{BB962C8B-B14F-4D97-AF65-F5344CB8AC3E}">
        <p14:creationId xmlns:p14="http://schemas.microsoft.com/office/powerpoint/2010/main" val="298029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92289" y="708269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有句名言“沙漠里养不出牡丹花来”，比喻恶劣的环境让人难以成功，甚至无法生存。对这句名言，有人赞同，有人反对。请结合《钢铁是怎样炼成的》的相关人物经历，写一段话表达你的看法。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800" b="1" u="sng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92289" y="2360851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2313">
              <a:lnSpc>
                <a:spcPct val="130000"/>
              </a:lnSpc>
            </a:pP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示例：反对。保尔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柯察金经历了退学、战争、病痛、双目失明，却凭借顽强的意志战胜苦难，创作出《暴风雨所诞生的》，让生命重新焕发生机。可见，沙漠中也能养出牡丹花</a:t>
            </a:r>
            <a:r>
              <a:rPr lang="zh-CN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67351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4.jpeg">
            <a:extLst>
              <a:ext uri="{FF2B5EF4-FFF2-40B4-BE49-F238E27FC236}">
                <a16:creationId xmlns:a16="http://schemas.microsoft.com/office/drawing/2014/main" id="{D8FDF97F-E5B4-481F-94FF-CEBCF38A17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6217" y="764760"/>
            <a:ext cx="2009019" cy="45593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26217" y="638390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  1927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年初，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的奥斯特洛夫斯基因瘫痪卧病在床，双目失明。奥斯特洛夫斯基在与病魔做斗争的同时决意通过文学作品，来展现当时的时代面貌和个人的生活体验。在参加斯维尔德洛夫共产主义函授大学学习的同时，他开始构思《钢铁是怎样炼成的》。这部书是他强忍病痛，在病榻上历时三年完成。故事取材于他的亲身经历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55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8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0084" y="746563"/>
            <a:ext cx="2009018" cy="45593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0084" y="636244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《钢铁是怎样炼成的》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苏联作家尼古拉·奥斯特洛夫斯基所著的一部长篇小说，故事主要讲述了保尔·柯察金从一个不懂事的少年到成为一个忠于革命的布尔什维克战士，再到双目失明却坚强不屈创作小说，成为一名钢铁战士的故事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80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8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03639" y="708315"/>
            <a:ext cx="2009018" cy="45593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03639" y="588943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小说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通过记叙保尔·柯察金的成长道路，告诉人们：一个人只有在革命的艰难困苦中不断战胜敌人、战胜自己，将自身的追求和祖国、人民的利益联系在一起才会创造奇迹，最终成长为“钢铁战士”。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484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8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03640" y="742182"/>
            <a:ext cx="2009018" cy="45593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03640" y="1296875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．现实与虚构相结合，既有强烈的自传性又是小说。小说中的许多故事都来自于作者的亲身经历，因此读来更加真实可信，亲切感人。但作者又不拘泥于生活事实，对人物和情节做了大量典型化处理。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．小说刻画人物以叙事和描写为主，同时运用多种艺术手法，如巧妙地穿插细腻的内心独白、书信和日记、格言警句等，使人物形象丰满感人，增强了艺术感染力。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．小说的环境描写出色，包括自然环境描写和富于时代特征的社会环境描写，既烘托人物又富有意蕴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00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5178" y="703977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．小说叙事、描写简洁凝练，语言精练优美，富有表现力。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．在广阔的历史背景中刻画人物，既反映了时代风貌又塑造了典型人物。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．政论性的文字和抒情插笔相结合。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58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88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2661" y="742183"/>
            <a:ext cx="2009018" cy="45593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391679" y="629293"/>
            <a:ext cx="352051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摘抄和做笔记的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2661" y="1277759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摘抄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——选摘、抄录原文中的词语、句子、段落等。比如可以摘抄《钢铁是怎样炼成的》中生动传神的细节描写片段、启迪思想的名言警句等。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做笔记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写提要：用精练的语言准确概括全书的基本内容或要点。提要可以是语意连贯的成段文字、按层次和要点罗列的提纲、能够体现作品结构思路的图表等。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写心得：记录自己阅读时产生的体验、感想。如自己对于作品的内容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人物、情节、情感、思想等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和形式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写作技巧、行文风格、艺术特色等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的看法和评价，以及自己在阅读中生发的新认识、新观点。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18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空模板 - 副本.potx" id="{82953B41-08B9-4C15-8B3E-5E7D9E49677B}" vid="{779351ED-1412-45F7-972B-21F02B95F6F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空模板 - 副本 (3)</Template>
  <TotalTime>25</TotalTime>
  <Words>3668</Words>
  <Application>Microsoft Office PowerPoint</Application>
  <PresentationFormat>宽屏</PresentationFormat>
  <Paragraphs>206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等线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Windows 用户</cp:lastModifiedBy>
  <cp:revision>7</cp:revision>
  <dcterms:created xsi:type="dcterms:W3CDTF">2025-11-13T13:24:04Z</dcterms:created>
  <dcterms:modified xsi:type="dcterms:W3CDTF">2025-11-14T02:25:47Z</dcterms:modified>
</cp:coreProperties>
</file>