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879" r:id="rId3"/>
    <p:sldId id="895" r:id="rId4"/>
    <p:sldId id="896" r:id="rId5"/>
    <p:sldId id="897" r:id="rId6"/>
    <p:sldId id="898" r:id="rId7"/>
    <p:sldId id="899" r:id="rId8"/>
    <p:sldId id="900" r:id="rId9"/>
    <p:sldId id="901" r:id="rId10"/>
    <p:sldId id="902" r:id="rId11"/>
    <p:sldId id="903" r:id="rId12"/>
    <p:sldId id="904" r:id="rId13"/>
    <p:sldId id="905" r:id="rId14"/>
    <p:sldId id="906" r:id="rId15"/>
    <p:sldId id="907" r:id="rId16"/>
    <p:sldId id="908" r:id="rId17"/>
    <p:sldId id="909" r:id="rId18"/>
    <p:sldId id="910" r:id="rId19"/>
    <p:sldId id="911" r:id="rId20"/>
    <p:sldId id="912" r:id="rId21"/>
    <p:sldId id="913" r:id="rId22"/>
    <p:sldId id="914" r:id="rId23"/>
    <p:sldId id="915" r:id="rId24"/>
    <p:sldId id="916" r:id="rId25"/>
    <p:sldId id="917" r:id="rId26"/>
    <p:sldId id="918" r:id="rId27"/>
    <p:sldId id="919" r:id="rId28"/>
    <p:sldId id="920" r:id="rId29"/>
    <p:sldId id="921" r:id="rId30"/>
    <p:sldId id="922" r:id="rId31"/>
    <p:sldId id="923" r:id="rId32"/>
    <p:sldId id="924" r:id="rId33"/>
    <p:sldId id="925" r:id="rId34"/>
    <p:sldId id="926" r:id="rId35"/>
    <p:sldId id="927" r:id="rId36"/>
    <p:sldId id="928" r:id="rId37"/>
    <p:sldId id="929" r:id="rId38"/>
    <p:sldId id="930" r:id="rId39"/>
    <p:sldId id="931" r:id="rId40"/>
    <p:sldId id="932" r:id="rId41"/>
    <p:sldId id="933" r:id="rId42"/>
    <p:sldId id="934" r:id="rId43"/>
    <p:sldId id="935" r:id="rId44"/>
    <p:sldId id="936" r:id="rId45"/>
    <p:sldId id="937" r:id="rId46"/>
    <p:sldId id="938" r:id="rId47"/>
    <p:sldId id="939" r:id="rId48"/>
    <p:sldId id="873"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12"/>
    <a:srgbClr val="FFE300"/>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6" autoAdjust="0"/>
    <p:restoredTop sz="94660"/>
  </p:normalViewPr>
  <p:slideViewPr>
    <p:cSldViewPr snapToGrid="0" showGuides="1">
      <p:cViewPr varScale="1">
        <p:scale>
          <a:sx n="70" d="100"/>
          <a:sy n="70" d="100"/>
        </p:scale>
        <p:origin x="93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slide" Target="../slides/slide4.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BE3997AE-5637-44EA-AD5D-D1580F7A8535}"/>
              </a:ext>
            </a:extLst>
          </p:cNvPr>
          <p:cNvGrpSpPr/>
          <p:nvPr userDrawn="1"/>
        </p:nvGrpSpPr>
        <p:grpSpPr>
          <a:xfrm>
            <a:off x="367547" y="133053"/>
            <a:ext cx="353339" cy="381476"/>
            <a:chOff x="260576" y="210565"/>
            <a:chExt cx="303410" cy="327571"/>
          </a:xfrm>
        </p:grpSpPr>
        <p:sp>
          <p:nvSpPr>
            <p:cNvPr id="8" name="等腰三角形 7">
              <a:extLst>
                <a:ext uri="{FF2B5EF4-FFF2-40B4-BE49-F238E27FC236}">
                  <a16:creationId xmlns=""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 xmlns:a16="http://schemas.microsoft.com/office/drawing/2014/main" id="{02AE376E-10D8-4C01-B9DD-FFBBB0D706BC}"/>
              </a:ext>
            </a:extLst>
          </p:cNvPr>
          <p:cNvCxnSpPr/>
          <p:nvPr userDrawn="1"/>
        </p:nvCxnSpPr>
        <p:spPr>
          <a:xfrm>
            <a:off x="336000" y="622523"/>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extBox 7">
            <a:extLst>
              <a:ext uri="{FF2B5EF4-FFF2-40B4-BE49-F238E27FC236}">
                <a16:creationId xmlns="" xmlns:a16="http://schemas.microsoft.com/office/drawing/2014/main" id="{C7CD4D52-C8CD-481F-BDEF-7C0A26FEE3B4}"/>
              </a:ext>
            </a:extLst>
          </p:cNvPr>
          <p:cNvSpPr txBox="1"/>
          <p:nvPr userDrawn="1"/>
        </p:nvSpPr>
        <p:spPr>
          <a:xfrm>
            <a:off x="839819" y="100571"/>
            <a:ext cx="7524098" cy="461665"/>
          </a:xfrm>
          <a:prstGeom prst="rect">
            <a:avLst/>
          </a:prstGeom>
          <a:noFill/>
        </p:spPr>
        <p:txBody>
          <a:bodyPr wrap="square" rtlCol="0">
            <a:spAutoFit/>
          </a:bodyPr>
          <a:lstStyle/>
          <a:p>
            <a:r>
              <a:rPr lang="zh-CN" altLang="en-US" sz="2400" b="1" smtClean="0">
                <a:solidFill>
                  <a:schemeClr val="tx1"/>
                </a:solidFill>
                <a:latin typeface="微软雅黑" panose="020B0503020204020204" pitchFamily="34" charset="-122"/>
                <a:ea typeface="微软雅黑" panose="020B0503020204020204" pitchFamily="34" charset="-122"/>
              </a:rPr>
              <a:t>专题四 语文综合运用</a:t>
            </a:r>
          </a:p>
        </p:txBody>
      </p:sp>
      <p:sp>
        <p:nvSpPr>
          <p:cNvPr id="3" name="文本框 2">
            <a:hlinkClick r:id="rId5" action="ppaction://hlinksldjump"/>
            <a:extLst>
              <a:ext uri="{FF2B5EF4-FFF2-40B4-BE49-F238E27FC236}">
                <a16:creationId xmlns="" xmlns:a16="http://schemas.microsoft.com/office/drawing/2014/main" id="{D63655F2-B11D-D73C-2741-C21154177B3B}"/>
              </a:ext>
            </a:extLst>
          </p:cNvPr>
          <p:cNvSpPr txBox="1"/>
          <p:nvPr userDrawn="1"/>
        </p:nvSpPr>
        <p:spPr>
          <a:xfrm>
            <a:off x="10746009" y="6516479"/>
            <a:ext cx="2087671" cy="369332"/>
          </a:xfrm>
          <a:prstGeom prst="rect">
            <a:avLst/>
          </a:prstGeom>
          <a:noFill/>
        </p:spPr>
        <p:txBody>
          <a:bodyPr wrap="square" rtlCol="0">
            <a:spAutoFit/>
          </a:bodyPr>
          <a:lstStyle/>
          <a:p>
            <a:r>
              <a:rPr lang="zh-CN" altLang="en-US" sz="1800" b="1" baseline="0" dirty="0">
                <a:solidFill>
                  <a:schemeClr val="bg1"/>
                </a:solidFill>
              </a:rPr>
              <a:t>返回目录</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矩形 24">
            <a:extLst>
              <a:ext uri="{FF2B5EF4-FFF2-40B4-BE49-F238E27FC236}">
                <a16:creationId xmlns="" xmlns:a16="http://schemas.microsoft.com/office/drawing/2014/main" id="{EDB0294C-0712-A29C-82CB-8D94AA22B918}"/>
              </a:ext>
            </a:extLst>
          </p:cNvPr>
          <p:cNvSpPr/>
          <p:nvPr/>
        </p:nvSpPr>
        <p:spPr>
          <a:xfrm>
            <a:off x="0" y="0"/>
            <a:ext cx="12192000" cy="3465513"/>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9E630145-5EE1-AE44-4365-73BFFF4300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7212"/>
            <a:ext cx="12192000" cy="6300787"/>
          </a:xfrm>
          <a:prstGeom prst="rect">
            <a:avLst/>
          </a:prstGeom>
        </p:spPr>
      </p:pic>
      <p:pic>
        <p:nvPicPr>
          <p:cNvPr id="27" name="图片 26">
            <a:extLst>
              <a:ext uri="{FF2B5EF4-FFF2-40B4-BE49-F238E27FC236}">
                <a16:creationId xmlns="" xmlns:a16="http://schemas.microsoft.com/office/drawing/2014/main" id="{DDED484F-D4EB-CFBA-A067-50563B7D26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62165" y="597220"/>
            <a:ext cx="6667670" cy="4810248"/>
          </a:xfrm>
          <a:prstGeom prst="rect">
            <a:avLst/>
          </a:prstGeom>
        </p:spPr>
      </p:pic>
      <p:sp>
        <p:nvSpPr>
          <p:cNvPr id="7" name="文本框 6">
            <a:extLst>
              <a:ext uri="{FF2B5EF4-FFF2-40B4-BE49-F238E27FC236}">
                <a16:creationId xmlns="" xmlns:a16="http://schemas.microsoft.com/office/drawing/2014/main" id="{C99729D0-B120-BAF8-E820-8680D05E2E90}"/>
              </a:ext>
            </a:extLst>
          </p:cNvPr>
          <p:cNvSpPr txBox="1"/>
          <p:nvPr/>
        </p:nvSpPr>
        <p:spPr>
          <a:xfrm>
            <a:off x="9698250" y="5315489"/>
            <a:ext cx="1261884"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语文</a:t>
            </a:r>
          </a:p>
        </p:txBody>
      </p:sp>
      <p:pic>
        <p:nvPicPr>
          <p:cNvPr id="19" name="图片 18">
            <a:extLst>
              <a:ext uri="{FF2B5EF4-FFF2-40B4-BE49-F238E27FC236}">
                <a16:creationId xmlns="" xmlns:a16="http://schemas.microsoft.com/office/drawing/2014/main" id="{C4753B8F-2613-28AC-A1B6-B13CEBDF28F3}"/>
              </a:ext>
            </a:extLst>
          </p:cNvPr>
          <p:cNvPicPr>
            <a:picLocks noChangeAspect="1"/>
          </p:cNvPicPr>
          <p:nvPr/>
        </p:nvPicPr>
        <p:blipFill>
          <a:blip r:embed="rId4" cstate="print">
            <a:clrChange>
              <a:clrFrom>
                <a:srgbClr val="E60012"/>
              </a:clrFrom>
              <a:clrTo>
                <a:srgbClr val="E60012">
                  <a:alpha val="0"/>
                </a:srgbClr>
              </a:clrTo>
            </a:clrChange>
            <a:extLst>
              <a:ext uri="{28A0092B-C50C-407E-A947-70E740481C1C}">
                <a14:useLocalDpi xmlns:a14="http://schemas.microsoft.com/office/drawing/2010/main" val="0"/>
              </a:ext>
            </a:extLst>
          </a:blip>
          <a:stretch>
            <a:fillRect/>
          </a:stretch>
        </p:blipFill>
        <p:spPr>
          <a:xfrm>
            <a:off x="302418" y="273852"/>
            <a:ext cx="5357813" cy="738172"/>
          </a:xfrm>
          <a:prstGeom prst="rect">
            <a:avLst/>
          </a:prstGeom>
        </p:spPr>
      </p:pic>
      <p:sp>
        <p:nvSpPr>
          <p:cNvPr id="23" name="矩形 22">
            <a:extLst>
              <a:ext uri="{FF2B5EF4-FFF2-40B4-BE49-F238E27FC236}">
                <a16:creationId xmlns="" xmlns:a16="http://schemas.microsoft.com/office/drawing/2014/main" id="{685F9759-3C53-9E6D-1EEC-073DEE49BBD4}"/>
              </a:ext>
            </a:extLst>
          </p:cNvPr>
          <p:cNvSpPr/>
          <p:nvPr/>
        </p:nvSpPr>
        <p:spPr>
          <a:xfrm>
            <a:off x="0" y="6700838"/>
            <a:ext cx="12192000" cy="202881"/>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 xmlns:a16="http://schemas.microsoft.com/office/drawing/2014/main" id="{F696A644-0866-1AAE-140D-1958C0D218CE}"/>
              </a:ext>
            </a:extLst>
          </p:cNvPr>
          <p:cNvSpPr/>
          <p:nvPr/>
        </p:nvSpPr>
        <p:spPr>
          <a:xfrm>
            <a:off x="0" y="6700838"/>
            <a:ext cx="12192000" cy="60006"/>
          </a:xfrm>
          <a:prstGeom prst="rect">
            <a:avLst/>
          </a:prstGeom>
          <a:solidFill>
            <a:srgbClr val="FFE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 xmlns:a16="http://schemas.microsoft.com/office/drawing/2014/main" id="{D86BE1A1-1062-6141-507D-A05F092831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2572" y="1732757"/>
            <a:ext cx="1406717" cy="413036"/>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34409"/>
            <a:ext cx="11430000" cy="4013406"/>
          </a:xfrm>
          <a:prstGeom prst="rect">
            <a:avLst/>
          </a:prstGeom>
          <a:ln>
            <a:solidFill>
              <a:schemeClr val="tx1"/>
            </a:solidFill>
          </a:ln>
        </p:spPr>
        <p:txBody>
          <a:bodyPr>
            <a:spAutoFit/>
          </a:bodyPr>
          <a:lstStyle/>
          <a:p>
            <a:pPr algn="ctr" fontAlgn="ct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招领启事</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4</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23</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日下午五点左右，有同学在校阅览室拾到一个蓝色书包。书包内有文具盒、笔记本和人民币若干。请失主周一至周五上午八点至下午五点，到教学楼南栋</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114</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学生办找唐老师处核对领取，联系电话为</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85901324</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gn="r" fontAlgn="ctr">
              <a:lnSpc>
                <a:spcPct val="130000"/>
              </a:lnSpc>
              <a:spcAft>
                <a:spcPts val="0"/>
              </a:spcAft>
            </a:pPr>
            <a:r>
              <a:rPr lang="zh-CN" altLang="zh-CN" sz="2800" b="1">
                <a:latin typeface="Times New Roman" panose="02020603050405020304" pitchFamily="18" charset="0"/>
                <a:ea typeface="楷体" panose="02010609060101010101" pitchFamily="49" charset="-122"/>
                <a:cs typeface="Times New Roman" panose="02020603050405020304" pitchFamily="18" charset="0"/>
              </a:rPr>
              <a:t>学生办</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pPr>
            <a:r>
              <a:rPr lang="en-US" altLang="zh-CN" sz="2800" b="1">
                <a:latin typeface="Times New Roman" panose="02020603050405020304" pitchFamily="18" charset="0"/>
                <a:ea typeface="宋体" panose="02010600030101010101" pitchFamily="2" charset="-122"/>
              </a:rPr>
              <a:t>2025</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b="1">
                <a:latin typeface="Times New Roman" panose="02020603050405020304" pitchFamily="18" charset="0"/>
                <a:ea typeface="宋体" panose="02010600030101010101" pitchFamily="2" charset="-122"/>
              </a:rPr>
              <a:t>4</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b="1">
                <a:latin typeface="Times New Roman" panose="02020603050405020304" pitchFamily="18" charset="0"/>
                <a:ea typeface="宋体" panose="02010600030101010101" pitchFamily="2" charset="-122"/>
              </a:rPr>
              <a:t>24</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日</a:t>
            </a:r>
            <a:endParaRPr lang="zh-CN" altLang="en-US" sz="2800"/>
          </a:p>
        </p:txBody>
      </p:sp>
    </p:spTree>
    <p:extLst>
      <p:ext uri="{BB962C8B-B14F-4D97-AF65-F5344CB8AC3E}">
        <p14:creationId xmlns:p14="http://schemas.microsoft.com/office/powerpoint/2010/main" val="9523148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21.jpeg"/>
          <p:cNvPicPr/>
          <p:nvPr/>
        </p:nvPicPr>
        <p:blipFill>
          <a:blip r:embed="rId2"/>
          <a:stretch>
            <a:fillRect/>
          </a:stretch>
        </p:blipFill>
        <p:spPr>
          <a:xfrm>
            <a:off x="381000" y="746073"/>
            <a:ext cx="1884314" cy="427635"/>
          </a:xfrm>
          <a:prstGeom prst="rect">
            <a:avLst/>
          </a:prstGeom>
        </p:spPr>
      </p:pic>
      <p:sp>
        <p:nvSpPr>
          <p:cNvPr id="3" name="矩形 2"/>
          <p:cNvSpPr>
            <a:spLocks noChangeAspect="1"/>
          </p:cNvSpPr>
          <p:nvPr/>
        </p:nvSpPr>
        <p:spPr>
          <a:xfrm>
            <a:off x="381000" y="1173708"/>
            <a:ext cx="11430000" cy="5081456"/>
          </a:xfrm>
          <a:prstGeom prst="rect">
            <a:avLst/>
          </a:prstGeom>
        </p:spPr>
        <p:txBody>
          <a:bodyPr>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标题：</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居中写启事名称，如“失物招领启事”，还可根据具体诉求将其改为“寻物启事”“征文启事”等。</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正文：</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第二行空两格写启事内容。重要信息应具体明确，如地址、时间、联系方式等。</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落款：</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在右下方署名</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发布机关、单位</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，另起一行居右写上日期。</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【易错提示】</a:t>
            </a:r>
            <a:r>
              <a:rPr lang="zh-CN" altLang="zh-CN" sz="2800" b="1">
                <a:latin typeface="Calibri" panose="020F0502020204030204" pitchFamily="34" charset="0"/>
                <a:ea typeface="宋体" panose="02010600030101010101" pitchFamily="2" charset="-122"/>
                <a:cs typeface="宋体" panose="02010600030101010101" pitchFamily="2" charset="-122"/>
              </a:rPr>
              <a:t>①</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注意</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启事</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二字的正确书写；</a:t>
            </a:r>
            <a:r>
              <a:rPr lang="zh-CN" altLang="zh-CN" sz="2800" b="1">
                <a:latin typeface="Calibri" panose="020F0502020204030204" pitchFamily="34" charset="0"/>
                <a:ea typeface="宋体" panose="02010600030101010101" pitchFamily="2" charset="-122"/>
                <a:cs typeface="宋体" panose="02010600030101010101" pitchFamily="2" charset="-122"/>
              </a:rPr>
              <a:t>②</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注意启事的格式，不需要称呼；</a:t>
            </a:r>
            <a:r>
              <a:rPr lang="zh-CN" altLang="zh-CN" sz="2800" b="1">
                <a:latin typeface="Calibri" panose="020F0502020204030204" pitchFamily="34" charset="0"/>
                <a:ea typeface="宋体" panose="02010600030101010101" pitchFamily="2" charset="-122"/>
                <a:cs typeface="宋体" panose="02010600030101010101" pitchFamily="2" charset="-122"/>
              </a:rPr>
              <a:t>③</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征文启事中相关事项</a:t>
            </a:r>
            <a:r>
              <a:rPr lang="en-US" altLang="zh-CN" sz="2800" b="1">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如征文目的、对象、用途和意义，征文题材、体裁和字数等</a:t>
            </a:r>
            <a:r>
              <a:rPr lang="en-US" altLang="zh-CN" sz="2800" b="1">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需要具体，但有些内容就不必详细交代</a:t>
            </a:r>
            <a:r>
              <a:rPr lang="en-US" altLang="zh-CN" sz="2800" b="1">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如</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失物招领</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中失物的具体情况</a:t>
            </a:r>
            <a:r>
              <a:rPr lang="en-US" altLang="zh-CN" sz="2800" b="1">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，以防冒领。</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54171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30493"/>
            <a:ext cx="2627642" cy="652486"/>
          </a:xfrm>
          <a:prstGeom prst="rect">
            <a:avLst/>
          </a:prstGeom>
        </p:spPr>
        <p:txBody>
          <a:bodyPr wrap="none">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考向</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Arial" panose="020B0604020202020204" pitchFamily="34" charset="0"/>
                <a:ea typeface="黑体" panose="02010609060101010101" pitchFamily="49" charset="-122"/>
                <a:cs typeface="Times New Roman" panose="02020603050405020304" pitchFamily="18" charset="0"/>
              </a:rPr>
              <a:t>邀请函</a:t>
            </a:r>
            <a:r>
              <a:rPr lang="en-US" altLang="zh-CN" sz="2800" b="1" smtClean="0">
                <a:latin typeface="Arial" panose="020B0604020202020204" pitchFamily="34" charset="0"/>
                <a:ea typeface="黑体" panose="02010609060101010101" pitchFamily="49"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123.jpeg"/>
          <p:cNvPicPr/>
          <p:nvPr/>
        </p:nvPicPr>
        <p:blipFill>
          <a:blip r:embed="rId2"/>
          <a:stretch>
            <a:fillRect/>
          </a:stretch>
        </p:blipFill>
        <p:spPr>
          <a:xfrm>
            <a:off x="381000" y="2097200"/>
            <a:ext cx="1884314" cy="427635"/>
          </a:xfrm>
          <a:prstGeom prst="rect">
            <a:avLst/>
          </a:prstGeom>
        </p:spPr>
      </p:pic>
      <p:sp>
        <p:nvSpPr>
          <p:cNvPr id="4" name="矩形 3"/>
          <p:cNvSpPr>
            <a:spLocks noChangeAspect="1"/>
          </p:cNvSpPr>
          <p:nvPr/>
        </p:nvSpPr>
        <p:spPr>
          <a:xfrm>
            <a:off x="381000" y="2524835"/>
            <a:ext cx="11430000" cy="1212640"/>
          </a:xfrm>
          <a:prstGeom prst="rect">
            <a:avLst/>
          </a:prstGeom>
        </p:spPr>
        <p:txBody>
          <a:bodyPr>
            <a:spAutoFit/>
          </a:bodyPr>
          <a:lstStyle/>
          <a:p>
            <a:pPr>
              <a:lnSpc>
                <a:spcPct val="130000"/>
              </a:lnSpc>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邀请函</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是举办较为隆重的集会或活动时，为了表示对活动的重视和对客人的尊重而专门制发的一种具有邀请性质的礼仪文书。</a:t>
            </a:r>
            <a:endParaRPr lang="zh-CN" altLang="en-US" sz="2800"/>
          </a:p>
        </p:txBody>
      </p:sp>
    </p:spTree>
    <p:extLst>
      <p:ext uri="{BB962C8B-B14F-4D97-AF65-F5344CB8AC3E}">
        <p14:creationId xmlns:p14="http://schemas.microsoft.com/office/powerpoint/2010/main" val="14232705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52910"/>
            <a:ext cx="11430000" cy="4573560"/>
          </a:xfrm>
          <a:prstGeom prst="rect">
            <a:avLst/>
          </a:prstGeom>
          <a:ln>
            <a:solidFill>
              <a:schemeClr val="tx1"/>
            </a:solidFill>
          </a:ln>
        </p:spPr>
        <p:txBody>
          <a:bodyPr>
            <a:spAutoFit/>
          </a:bodyPr>
          <a:lstStyle/>
          <a:p>
            <a:pPr algn="ctr" fontAlgn="ct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邀请函</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800" b="1">
                <a:latin typeface="Times New Roman" panose="02020603050405020304" pitchFamily="18" charset="0"/>
                <a:ea typeface="楷体" panose="02010609060101010101" pitchFamily="49" charset="-122"/>
                <a:cs typeface="Times New Roman" panose="02020603050405020304" pitchFamily="18" charset="0"/>
              </a:rPr>
              <a:t>尊敬的朱毅教授：</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en-US" altLang="zh-CN" sz="2800" b="1" smtClean="0">
                <a:latin typeface="Times New Roman" panose="02020603050405020304" pitchFamily="18" charset="0"/>
                <a:ea typeface="楷体" panose="02010609060101010101" pitchFamily="49" charset="-122"/>
                <a:cs typeface="Times New Roman" panose="02020603050405020304" pitchFamily="18" charset="0"/>
              </a:rPr>
              <a:t>         </a:t>
            </a:r>
            <a:r>
              <a:rPr lang="zh-CN" altLang="zh-CN" sz="2800" b="1" smtClean="0">
                <a:latin typeface="Times New Roman" panose="02020603050405020304" pitchFamily="18" charset="0"/>
                <a:ea typeface="楷体" panose="02010609060101010101" pitchFamily="49" charset="-122"/>
                <a:cs typeface="Times New Roman" panose="02020603050405020304" pitchFamily="18" charset="0"/>
              </a:rPr>
              <a:t>您好</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！我校为提高同学们的感恩意识，将召开以</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一路同行，感恩有你</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为主题的家长会，时间是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12</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12</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日上午</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，地点在学校的多功能报告厅。特邀请您作为主讲人做</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家校携手，逐梦共赢</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的主题报告，期待您的到来！</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gn="r" fontAlgn="ctr">
              <a:lnSpc>
                <a:spcPct val="130000"/>
              </a:lnSpc>
              <a:spcAft>
                <a:spcPts val="0"/>
              </a:spcAft>
            </a:pPr>
            <a:r>
              <a:rPr lang="zh-CN" altLang="zh-CN" sz="2800" b="1">
                <a:latin typeface="Times New Roman" panose="02020603050405020304" pitchFamily="18" charset="0"/>
                <a:ea typeface="楷体" panose="02010609060101010101" pitchFamily="49" charset="-122"/>
                <a:cs typeface="Times New Roman" panose="02020603050405020304" pitchFamily="18" charset="0"/>
              </a:rPr>
              <a:t>银川一中校团委</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pPr>
            <a:r>
              <a:rPr lang="en-US" altLang="zh-CN" sz="2800" b="1">
                <a:latin typeface="Times New Roman" panose="02020603050405020304" pitchFamily="18" charset="0"/>
                <a:ea typeface="宋体" panose="02010600030101010101" pitchFamily="2" charset="-122"/>
              </a:rPr>
              <a:t>2025</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b="1">
                <a:latin typeface="Times New Roman" panose="02020603050405020304" pitchFamily="18" charset="0"/>
                <a:ea typeface="宋体" panose="02010600030101010101" pitchFamily="2" charset="-122"/>
              </a:rPr>
              <a:t>12</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b="1">
                <a:latin typeface="Times New Roman" panose="02020603050405020304" pitchFamily="18" charset="0"/>
                <a:ea typeface="宋体" panose="02010600030101010101" pitchFamily="2" charset="-122"/>
              </a:rPr>
              <a:t>4</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日</a:t>
            </a:r>
            <a:endParaRPr lang="zh-CN" altLang="en-US" sz="2800"/>
          </a:p>
        </p:txBody>
      </p:sp>
    </p:spTree>
    <p:extLst>
      <p:ext uri="{BB962C8B-B14F-4D97-AF65-F5344CB8AC3E}">
        <p14:creationId xmlns:p14="http://schemas.microsoft.com/office/powerpoint/2010/main" val="40755672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24.jpeg"/>
          <p:cNvPicPr/>
          <p:nvPr/>
        </p:nvPicPr>
        <p:blipFill>
          <a:blip r:embed="rId2"/>
          <a:stretch>
            <a:fillRect/>
          </a:stretch>
        </p:blipFill>
        <p:spPr>
          <a:xfrm>
            <a:off x="381000" y="1400680"/>
            <a:ext cx="1724305" cy="391322"/>
          </a:xfrm>
          <a:prstGeom prst="rect">
            <a:avLst/>
          </a:prstGeom>
        </p:spPr>
      </p:pic>
      <p:sp>
        <p:nvSpPr>
          <p:cNvPr id="3" name="矩形 2"/>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标题：</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居中写“邀请函”。</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称呼：</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第二行顶格写，使用敬语，后加冒号。</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正文：</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第三行空两格写清邀请的事由及注意事项</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时间、地点、事件</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，最后加邀请语，如“期待您的到来”等。</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落款：</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在右下方署名，另起一行居右写上日期。</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落款时间要比活动时间提前</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655500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20811"/>
            <a:ext cx="2627642" cy="652486"/>
          </a:xfrm>
          <a:prstGeom prst="rect">
            <a:avLst/>
          </a:prstGeom>
        </p:spPr>
        <p:txBody>
          <a:bodyPr wrap="none">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考向</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Arial" panose="020B0604020202020204" pitchFamily="34" charset="0"/>
                <a:ea typeface="黑体" panose="02010609060101010101" pitchFamily="49" charset="-122"/>
                <a:cs typeface="Times New Roman" panose="02020603050405020304" pitchFamily="18" charset="0"/>
              </a:rPr>
              <a:t>申请书</a:t>
            </a:r>
            <a:r>
              <a:rPr lang="en-US" altLang="zh-CN" sz="2800" b="1" smtClean="0">
                <a:latin typeface="Arial" panose="020B0604020202020204" pitchFamily="34" charset="0"/>
                <a:ea typeface="黑体" panose="02010609060101010101" pitchFamily="49"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126.jpeg"/>
          <p:cNvPicPr/>
          <p:nvPr/>
        </p:nvPicPr>
        <p:blipFill>
          <a:blip r:embed="rId2"/>
          <a:stretch>
            <a:fillRect/>
          </a:stretch>
        </p:blipFill>
        <p:spPr>
          <a:xfrm>
            <a:off x="513928" y="1273297"/>
            <a:ext cx="1751600" cy="397516"/>
          </a:xfrm>
          <a:prstGeom prst="rect">
            <a:avLst/>
          </a:prstGeom>
        </p:spPr>
      </p:pic>
      <p:sp>
        <p:nvSpPr>
          <p:cNvPr id="4" name="矩形 3"/>
          <p:cNvSpPr>
            <a:spLocks noChangeAspect="1"/>
          </p:cNvSpPr>
          <p:nvPr/>
        </p:nvSpPr>
        <p:spPr>
          <a:xfrm>
            <a:off x="381000" y="1670813"/>
            <a:ext cx="11430000" cy="1212640"/>
          </a:xfrm>
          <a:prstGeom prst="rect">
            <a:avLst/>
          </a:prstGeom>
        </p:spPr>
        <p:txBody>
          <a:bodyPr>
            <a:spAutoFit/>
          </a:bodyPr>
          <a:lstStyle/>
          <a:p>
            <a:pPr>
              <a:lnSpc>
                <a:spcPct val="130000"/>
              </a:lnSpc>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申请书</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是个人或集体向组织、机关、企事业单位或社会团体表述愿望、提出请求时使用的一种文书。</a:t>
            </a:r>
            <a:endParaRPr lang="zh-CN" altLang="en-US" sz="2800"/>
          </a:p>
        </p:txBody>
      </p:sp>
      <p:sp>
        <p:nvSpPr>
          <p:cNvPr id="5" name="矩形 4"/>
          <p:cNvSpPr>
            <a:spLocks noChangeAspect="1"/>
          </p:cNvSpPr>
          <p:nvPr/>
        </p:nvSpPr>
        <p:spPr>
          <a:xfrm>
            <a:off x="381000" y="2883453"/>
            <a:ext cx="11430000" cy="3453253"/>
          </a:xfrm>
          <a:prstGeom prst="rect">
            <a:avLst/>
          </a:prstGeom>
          <a:ln>
            <a:solidFill>
              <a:schemeClr val="tx1"/>
            </a:solidFill>
          </a:ln>
        </p:spPr>
        <p:txBody>
          <a:bodyPr>
            <a:spAutoFit/>
          </a:bodyPr>
          <a:lstStyle/>
          <a:p>
            <a:pPr algn="ctr" fontAlgn="ct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申请书</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800" b="1">
                <a:latin typeface="Times New Roman" panose="02020603050405020304" pitchFamily="18" charset="0"/>
                <a:ea typeface="楷体" panose="02010609060101010101" pitchFamily="49" charset="-122"/>
                <a:cs typeface="Times New Roman" panose="02020603050405020304" pitchFamily="18" charset="0"/>
              </a:rPr>
              <a:t>校团委：</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en-US" altLang="zh-CN" sz="2800" b="1" smtClean="0">
                <a:latin typeface="Times New Roman" panose="02020603050405020304" pitchFamily="18" charset="0"/>
                <a:ea typeface="楷体" panose="02010609060101010101" pitchFamily="49" charset="-122"/>
                <a:cs typeface="Times New Roman" panose="02020603050405020304" pitchFamily="18" charset="0"/>
              </a:rPr>
              <a:t>        </a:t>
            </a:r>
            <a:r>
              <a:rPr lang="zh-CN" altLang="zh-CN" sz="2800" b="1" smtClean="0">
                <a:latin typeface="Times New Roman" panose="02020603050405020304" pitchFamily="18" charset="0"/>
                <a:ea typeface="楷体" panose="02010609060101010101" pitchFamily="49" charset="-122"/>
                <a:cs typeface="Times New Roman" panose="02020603050405020304" pitchFamily="18" charset="0"/>
              </a:rPr>
              <a:t>本人</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喜欢诵读，并有一定的基础，请求参加</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经典诵读</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小组活动，以此来提升诵读能力和文化修养。请求校团委批准。</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gn="r" fontAlgn="ctr">
              <a:lnSpc>
                <a:spcPct val="130000"/>
              </a:lnSpc>
              <a:spcAft>
                <a:spcPts val="0"/>
              </a:spcAft>
            </a:pPr>
            <a:r>
              <a:rPr lang="zh-CN" altLang="zh-CN" sz="2800" b="1">
                <a:latin typeface="Times New Roman" panose="02020603050405020304" pitchFamily="18" charset="0"/>
                <a:ea typeface="楷体" panose="02010609060101010101" pitchFamily="49" charset="-122"/>
                <a:cs typeface="Times New Roman" panose="02020603050405020304" pitchFamily="18" charset="0"/>
              </a:rPr>
              <a:t>申请人：九</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班</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pPr>
            <a:r>
              <a:rPr lang="en-US" altLang="zh-CN" sz="2800" b="1">
                <a:latin typeface="Times New Roman" panose="02020603050405020304" pitchFamily="18" charset="0"/>
                <a:ea typeface="宋体" panose="02010600030101010101" pitchFamily="2" charset="-122"/>
              </a:rPr>
              <a:t>2025</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b="1">
                <a:latin typeface="Times New Roman" panose="02020603050405020304" pitchFamily="18" charset="0"/>
                <a:ea typeface="宋体" panose="02010600030101010101" pitchFamily="2" charset="-122"/>
              </a:rPr>
              <a:t>3</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b="1">
                <a:latin typeface="Times New Roman" panose="02020603050405020304" pitchFamily="18" charset="0"/>
                <a:ea typeface="宋体" panose="02010600030101010101" pitchFamily="2" charset="-122"/>
              </a:rPr>
              <a:t>20</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日</a:t>
            </a:r>
            <a:endParaRPr lang="zh-CN" altLang="en-US" sz="2800"/>
          </a:p>
        </p:txBody>
      </p:sp>
    </p:spTree>
    <p:extLst>
      <p:ext uri="{BB962C8B-B14F-4D97-AF65-F5344CB8AC3E}">
        <p14:creationId xmlns:p14="http://schemas.microsoft.com/office/powerpoint/2010/main" val="28475125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27.jpeg"/>
          <p:cNvPicPr/>
          <p:nvPr/>
        </p:nvPicPr>
        <p:blipFill>
          <a:blip r:embed="rId2"/>
          <a:stretch>
            <a:fillRect/>
          </a:stretch>
        </p:blipFill>
        <p:spPr>
          <a:xfrm>
            <a:off x="391098" y="787015"/>
            <a:ext cx="1819839" cy="413003"/>
          </a:xfrm>
          <a:prstGeom prst="rect">
            <a:avLst/>
          </a:prstGeom>
        </p:spPr>
      </p:pic>
      <p:sp>
        <p:nvSpPr>
          <p:cNvPr id="3" name="矩形 2"/>
          <p:cNvSpPr>
            <a:spLocks noChangeAspect="1"/>
          </p:cNvSpPr>
          <p:nvPr/>
        </p:nvSpPr>
        <p:spPr>
          <a:xfrm>
            <a:off x="381000" y="1200018"/>
            <a:ext cx="11430000" cy="5081456"/>
          </a:xfrm>
          <a:prstGeom prst="rect">
            <a:avLst/>
          </a:prstGeom>
        </p:spPr>
        <p:txBody>
          <a:bodyPr>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标题：</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第一行居中写“申请书”，结合自己的具体需求可在“申请书”前面添加前缀，如“学生助学贷款申请书”“入会申请书”等。</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称呼：</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第二行顶格写明接受申请的组织名称或相关负责人的姓名，后加冒号。</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正文：</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另起一行空两格，写清楚申请的内容</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含与申请者有关的基本状况</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、事项、理由和要求。</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结尾：</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写明惯用语“特此申请”“恳请领导帮助解决”等，也可用“此致”“敬礼”。</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落款：</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在右下方署名，另起一行居右写上申请日期。</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103230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07413"/>
            <a:ext cx="2627642" cy="652486"/>
          </a:xfrm>
          <a:prstGeom prst="rect">
            <a:avLst/>
          </a:prstGeom>
        </p:spPr>
        <p:txBody>
          <a:bodyPr wrap="none">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考向</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Arial" panose="020B0604020202020204" pitchFamily="34" charset="0"/>
                <a:ea typeface="黑体" panose="02010609060101010101" pitchFamily="49" charset="-122"/>
                <a:cs typeface="Times New Roman" panose="02020603050405020304" pitchFamily="18" charset="0"/>
              </a:rPr>
              <a:t>请假条</a:t>
            </a:r>
            <a:r>
              <a:rPr lang="en-US" altLang="zh-CN" sz="2800" b="1" smtClean="0">
                <a:latin typeface="Arial" panose="020B0604020202020204" pitchFamily="34" charset="0"/>
                <a:ea typeface="黑体" panose="02010609060101010101" pitchFamily="49"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129.jpeg"/>
          <p:cNvPicPr/>
          <p:nvPr/>
        </p:nvPicPr>
        <p:blipFill>
          <a:blip r:embed="rId2"/>
          <a:stretch>
            <a:fillRect/>
          </a:stretch>
        </p:blipFill>
        <p:spPr>
          <a:xfrm>
            <a:off x="381000" y="1660473"/>
            <a:ext cx="1884528" cy="427684"/>
          </a:xfrm>
          <a:prstGeom prst="rect">
            <a:avLst/>
          </a:prstGeom>
        </p:spPr>
      </p:pic>
      <p:sp>
        <p:nvSpPr>
          <p:cNvPr id="4" name="矩形 3"/>
          <p:cNvSpPr>
            <a:spLocks noChangeAspect="1"/>
          </p:cNvSpPr>
          <p:nvPr/>
        </p:nvSpPr>
        <p:spPr>
          <a:xfrm>
            <a:off x="381000" y="2188731"/>
            <a:ext cx="11430000" cy="1212640"/>
          </a:xfrm>
          <a:prstGeom prst="rect">
            <a:avLst/>
          </a:prstGeom>
        </p:spPr>
        <p:txBody>
          <a:bodyPr>
            <a:spAutoFit/>
          </a:bodyPr>
          <a:lstStyle/>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请假条</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是请求领导或老师等准假，不参加某项工作、学习、活动的文书，是最简单的条据。</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3401371"/>
            <a:ext cx="11430000" cy="2281587"/>
          </a:xfrm>
          <a:prstGeom prst="rect">
            <a:avLst/>
          </a:prstGeom>
        </p:spPr>
        <p:txBody>
          <a:bodyPr>
            <a:spAutoFit/>
          </a:bodyPr>
          <a:lstStyle/>
          <a:p>
            <a:pPr>
              <a:lnSpc>
                <a:spcPct val="130000"/>
              </a:lnSpc>
            </a:pPr>
            <a:r>
              <a:rPr lang="zh-CN" altLang="zh-CN" sz="2800" b="1">
                <a:latin typeface="Arial" panose="020B0604020202020204" pitchFamily="34" charset="0"/>
                <a:ea typeface="黑体" panose="02010609060101010101" pitchFamily="49" charset="-122"/>
                <a:cs typeface="Times New Roman" panose="02020603050405020304" pitchFamily="18" charset="0"/>
              </a:rPr>
              <a:t>【例】</a:t>
            </a:r>
            <a:r>
              <a:rPr lang="en-US" altLang="zh-CN" sz="2800" b="1">
                <a:latin typeface="Times New Roman" panose="02020603050405020304" pitchFamily="18" charset="0"/>
                <a:ea typeface="楷体" panose="02010609060101010101" pitchFamily="49" charset="-122"/>
              </a:rPr>
              <a:t>(</a:t>
            </a:r>
            <a:r>
              <a:rPr lang="en-US" altLang="zh-CN" sz="2800" b="1">
                <a:latin typeface="Times New Roman" panose="02020603050405020304" pitchFamily="18" charset="0"/>
                <a:ea typeface="宋体" panose="02010600030101010101" pitchFamily="2" charset="-122"/>
              </a:rPr>
              <a:t>2011</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安徽改编</a:t>
            </a:r>
            <a:r>
              <a:rPr lang="en-US" altLang="zh-CN" sz="2800" b="1">
                <a:latin typeface="Times New Roman" panose="02020603050405020304" pitchFamily="18" charset="0"/>
                <a:ea typeface="楷体" panose="02010609060101010101" pitchFamily="49" charset="-122"/>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刘老师</a:t>
            </a:r>
            <a:r>
              <a:rPr lang="en-US" altLang="zh-CN" sz="2800" b="1">
                <a:latin typeface="Times New Roman" panose="02020603050405020304" pitchFamily="18" charset="0"/>
                <a:ea typeface="宋体" panose="02010600030101010101" pitchFamily="2" charset="-122"/>
              </a:rPr>
              <a:t>8</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月</a:t>
            </a:r>
            <a:r>
              <a:rPr lang="en-US" altLang="zh-CN" sz="2800" b="1">
                <a:latin typeface="Times New Roman" panose="02020603050405020304" pitchFamily="18" charset="0"/>
                <a:ea typeface="宋体" panose="02010600030101010101" pitchFamily="2" charset="-122"/>
              </a:rPr>
              <a:t>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日上午给小组同学作“书信与人际交往”专题讲座，而张强同学正随父母在外旅游，他给好友王刚发了一条手机短信：“我跟爸爸妈妈在北京旅游，赶不回去听讲座了，请代我向刘老师请假。”假如你是王刚，请写一张请假条，代张强向刘老师请假。</a:t>
            </a:r>
            <a:endParaRPr lang="zh-CN" altLang="en-US" sz="2800"/>
          </a:p>
        </p:txBody>
      </p:sp>
    </p:spTree>
    <p:extLst>
      <p:ext uri="{BB962C8B-B14F-4D97-AF65-F5344CB8AC3E}">
        <p14:creationId xmlns:p14="http://schemas.microsoft.com/office/powerpoint/2010/main" val="7486258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400"/>
            <a:ext cx="11430000" cy="4573560"/>
          </a:xfrm>
          <a:prstGeom prst="rect">
            <a:avLst/>
          </a:prstGeom>
          <a:ln>
            <a:solidFill>
              <a:schemeClr val="tx1"/>
            </a:solidFill>
          </a:ln>
        </p:spPr>
        <p:txBody>
          <a:bodyPr>
            <a:spAutoFit/>
          </a:bodyPr>
          <a:lstStyle/>
          <a:p>
            <a:pPr algn="ctr" fontAlgn="ct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请假条</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800" b="1">
                <a:latin typeface="Times New Roman" panose="02020603050405020304" pitchFamily="18" charset="0"/>
                <a:ea typeface="楷体" panose="02010609060101010101" pitchFamily="49" charset="-122"/>
                <a:cs typeface="Times New Roman" panose="02020603050405020304" pitchFamily="18" charset="0"/>
              </a:rPr>
              <a:t>刘老师：</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en-US" altLang="zh-CN" sz="2800" b="1" smtClean="0">
                <a:latin typeface="Times New Roman" panose="02020603050405020304" pitchFamily="18" charset="0"/>
                <a:ea typeface="楷体" panose="02010609060101010101" pitchFamily="49" charset="-122"/>
                <a:cs typeface="Times New Roman" panose="02020603050405020304" pitchFamily="18" charset="0"/>
              </a:rPr>
              <a:t>       </a:t>
            </a:r>
            <a:r>
              <a:rPr lang="zh-CN" altLang="zh-CN" sz="2800" b="1" smtClean="0">
                <a:latin typeface="Times New Roman" panose="02020603050405020304" pitchFamily="18" charset="0"/>
                <a:ea typeface="楷体" panose="02010609060101010101" pitchFamily="49" charset="-122"/>
                <a:cs typeface="Times New Roman" panose="02020603050405020304" pitchFamily="18" charset="0"/>
              </a:rPr>
              <a:t>张强</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同学正随父母在北京旅游，不能赶回来听讲座，特让我代他向您请假。请批准。</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en-US" altLang="zh-CN" sz="2800" b="1" smtClean="0">
                <a:latin typeface="Times New Roman" panose="02020603050405020304" pitchFamily="18" charset="0"/>
                <a:ea typeface="楷体" panose="02010609060101010101" pitchFamily="49" charset="-122"/>
                <a:cs typeface="Times New Roman" panose="02020603050405020304" pitchFamily="18" charset="0"/>
              </a:rPr>
              <a:t>       </a:t>
            </a:r>
            <a:r>
              <a:rPr lang="zh-CN" altLang="zh-CN" sz="2800" b="1" smtClean="0">
                <a:latin typeface="Times New Roman" panose="02020603050405020304" pitchFamily="18" charset="0"/>
                <a:ea typeface="楷体" panose="02010609060101010101" pitchFamily="49" charset="-122"/>
                <a:cs typeface="Times New Roman" panose="02020603050405020304" pitchFamily="18" charset="0"/>
              </a:rPr>
              <a:t>此致</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800" b="1">
                <a:latin typeface="Times New Roman" panose="02020603050405020304" pitchFamily="18" charset="0"/>
                <a:ea typeface="楷体" panose="02010609060101010101" pitchFamily="49" charset="-122"/>
                <a:cs typeface="Times New Roman" panose="02020603050405020304" pitchFamily="18" charset="0"/>
              </a:rPr>
              <a:t>敬礼！</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gn="r" fontAlgn="ctr">
              <a:lnSpc>
                <a:spcPct val="130000"/>
              </a:lnSpc>
              <a:spcAft>
                <a:spcPts val="0"/>
              </a:spcAft>
            </a:pPr>
            <a:r>
              <a:rPr lang="zh-CN" altLang="zh-CN" sz="2800" b="1">
                <a:latin typeface="Times New Roman" panose="02020603050405020304" pitchFamily="18" charset="0"/>
                <a:ea typeface="楷体" panose="02010609060101010101" pitchFamily="49" charset="-122"/>
                <a:cs typeface="Times New Roman" panose="02020603050405020304" pitchFamily="18" charset="0"/>
              </a:rPr>
              <a:t>学生：王刚</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pPr>
            <a:r>
              <a:rPr lang="en-US" altLang="zh-CN" sz="2800" b="1">
                <a:latin typeface="Times New Roman" panose="02020603050405020304" pitchFamily="18" charset="0"/>
                <a:ea typeface="宋体" panose="02010600030101010101" pitchFamily="2" charset="-122"/>
              </a:rPr>
              <a:t>8</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b="1">
                <a:latin typeface="Times New Roman" panose="02020603050405020304" pitchFamily="18" charset="0"/>
                <a:ea typeface="宋体" panose="02010600030101010101" pitchFamily="2" charset="-122"/>
              </a:rPr>
              <a:t>5</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日</a:t>
            </a:r>
            <a:endParaRPr lang="zh-CN" altLang="en-US" sz="2800"/>
          </a:p>
        </p:txBody>
      </p:sp>
    </p:spTree>
    <p:extLst>
      <p:ext uri="{BB962C8B-B14F-4D97-AF65-F5344CB8AC3E}">
        <p14:creationId xmlns:p14="http://schemas.microsoft.com/office/powerpoint/2010/main" val="34632276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30.jpeg"/>
          <p:cNvPicPr/>
          <p:nvPr/>
        </p:nvPicPr>
        <p:blipFill>
          <a:blip r:embed="rId2"/>
          <a:stretch>
            <a:fillRect/>
          </a:stretch>
        </p:blipFill>
        <p:spPr>
          <a:xfrm>
            <a:off x="381000" y="1291983"/>
            <a:ext cx="1697010" cy="385127"/>
          </a:xfrm>
          <a:prstGeom prst="rect">
            <a:avLst/>
          </a:prstGeom>
        </p:spPr>
      </p:pic>
      <p:sp>
        <p:nvSpPr>
          <p:cNvPr id="3" name="矩形 2"/>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标题：</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居中写“请假条”。</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称呼：</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第二行顶格写领导或老师姓名，后加冒号。</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正文：</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另起一行空两格写请假缘由、起止日期及天数。</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代写请假条涉及</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转述</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时，要注意人称的变化，</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请批准</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视情况而定，可不写</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“此致”“敬礼”：可有可无。</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落款：</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在右下方署名</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请假人</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，另起一行居右写上日期。</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184705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6FAC4729-C4C7-D1AB-8F38-07FC3468BC90}"/>
            </a:ext>
          </a:extLst>
        </p:cNvPr>
        <p:cNvGrpSpPr/>
        <p:nvPr/>
      </p:nvGrpSpPr>
      <p:grpSpPr>
        <a:xfrm>
          <a:off x="0" y="0"/>
          <a:ext cx="0" cy="0"/>
          <a:chOff x="0" y="0"/>
          <a:chExt cx="0" cy="0"/>
        </a:xfrm>
      </p:grpSpPr>
      <p:sp>
        <p:nvSpPr>
          <p:cNvPr id="4" name="矩形 3">
            <a:extLst>
              <a:ext uri="{FF2B5EF4-FFF2-40B4-BE49-F238E27FC236}">
                <a16:creationId xmlns="" xmlns:a16="http://schemas.microsoft.com/office/drawing/2014/main" id="{6C9995CF-C2A8-C094-045C-EF0168B9492D}"/>
              </a:ext>
            </a:extLst>
          </p:cNvPr>
          <p:cNvSpPr/>
          <p:nvPr/>
        </p:nvSpPr>
        <p:spPr>
          <a:xfrm>
            <a:off x="0" y="1971891"/>
            <a:ext cx="12192000" cy="2112429"/>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 xmlns:a16="http://schemas.microsoft.com/office/drawing/2014/main" id="{3F48293B-C768-E04A-005D-29C9B196FB35}"/>
              </a:ext>
            </a:extLst>
          </p:cNvPr>
          <p:cNvSpPr txBox="1"/>
          <p:nvPr/>
        </p:nvSpPr>
        <p:spPr>
          <a:xfrm>
            <a:off x="272321" y="1971891"/>
            <a:ext cx="11647357" cy="2062103"/>
          </a:xfrm>
          <a:prstGeom prst="rect">
            <a:avLst/>
          </a:prstGeom>
          <a:noFill/>
        </p:spPr>
        <p:txBody>
          <a:bodyPr vert="horz" wrap="square">
            <a:spAutoFit/>
          </a:bodyPr>
          <a:lstStyle/>
          <a:p>
            <a:pPr algn="ctr" fontAlgn="auto">
              <a:spcBef>
                <a:spcPts val="0"/>
              </a:spcBef>
              <a:spcAft>
                <a:spcPts val="0"/>
              </a:spcAft>
              <a:defRPr/>
            </a:pPr>
            <a:r>
              <a:rPr lang="zh-CN" altLang="en-US" sz="3200" b="1" spc="60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第一部分 语文积累与</a:t>
            </a:r>
            <a:r>
              <a:rPr lang="zh-CN" altLang="en-US"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运用</a:t>
            </a:r>
            <a:endParaRPr lang="en-US" altLang="zh-CN"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a:p>
            <a:pPr algn="ctr" fontAlgn="auto">
              <a:spcBef>
                <a:spcPts val="0"/>
              </a:spcBef>
              <a:spcAft>
                <a:spcPts val="0"/>
              </a:spcAft>
              <a:defRPr/>
            </a:pPr>
            <a:r>
              <a:rPr lang="zh-CN" altLang="en-US"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专题四 语文综合运用</a:t>
            </a:r>
            <a:endParaRPr lang="en-US" altLang="zh-CN"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a:p>
            <a:pPr algn="ctr" fontAlgn="auto">
              <a:spcBef>
                <a:spcPts val="0"/>
              </a:spcBef>
              <a:spcAft>
                <a:spcPts val="0"/>
              </a:spcAft>
              <a:defRPr/>
            </a:pPr>
            <a:r>
              <a:rPr lang="zh-CN" altLang="en-US"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决胜考点攻略</a:t>
            </a:r>
            <a:endParaRPr lang="en-US" altLang="zh-CN"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a:p>
            <a:pPr algn="ctr" fontAlgn="auto">
              <a:spcBef>
                <a:spcPts val="0"/>
              </a:spcBef>
              <a:spcAft>
                <a:spcPts val="0"/>
              </a:spcAft>
              <a:defRPr/>
            </a:pPr>
            <a:r>
              <a:rPr lang="zh-CN" altLang="en-US"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考点</a:t>
            </a:r>
            <a:r>
              <a:rPr lang="en-US" altLang="zh-CN" sz="3200" b="1" spc="60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4</a:t>
            </a:r>
            <a:r>
              <a:rPr lang="en-US" altLang="zh-CN"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应用文</a:t>
            </a:r>
            <a:endParaRPr lang="zh-CN" altLang="en-US" sz="3200" b="1" spc="60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4" name="图片 13">
            <a:extLst>
              <a:ext uri="{FF2B5EF4-FFF2-40B4-BE49-F238E27FC236}">
                <a16:creationId xmlns="" xmlns:a16="http://schemas.microsoft.com/office/drawing/2014/main" id="{BDA44659-8A83-4149-2BC0-F0EC67269CC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1181453"/>
            <a:ext cx="1730939" cy="616443"/>
          </a:xfrm>
          <a:prstGeom prst="rect">
            <a:avLst/>
          </a:prstGeom>
        </p:spPr>
      </p:pic>
    </p:spTree>
    <p:extLst>
      <p:ext uri="{BB962C8B-B14F-4D97-AF65-F5344CB8AC3E}">
        <p14:creationId xmlns:p14="http://schemas.microsoft.com/office/powerpoint/2010/main" val="34424123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08092"/>
            <a:ext cx="3124573" cy="563937"/>
          </a:xfrm>
          <a:prstGeom prst="rect">
            <a:avLst/>
          </a:prstGeom>
        </p:spPr>
        <p:txBody>
          <a:bodyPr wrap="none">
            <a:spAutoFit/>
          </a:bodyPr>
          <a:lstStyle/>
          <a:p>
            <a:pPr>
              <a:lnSpc>
                <a:spcPct val="130000"/>
              </a:lnSpc>
              <a:spcAft>
                <a:spcPts val="0"/>
              </a:spcAft>
            </a:pPr>
            <a:r>
              <a:rPr lang="zh-CN" altLang="zh-CN" sz="2600" b="1">
                <a:latin typeface="Arial" panose="020B0604020202020204" pitchFamily="34" charset="0"/>
                <a:ea typeface="黑体" panose="02010609060101010101" pitchFamily="49" charset="-122"/>
                <a:cs typeface="Times New Roman" panose="02020603050405020304" pitchFamily="18" charset="0"/>
              </a:rPr>
              <a:t>考向</a:t>
            </a:r>
            <a:r>
              <a:rPr lang="en-US" altLang="zh-CN" sz="2600" b="1">
                <a:latin typeface="Times New Roman" panose="02020603050405020304" pitchFamily="18" charset="0"/>
                <a:ea typeface="宋体" panose="02010600030101010101" pitchFamily="2" charset="-122"/>
                <a:cs typeface="Times New Roman" panose="02020603050405020304" pitchFamily="18" charset="0"/>
              </a:rPr>
              <a:t>7</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a:latin typeface="Arial" panose="020B0604020202020204" pitchFamily="34" charset="0"/>
                <a:ea typeface="黑体" panose="02010609060101010101" pitchFamily="49" charset="-122"/>
                <a:cs typeface="Times New Roman" panose="02020603050405020304" pitchFamily="18" charset="0"/>
              </a:rPr>
              <a:t>借条、</a:t>
            </a:r>
            <a:r>
              <a:rPr lang="zh-CN" altLang="zh-CN" sz="2600" b="1" smtClean="0">
                <a:latin typeface="Arial" panose="020B0604020202020204" pitchFamily="34" charset="0"/>
                <a:ea typeface="黑体" panose="02010609060101010101" pitchFamily="49" charset="-122"/>
                <a:cs typeface="Times New Roman" panose="02020603050405020304" pitchFamily="18" charset="0"/>
              </a:rPr>
              <a:t>收条</a:t>
            </a:r>
            <a:r>
              <a:rPr lang="en-US" altLang="zh-CN" sz="2600" b="1" smtClean="0">
                <a:latin typeface="Arial" panose="020B0604020202020204" pitchFamily="34" charset="0"/>
                <a:ea typeface="黑体" panose="02010609060101010101" pitchFamily="49" charset="-122"/>
                <a:cs typeface="Times New Roman" panose="02020603050405020304" pitchFamily="18" charset="0"/>
              </a:rPr>
              <a:t> </a:t>
            </a:r>
            <a:endParaRPr lang="zh-CN" altLang="zh-CN" sz="260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132.jpeg"/>
          <p:cNvPicPr/>
          <p:nvPr/>
        </p:nvPicPr>
        <p:blipFill>
          <a:blip r:embed="rId2"/>
          <a:stretch>
            <a:fillRect/>
          </a:stretch>
        </p:blipFill>
        <p:spPr>
          <a:xfrm>
            <a:off x="381000" y="1260578"/>
            <a:ext cx="1656066" cy="375835"/>
          </a:xfrm>
          <a:prstGeom prst="rect">
            <a:avLst/>
          </a:prstGeom>
        </p:spPr>
      </p:pic>
      <p:sp>
        <p:nvSpPr>
          <p:cNvPr id="4" name="矩形 3"/>
          <p:cNvSpPr>
            <a:spLocks noChangeAspect="1"/>
          </p:cNvSpPr>
          <p:nvPr/>
        </p:nvSpPr>
        <p:spPr>
          <a:xfrm>
            <a:off x="381000" y="1636413"/>
            <a:ext cx="11430000" cy="2693045"/>
          </a:xfrm>
          <a:prstGeom prst="rect">
            <a:avLst/>
          </a:prstGeom>
        </p:spPr>
        <p:txBody>
          <a:bodyPr>
            <a:spAutoFit/>
          </a:bodyPr>
          <a:lstStyle/>
          <a:p>
            <a:pPr indent="280670">
              <a:lnSpc>
                <a:spcPct val="130000"/>
              </a:lnSpc>
              <a:spcAft>
                <a:spcPts val="0"/>
              </a:spcAft>
            </a:pPr>
            <a:r>
              <a:rPr lang="en-US" altLang="zh-CN" sz="26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smtClean="0">
                <a:latin typeface="Times New Roman" panose="02020603050405020304" pitchFamily="18" charset="0"/>
                <a:ea typeface="宋体" panose="02010600030101010101" pitchFamily="2" charset="-122"/>
                <a:cs typeface="Times New Roman" panose="02020603050405020304" pitchFamily="18" charset="0"/>
              </a:rPr>
              <a:t>借条</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是人们彼此之间为处理财务、物资或事务来往，写给对方作为凭据或有所说明的条据。收条也叫收据，是指收到别人或单位送到的钱物时写给对方的一种凭证性条据。</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600" b="1">
                <a:latin typeface="Arial" panose="020B0604020202020204" pitchFamily="34" charset="0"/>
                <a:ea typeface="黑体" panose="02010609060101010101" pitchFamily="49" charset="-122"/>
                <a:cs typeface="Times New Roman" panose="02020603050405020304" pitchFamily="18" charset="0"/>
              </a:rPr>
              <a:t>【例】</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为了以实际行动美化环境，九</a:t>
            </a:r>
            <a:r>
              <a:rPr lang="en-US" altLang="zh-CN" sz="2600" b="1">
                <a:latin typeface="Times New Roman" panose="02020603050405020304" pitchFamily="18" charset="0"/>
                <a:ea typeface="宋体" panose="02010600030101010101" pitchFamily="2" charset="-122"/>
              </a:rPr>
              <a:t>(1)</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班参加了植树活动。班级向学校总务处借了</a:t>
            </a:r>
            <a:r>
              <a:rPr lang="en-US" altLang="zh-CN" sz="2600" b="1">
                <a:latin typeface="Times New Roman" panose="02020603050405020304" pitchFamily="18" charset="0"/>
                <a:ea typeface="宋体" panose="02010600030101010101" pitchFamily="2" charset="-122"/>
              </a:rPr>
              <a:t>36</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把铁锹，</a:t>
            </a:r>
            <a:r>
              <a:rPr lang="en-US" altLang="zh-CN" sz="2600" b="1">
                <a:latin typeface="Times New Roman" panose="02020603050405020304" pitchFamily="18" charset="0"/>
                <a:ea typeface="宋体" panose="02010600030101010101" pitchFamily="2" charset="-122"/>
              </a:rPr>
              <a:t>8</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个水桶。请你以班委会的名义给学校总务处写一张借条。</a:t>
            </a:r>
            <a:endParaRPr lang="zh-CN" altLang="en-US" sz="2600"/>
          </a:p>
        </p:txBody>
      </p:sp>
      <p:sp>
        <p:nvSpPr>
          <p:cNvPr id="5" name="矩形 4"/>
          <p:cNvSpPr>
            <a:spLocks noChangeAspect="1"/>
          </p:cNvSpPr>
          <p:nvPr/>
        </p:nvSpPr>
        <p:spPr>
          <a:xfrm>
            <a:off x="381000" y="4324707"/>
            <a:ext cx="11430000" cy="2172903"/>
          </a:xfrm>
          <a:prstGeom prst="rect">
            <a:avLst/>
          </a:prstGeom>
          <a:ln>
            <a:solidFill>
              <a:schemeClr val="tx1"/>
            </a:solidFill>
          </a:ln>
        </p:spPr>
        <p:txBody>
          <a:bodyPr>
            <a:spAutoFit/>
          </a:bodyPr>
          <a:lstStyle/>
          <a:p>
            <a:pPr algn="ctr" fontAlgn="ctr">
              <a:lnSpc>
                <a:spcPct val="130000"/>
              </a:lnSpc>
              <a:spcAft>
                <a:spcPts val="0"/>
              </a:spcAft>
            </a:pPr>
            <a:r>
              <a:rPr lang="zh-CN" altLang="zh-CN" sz="2600" b="1">
                <a:latin typeface="Arial" panose="020B0604020202020204" pitchFamily="34" charset="0"/>
                <a:ea typeface="黑体" panose="02010609060101010101" pitchFamily="49" charset="-122"/>
                <a:cs typeface="Times New Roman" panose="02020603050405020304" pitchFamily="18" charset="0"/>
              </a:rPr>
              <a:t>借</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a:latin typeface="Arial" panose="020B0604020202020204" pitchFamily="34" charset="0"/>
                <a:ea typeface="黑体" panose="02010609060101010101" pitchFamily="49" charset="-122"/>
                <a:cs typeface="Times New Roman" panose="02020603050405020304" pitchFamily="18" charset="0"/>
              </a:rPr>
              <a:t>条</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en-US" altLang="zh-CN" sz="2600" b="1" smtClean="0">
                <a:latin typeface="Times New Roman" panose="02020603050405020304" pitchFamily="18" charset="0"/>
                <a:ea typeface="楷体" panose="02010609060101010101" pitchFamily="49" charset="-122"/>
                <a:cs typeface="Times New Roman" panose="02020603050405020304" pitchFamily="18" charset="0"/>
              </a:rPr>
              <a:t>        </a:t>
            </a:r>
            <a:r>
              <a:rPr lang="zh-CN" altLang="zh-CN" sz="2600" b="1" smtClean="0">
                <a:latin typeface="Times New Roman" panose="02020603050405020304" pitchFamily="18" charset="0"/>
                <a:ea typeface="楷体" panose="02010609060101010101" pitchFamily="49" charset="-122"/>
                <a:cs typeface="Times New Roman" panose="02020603050405020304" pitchFamily="18" charset="0"/>
              </a:rPr>
              <a:t>今</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借到校总务处铁锹叁拾陆把，水桶捌个。此据。</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algn="r" fontAlgn="ctr">
              <a:lnSpc>
                <a:spcPct val="130000"/>
              </a:lnSpc>
              <a:spcAft>
                <a:spcPts val="0"/>
              </a:spcAft>
            </a:pPr>
            <a:r>
              <a:rPr lang="zh-CN" altLang="zh-CN" sz="2600" b="1">
                <a:latin typeface="Times New Roman" panose="02020603050405020304" pitchFamily="18" charset="0"/>
                <a:ea typeface="楷体" panose="02010609060101010101" pitchFamily="49" charset="-122"/>
                <a:cs typeface="Times New Roman" panose="02020603050405020304" pitchFamily="18" charset="0"/>
              </a:rPr>
              <a:t>九</a:t>
            </a:r>
            <a:r>
              <a:rPr lang="en-US" altLang="zh-CN" sz="2600" b="1">
                <a:latin typeface="Times New Roman" panose="02020603050405020304" pitchFamily="18" charset="0"/>
                <a:ea typeface="楷体" panose="02010609060101010101" pitchFamily="49" charset="-122"/>
                <a:cs typeface="Times New Roman" panose="02020603050405020304" pitchFamily="18" charset="0"/>
              </a:rPr>
              <a:t>(</a:t>
            </a:r>
            <a:r>
              <a:rPr lang="en-US" altLang="zh-CN" sz="2600" b="1">
                <a:latin typeface="Times New Roman" panose="02020603050405020304" pitchFamily="18" charset="0"/>
                <a:ea typeface="宋体" panose="02010600030101010101" pitchFamily="2" charset="-122"/>
                <a:cs typeface="Times New Roman" panose="02020603050405020304" pitchFamily="18" charset="0"/>
              </a:rPr>
              <a:t>1</a:t>
            </a:r>
            <a:r>
              <a:rPr lang="en-US" altLang="zh-CN" sz="26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班班委会</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pPr>
            <a:r>
              <a:rPr lang="en-US" altLang="zh-CN" sz="2600" b="1">
                <a:latin typeface="Times New Roman" panose="02020603050405020304" pitchFamily="18" charset="0"/>
                <a:ea typeface="宋体" panose="02010600030101010101" pitchFamily="2" charset="-122"/>
              </a:rPr>
              <a:t>2025</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年</a:t>
            </a:r>
            <a:r>
              <a:rPr lang="en-US" altLang="zh-CN" sz="2600" b="1">
                <a:latin typeface="Times New Roman" panose="02020603050405020304" pitchFamily="18" charset="0"/>
                <a:ea typeface="宋体" panose="02010600030101010101" pitchFamily="2" charset="-122"/>
              </a:rPr>
              <a:t>3</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月</a:t>
            </a:r>
            <a:r>
              <a:rPr lang="en-US" altLang="zh-CN" sz="2600" b="1" smtClean="0">
                <a:latin typeface="楷体" panose="02010609060101010101" pitchFamily="49" charset="-122"/>
                <a:ea typeface="楷体" panose="02010609060101010101" pitchFamily="49" charset="-122"/>
              </a:rPr>
              <a:t>12</a:t>
            </a:r>
            <a:r>
              <a:rPr lang="zh-CN" altLang="en-US" sz="2600" b="1" smtClean="0">
                <a:latin typeface="楷体" panose="02010609060101010101" pitchFamily="49" charset="-122"/>
                <a:ea typeface="楷体" panose="02010609060101010101" pitchFamily="49" charset="-122"/>
              </a:rPr>
              <a:t>日</a:t>
            </a:r>
            <a:endParaRPr lang="zh-CN" altLang="en-US" sz="260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1339409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33.jpeg"/>
          <p:cNvPicPr/>
          <p:nvPr/>
        </p:nvPicPr>
        <p:blipFill>
          <a:blip r:embed="rId2"/>
          <a:stretch>
            <a:fillRect/>
          </a:stretch>
        </p:blipFill>
        <p:spPr>
          <a:xfrm>
            <a:off x="377450" y="1032675"/>
            <a:ext cx="1751601" cy="397517"/>
          </a:xfrm>
          <a:prstGeom prst="rect">
            <a:avLst/>
          </a:prstGeom>
        </p:spPr>
      </p:pic>
      <p:sp>
        <p:nvSpPr>
          <p:cNvPr id="3" name="矩形 2"/>
          <p:cNvSpPr>
            <a:spLocks noChangeAspect="1"/>
          </p:cNvSpPr>
          <p:nvPr/>
        </p:nvSpPr>
        <p:spPr>
          <a:xfrm>
            <a:off x="381000" y="1430192"/>
            <a:ext cx="11430000" cy="2840842"/>
          </a:xfrm>
          <a:prstGeom prst="rect">
            <a:avLst/>
          </a:prstGeom>
        </p:spPr>
        <p:txBody>
          <a:bodyPr>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标题：</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居中写“借条”或“收条”</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正文：</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第二行空两格写清楚向谁借</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收</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、借</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收</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什么东西、数量多少。一般以“今</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现、兹</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借</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收</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到”开头，惯用“此据”或“特立此据”结尾，以示强调。</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落款：</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在右下方署名，另起一行居右写上日期。</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4271034"/>
            <a:ext cx="11601734" cy="1772793"/>
          </a:xfrm>
          <a:prstGeom prst="rect">
            <a:avLst/>
          </a:prstGeom>
        </p:spPr>
        <p:txBody>
          <a:bodyPr wrap="square">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【易错提示】</a:t>
            </a:r>
            <a:r>
              <a:rPr lang="zh-CN" altLang="zh-CN" sz="2800" b="1">
                <a:latin typeface="Calibri" panose="020F0502020204030204" pitchFamily="34" charset="0"/>
                <a:ea typeface="宋体" panose="02010600030101010101" pitchFamily="2" charset="-122"/>
                <a:cs typeface="宋体" panose="02010600030101010101" pitchFamily="2" charset="-122"/>
              </a:rPr>
              <a:t>①</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涉及钱、物的数量一定要大写</a:t>
            </a:r>
            <a:r>
              <a:rPr lang="en-US" altLang="zh-CN" sz="2800" b="1">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从</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到</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的大写依次为：壹、贰、叁、肆、伍、陆、柒、捌、玖、拾</a:t>
            </a:r>
            <a:r>
              <a:rPr lang="en-US" altLang="zh-CN" sz="2800" b="1">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a:latin typeface="Calibri" panose="020F0502020204030204" pitchFamily="34" charset="0"/>
                <a:ea typeface="宋体" panose="02010600030101010101" pitchFamily="2" charset="-122"/>
                <a:cs typeface="宋体" panose="02010600030101010101" pitchFamily="2" charset="-122"/>
              </a:rPr>
              <a:t>②</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钱币要写上币种名称，如</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人民币</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美元</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等，金额后要加</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字，如</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人民币壹佰元整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172753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84583"/>
            <a:ext cx="2279791" cy="527709"/>
          </a:xfrm>
          <a:prstGeom prst="rect">
            <a:avLst/>
          </a:prstGeom>
        </p:spPr>
        <p:txBody>
          <a:bodyPr wrap="none">
            <a:spAutoFit/>
          </a:bodyPr>
          <a:lstStyle/>
          <a:p>
            <a:pPr>
              <a:lnSpc>
                <a:spcPct val="130000"/>
              </a:lnSpc>
              <a:spcAft>
                <a:spcPts val="0"/>
              </a:spcAft>
            </a:pPr>
            <a:r>
              <a:rPr lang="zh-CN" altLang="zh-CN" sz="2400" b="1">
                <a:latin typeface="Arial" panose="020B0604020202020204" pitchFamily="34" charset="0"/>
                <a:ea typeface="黑体" panose="02010609060101010101" pitchFamily="49" charset="-122"/>
                <a:cs typeface="Times New Roman" panose="02020603050405020304" pitchFamily="18" charset="0"/>
              </a:rPr>
              <a:t>考向</a:t>
            </a:r>
            <a:r>
              <a:rPr lang="en-US" altLang="zh-CN" sz="2400" b="1">
                <a:latin typeface="Times New Roman" panose="02020603050405020304" pitchFamily="18" charset="0"/>
                <a:ea typeface="宋体" panose="02010600030101010101" pitchFamily="2" charset="-122"/>
                <a:cs typeface="Times New Roman" panose="02020603050405020304" pitchFamily="18" charset="0"/>
              </a:rPr>
              <a:t>8</a:t>
            </a:r>
            <a:r>
              <a:rPr lang="zh-CN" altLang="zh-CN" sz="24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smtClean="0">
                <a:latin typeface="Arial" panose="020B0604020202020204" pitchFamily="34" charset="0"/>
                <a:ea typeface="黑体" panose="02010609060101010101" pitchFamily="49" charset="-122"/>
                <a:cs typeface="Times New Roman" panose="02020603050405020304" pitchFamily="18" charset="0"/>
              </a:rPr>
              <a:t>留言条</a:t>
            </a:r>
            <a:r>
              <a:rPr lang="en-US" altLang="zh-CN" sz="2400" b="1" smtClean="0">
                <a:latin typeface="Arial" panose="020B0604020202020204" pitchFamily="34" charset="0"/>
                <a:ea typeface="黑体" panose="02010609060101010101" pitchFamily="49" charset="-122"/>
                <a:cs typeface="Times New Roman" panose="02020603050405020304" pitchFamily="18" charset="0"/>
              </a:rPr>
              <a:t> </a:t>
            </a:r>
            <a:endParaRPr lang="zh-CN" altLang="zh-CN" sz="240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135.jpeg"/>
          <p:cNvPicPr/>
          <p:nvPr/>
        </p:nvPicPr>
        <p:blipFill>
          <a:blip r:embed="rId2"/>
          <a:stretch>
            <a:fillRect/>
          </a:stretch>
        </p:blipFill>
        <p:spPr>
          <a:xfrm>
            <a:off x="381000" y="1423784"/>
            <a:ext cx="1911824" cy="433878"/>
          </a:xfrm>
          <a:prstGeom prst="rect">
            <a:avLst/>
          </a:prstGeom>
        </p:spPr>
      </p:pic>
      <p:sp>
        <p:nvSpPr>
          <p:cNvPr id="4" name="矩形 3"/>
          <p:cNvSpPr>
            <a:spLocks noChangeAspect="1"/>
          </p:cNvSpPr>
          <p:nvPr/>
        </p:nvSpPr>
        <p:spPr>
          <a:xfrm>
            <a:off x="381000" y="1823866"/>
            <a:ext cx="11430000" cy="1008546"/>
          </a:xfrm>
          <a:prstGeom prst="rect">
            <a:avLst/>
          </a:prstGeom>
        </p:spPr>
        <p:txBody>
          <a:bodyPr>
            <a:spAutoFit/>
          </a:bodyPr>
          <a:lstStyle/>
          <a:p>
            <a:pPr>
              <a:lnSpc>
                <a:spcPct val="130000"/>
              </a:lnSpc>
            </a:pPr>
            <a:r>
              <a:rPr lang="en-US" altLang="zh-CN" sz="24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smtClean="0">
                <a:latin typeface="Times New Roman" panose="02020603050405020304" pitchFamily="18" charset="0"/>
                <a:ea typeface="宋体" panose="02010600030101010101" pitchFamily="2" charset="-122"/>
                <a:cs typeface="Times New Roman" panose="02020603050405020304" pitchFamily="18" charset="0"/>
              </a:rPr>
              <a:t>留言条</a:t>
            </a:r>
            <a:r>
              <a:rPr lang="zh-CN" altLang="zh-CN" sz="2400" b="1">
                <a:latin typeface="Times New Roman" panose="02020603050405020304" pitchFamily="18" charset="0"/>
                <a:ea typeface="宋体" panose="02010600030101010101" pitchFamily="2" charset="-122"/>
                <a:cs typeface="Times New Roman" panose="02020603050405020304" pitchFamily="18" charset="0"/>
              </a:rPr>
              <a:t>是指寻找的人不在，又没有时间等候，留给对方说明事由的一个简短明了的条据。</a:t>
            </a:r>
            <a:endParaRPr lang="zh-CN" altLang="en-US" sz="2400"/>
          </a:p>
        </p:txBody>
      </p:sp>
      <p:sp>
        <p:nvSpPr>
          <p:cNvPr id="5" name="矩形 4"/>
          <p:cNvSpPr>
            <a:spLocks noChangeAspect="1"/>
          </p:cNvSpPr>
          <p:nvPr/>
        </p:nvSpPr>
        <p:spPr>
          <a:xfrm>
            <a:off x="381000" y="2832412"/>
            <a:ext cx="11430000" cy="3453253"/>
          </a:xfrm>
          <a:prstGeom prst="rect">
            <a:avLst/>
          </a:prstGeom>
          <a:ln>
            <a:solidFill>
              <a:schemeClr val="tx1"/>
            </a:solidFill>
          </a:ln>
        </p:spPr>
        <p:txBody>
          <a:bodyPr>
            <a:spAutoFit/>
          </a:bodyPr>
          <a:lstStyle/>
          <a:p>
            <a:pPr algn="ctr" fontAlgn="ctr">
              <a:lnSpc>
                <a:spcPct val="130000"/>
              </a:lnSpc>
              <a:spcAft>
                <a:spcPts val="0"/>
              </a:spcAft>
            </a:pPr>
            <a:r>
              <a:rPr lang="zh-CN" altLang="zh-CN" sz="2400" b="1">
                <a:latin typeface="Arial" panose="020B0604020202020204" pitchFamily="34" charset="0"/>
                <a:ea typeface="黑体" panose="02010609060101010101" pitchFamily="49" charset="-122"/>
                <a:cs typeface="Times New Roman" panose="02020603050405020304" pitchFamily="18" charset="0"/>
              </a:rPr>
              <a:t>留言条</a:t>
            </a:r>
            <a:endParaRPr lang="zh-CN" altLang="zh-CN" sz="24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400" b="1">
                <a:latin typeface="Times New Roman" panose="02020603050405020304" pitchFamily="18" charset="0"/>
                <a:ea typeface="楷体" panose="02010609060101010101" pitchFamily="49" charset="-122"/>
                <a:cs typeface="Times New Roman" panose="02020603050405020304" pitchFamily="18" charset="0"/>
              </a:rPr>
              <a:t>尊敬的王老师：</a:t>
            </a:r>
            <a:endParaRPr lang="zh-CN" altLang="zh-CN" sz="24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en-US" altLang="zh-CN" sz="2400" b="1" smtClean="0">
                <a:latin typeface="Times New Roman" panose="02020603050405020304" pitchFamily="18" charset="0"/>
                <a:ea typeface="楷体" panose="02010609060101010101" pitchFamily="49" charset="-122"/>
                <a:cs typeface="Times New Roman" panose="02020603050405020304" pitchFamily="18" charset="0"/>
              </a:rPr>
              <a:t>        </a:t>
            </a:r>
            <a:r>
              <a:rPr lang="zh-CN" altLang="zh-CN" sz="2400" b="1" smtClean="0">
                <a:latin typeface="Times New Roman" panose="02020603050405020304" pitchFamily="18" charset="0"/>
                <a:ea typeface="楷体" panose="02010609060101010101" pitchFamily="49" charset="-122"/>
                <a:cs typeface="Times New Roman" panose="02020603050405020304" pitchFamily="18" charset="0"/>
              </a:rPr>
              <a:t>您好</a:t>
            </a:r>
            <a:r>
              <a:rPr lang="zh-CN" altLang="zh-CN" sz="2400" b="1">
                <a:latin typeface="Times New Roman" panose="02020603050405020304" pitchFamily="18" charset="0"/>
                <a:ea typeface="楷体" panose="02010609060101010101" pitchFamily="49" charset="-122"/>
                <a:cs typeface="Times New Roman" panose="02020603050405020304" pitchFamily="18" charset="0"/>
              </a:rPr>
              <a:t>！为了营造良好的读书氛围，让读书成为学生日常生活中不可或缺的一部分，我班定于下周三下午三点在学校大礼堂召开以</a:t>
            </a:r>
            <a:r>
              <a:rPr lang="zh-CN" altLang="zh-CN" sz="24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a:latin typeface="Times New Roman" panose="02020603050405020304" pitchFamily="18" charset="0"/>
                <a:ea typeface="楷体" panose="02010609060101010101" pitchFamily="49" charset="-122"/>
                <a:cs typeface="Times New Roman" panose="02020603050405020304" pitchFamily="18" charset="0"/>
              </a:rPr>
              <a:t>阳光少年</a:t>
            </a:r>
            <a:r>
              <a:rPr lang="zh-CN" altLang="zh-CN" sz="24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a:latin typeface="Times New Roman" panose="02020603050405020304" pitchFamily="18" charset="0"/>
                <a:ea typeface="楷体" panose="02010609060101010101" pitchFamily="49" charset="-122"/>
                <a:cs typeface="Times New Roman" panose="02020603050405020304" pitchFamily="18" charset="0"/>
              </a:rPr>
              <a:t>共享阅读</a:t>
            </a:r>
            <a:r>
              <a:rPr lang="zh-CN" altLang="zh-CN" sz="24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a:latin typeface="Times New Roman" panose="02020603050405020304" pitchFamily="18" charset="0"/>
                <a:ea typeface="楷体" panose="02010609060101010101" pitchFamily="49" charset="-122"/>
                <a:cs typeface="Times New Roman" panose="02020603050405020304" pitchFamily="18" charset="0"/>
              </a:rPr>
              <a:t>为主题的读书交流活动，特邀您参加。因您不在办公室，特此留言。</a:t>
            </a:r>
            <a:endParaRPr lang="zh-CN" altLang="zh-CN" sz="2400">
              <a:latin typeface="Calibri" panose="020F0502020204030204" pitchFamily="34" charset="0"/>
              <a:ea typeface="宋体" panose="02010600030101010101" pitchFamily="2" charset="-122"/>
              <a:cs typeface="Times New Roman" panose="02020603050405020304" pitchFamily="18" charset="0"/>
            </a:endParaRPr>
          </a:p>
          <a:p>
            <a:pPr algn="r" fontAlgn="ctr">
              <a:lnSpc>
                <a:spcPct val="130000"/>
              </a:lnSpc>
              <a:spcAft>
                <a:spcPts val="0"/>
              </a:spcAft>
            </a:pPr>
            <a:r>
              <a:rPr lang="zh-CN" altLang="zh-CN" sz="2400" b="1">
                <a:latin typeface="Times New Roman" panose="02020603050405020304" pitchFamily="18" charset="0"/>
                <a:ea typeface="楷体" panose="02010609060101010101" pitchFamily="49" charset="-122"/>
                <a:cs typeface="Times New Roman" panose="02020603050405020304" pitchFamily="18" charset="0"/>
              </a:rPr>
              <a:t>九年级</a:t>
            </a:r>
            <a:r>
              <a:rPr lang="en-US" altLang="zh-CN" sz="2400" b="1">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400" b="1">
                <a:latin typeface="Times New Roman" panose="02020603050405020304" pitchFamily="18" charset="0"/>
                <a:ea typeface="楷体" panose="02010609060101010101" pitchFamily="49" charset="-122"/>
                <a:cs typeface="Times New Roman" panose="02020603050405020304" pitchFamily="18" charset="0"/>
              </a:rPr>
              <a:t>班班长</a:t>
            </a:r>
            <a:r>
              <a:rPr lang="en-US" altLang="zh-CN" sz="2400" b="1">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pPr>
            <a:r>
              <a:rPr lang="en-US" altLang="zh-CN" sz="2400" b="1">
                <a:latin typeface="Times New Roman" panose="02020603050405020304" pitchFamily="18" charset="0"/>
                <a:ea typeface="宋体" panose="02010600030101010101" pitchFamily="2" charset="-122"/>
              </a:rPr>
              <a:t>2025</a:t>
            </a:r>
            <a:r>
              <a:rPr lang="zh-CN" altLang="zh-CN" sz="2400" b="1">
                <a:latin typeface="Times New Roman" panose="02020603050405020304" pitchFamily="18" charset="0"/>
                <a:ea typeface="楷体" panose="02010609060101010101" pitchFamily="49" charset="-122"/>
                <a:cs typeface="Times New Roman" panose="02020603050405020304" pitchFamily="18" charset="0"/>
              </a:rPr>
              <a:t>年</a:t>
            </a:r>
            <a:r>
              <a:rPr lang="en-US" altLang="zh-CN" sz="2400" b="1">
                <a:latin typeface="Times New Roman" panose="02020603050405020304" pitchFamily="18" charset="0"/>
                <a:ea typeface="宋体" panose="02010600030101010101" pitchFamily="2" charset="-122"/>
              </a:rPr>
              <a:t>3</a:t>
            </a:r>
            <a:r>
              <a:rPr lang="zh-CN" altLang="zh-CN" sz="2400" b="1">
                <a:latin typeface="Times New Roman" panose="02020603050405020304" pitchFamily="18" charset="0"/>
                <a:ea typeface="楷体" panose="02010609060101010101" pitchFamily="49" charset="-122"/>
                <a:cs typeface="Times New Roman" panose="02020603050405020304" pitchFamily="18" charset="0"/>
              </a:rPr>
              <a:t>月</a:t>
            </a:r>
            <a:r>
              <a:rPr lang="en-US" altLang="zh-CN" sz="2400" b="1">
                <a:latin typeface="Times New Roman" panose="02020603050405020304" pitchFamily="18" charset="0"/>
                <a:ea typeface="宋体" panose="02010600030101010101" pitchFamily="2" charset="-122"/>
              </a:rPr>
              <a:t>18</a:t>
            </a:r>
            <a:r>
              <a:rPr lang="zh-CN" altLang="zh-CN" sz="2400" b="1">
                <a:latin typeface="Times New Roman" panose="02020603050405020304" pitchFamily="18" charset="0"/>
                <a:ea typeface="楷体" panose="02010609060101010101" pitchFamily="49" charset="-122"/>
                <a:cs typeface="Times New Roman" panose="02020603050405020304" pitchFamily="18" charset="0"/>
              </a:rPr>
              <a:t>日</a:t>
            </a:r>
            <a:endParaRPr lang="zh-CN" altLang="en-US" sz="2400"/>
          </a:p>
        </p:txBody>
      </p:sp>
    </p:spTree>
    <p:extLst>
      <p:ext uri="{BB962C8B-B14F-4D97-AF65-F5344CB8AC3E}">
        <p14:creationId xmlns:p14="http://schemas.microsoft.com/office/powerpoint/2010/main" val="41191173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36.jpeg"/>
          <p:cNvPicPr/>
          <p:nvPr/>
        </p:nvPicPr>
        <p:blipFill>
          <a:blip r:embed="rId2"/>
          <a:stretch>
            <a:fillRect/>
          </a:stretch>
        </p:blipFill>
        <p:spPr>
          <a:xfrm>
            <a:off x="381000" y="1677660"/>
            <a:ext cx="1737953" cy="394419"/>
          </a:xfrm>
          <a:prstGeom prst="rect">
            <a:avLst/>
          </a:prstGeom>
        </p:spPr>
      </p:pic>
      <p:sp>
        <p:nvSpPr>
          <p:cNvPr id="3" name="矩形 2"/>
          <p:cNvSpPr>
            <a:spLocks noChangeAspect="1"/>
          </p:cNvSpPr>
          <p:nvPr/>
        </p:nvSpPr>
        <p:spPr>
          <a:xfrm>
            <a:off x="381000" y="2072079"/>
            <a:ext cx="11430000" cy="2840842"/>
          </a:xfrm>
          <a:prstGeom prst="rect">
            <a:avLst/>
          </a:prstGeom>
        </p:spPr>
        <p:txBody>
          <a:bodyPr>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标题：</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居中写“留言条”。</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称呼：</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第二行顶格写对对方的称呼，后加冒号。</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正文：</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另起一行空两格写留言内容，一般应将所要表达事情的各个要素</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何时、何地、何人、何事等</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讲清楚。</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落款：</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在右下方署名，另起一行居右写上日期。</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199843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71436"/>
            <a:ext cx="2627642" cy="652486"/>
          </a:xfrm>
          <a:prstGeom prst="rect">
            <a:avLst/>
          </a:prstGeom>
        </p:spPr>
        <p:txBody>
          <a:bodyPr wrap="none">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考向</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Arial" panose="020B0604020202020204" pitchFamily="34" charset="0"/>
                <a:ea typeface="黑体" panose="02010609060101010101" pitchFamily="49" charset="-122"/>
                <a:cs typeface="Times New Roman" panose="02020603050405020304" pitchFamily="18" charset="0"/>
              </a:rPr>
              <a:t>表扬信</a:t>
            </a:r>
            <a:r>
              <a:rPr lang="en-US" altLang="zh-CN" sz="2800" b="1" smtClean="0">
                <a:latin typeface="Arial" panose="020B0604020202020204" pitchFamily="34" charset="0"/>
                <a:ea typeface="黑体" panose="02010609060101010101" pitchFamily="49"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138.jpeg"/>
          <p:cNvPicPr/>
          <p:nvPr/>
        </p:nvPicPr>
        <p:blipFill>
          <a:blip r:embed="rId2"/>
          <a:stretch>
            <a:fillRect/>
          </a:stretch>
        </p:blipFill>
        <p:spPr>
          <a:xfrm>
            <a:off x="380999" y="2138144"/>
            <a:ext cx="1925473" cy="436976"/>
          </a:xfrm>
          <a:prstGeom prst="rect">
            <a:avLst/>
          </a:prstGeom>
        </p:spPr>
      </p:pic>
      <p:sp>
        <p:nvSpPr>
          <p:cNvPr id="4" name="矩形 3"/>
          <p:cNvSpPr>
            <a:spLocks noChangeAspect="1"/>
          </p:cNvSpPr>
          <p:nvPr/>
        </p:nvSpPr>
        <p:spPr>
          <a:xfrm>
            <a:off x="381000" y="2575120"/>
            <a:ext cx="11430000" cy="2332946"/>
          </a:xfrm>
          <a:prstGeom prst="rect">
            <a:avLst/>
          </a:prstGeom>
        </p:spPr>
        <p:txBody>
          <a:bodyPr>
            <a:spAutoFit/>
          </a:bodyPr>
          <a:lstStyle/>
          <a:p>
            <a:pPr>
              <a:lnSpc>
                <a:spcPct val="130000"/>
              </a:lnSpc>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表扬信</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是向特定受信者表达对被表扬者优秀品行颂扬之情的一种专用书信。它主要用于作者在日常工作、生活中受益于被表扬者的高尚品行</a:t>
            </a:r>
            <a:r>
              <a:rPr lang="en-US" altLang="zh-CN" sz="2800" b="1">
                <a:latin typeface="Times New Roman" panose="02020603050405020304" pitchFamily="18" charset="0"/>
                <a:ea typeface="楷体" panose="02010609060101010101" pitchFamily="49" charset="-122"/>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或被其品行所感动</a:t>
            </a:r>
            <a:r>
              <a:rPr lang="en-US" altLang="zh-CN" sz="2800" b="1">
                <a:latin typeface="Times New Roman" panose="02020603050405020304" pitchFamily="18" charset="0"/>
                <a:ea typeface="楷体" panose="02010609060101010101" pitchFamily="49" charset="-122"/>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，特向被表扬者所在单位或其上级领导致信，以期使其受到表彰、奖励，使其精神发扬光大</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a:p>
        </p:txBody>
      </p:sp>
    </p:spTree>
    <p:extLst>
      <p:ext uri="{BB962C8B-B14F-4D97-AF65-F5344CB8AC3E}">
        <p14:creationId xmlns:p14="http://schemas.microsoft.com/office/powerpoint/2010/main" val="117458582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94648" y="705068"/>
            <a:ext cx="11430000" cy="5766194"/>
          </a:xfrm>
          <a:prstGeom prst="rect">
            <a:avLst/>
          </a:prstGeom>
          <a:ln>
            <a:solidFill>
              <a:schemeClr val="tx1"/>
            </a:solidFill>
          </a:ln>
        </p:spPr>
        <p:txBody>
          <a:bodyPr>
            <a:spAutoFit/>
          </a:bodyPr>
          <a:lstStyle/>
          <a:p>
            <a:pPr algn="ctr" fontAlgn="ctr">
              <a:lnSpc>
                <a:spcPct val="130000"/>
              </a:lnSpc>
              <a:spcAft>
                <a:spcPts val="0"/>
              </a:spcAft>
            </a:pPr>
            <a:r>
              <a:rPr lang="zh-CN" altLang="zh-CN" sz="2600" b="1">
                <a:latin typeface="Arial" panose="020B0604020202020204" pitchFamily="34" charset="0"/>
                <a:ea typeface="黑体" panose="02010609060101010101" pitchFamily="49" charset="-122"/>
                <a:cs typeface="Times New Roman" panose="02020603050405020304" pitchFamily="18" charset="0"/>
              </a:rPr>
              <a:t>表扬信</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600" b="1">
                <a:latin typeface="Times New Roman" panose="02020603050405020304" pitchFamily="18" charset="0"/>
                <a:ea typeface="楷体" panose="02010609060101010101" pitchFamily="49" charset="-122"/>
                <a:cs typeface="Times New Roman" panose="02020603050405020304" pitchFamily="18" charset="0"/>
              </a:rPr>
              <a:t>尊敬的领导：</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en-US" altLang="zh-CN" sz="2600" b="1" smtClean="0">
                <a:latin typeface="Times New Roman" panose="02020603050405020304" pitchFamily="18" charset="0"/>
                <a:ea typeface="楷体" panose="02010609060101010101" pitchFamily="49" charset="-122"/>
                <a:cs typeface="Times New Roman" panose="02020603050405020304" pitchFamily="18" charset="0"/>
              </a:rPr>
              <a:t>        </a:t>
            </a:r>
            <a:r>
              <a:rPr lang="zh-CN" altLang="zh-CN" sz="2600" b="1" smtClean="0">
                <a:latin typeface="Times New Roman" panose="02020603050405020304" pitchFamily="18" charset="0"/>
                <a:ea typeface="楷体" panose="02010609060101010101" pitchFamily="49" charset="-122"/>
                <a:cs typeface="Times New Roman" panose="02020603050405020304" pitchFamily="18" charset="0"/>
              </a:rPr>
              <a:t>您好</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！我们是</a:t>
            </a:r>
            <a:r>
              <a:rPr lang="en-US"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学校的学生家长，贵部门的交警同志们安排专门警力，在上下学期间对车流进行疏导，为广大师生及家长创造了安全、有序的道路通行环境。在此，特对全体交警同志们忠于职守、为民解难的工作态度提出表扬。我们大家一定要向他们学习，共同维护校园周边的交通出行秩序，并祝交警同志们生活愉快，工作顺利。</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6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此致</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600" b="1">
                <a:latin typeface="Times New Roman" panose="02020603050405020304" pitchFamily="18" charset="0"/>
                <a:ea typeface="楷体" panose="02010609060101010101" pitchFamily="49" charset="-122"/>
                <a:cs typeface="Times New Roman" panose="02020603050405020304" pitchFamily="18" charset="0"/>
              </a:rPr>
              <a:t>敬礼！</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algn="r" fontAlgn="ctr">
              <a:lnSpc>
                <a:spcPct val="130000"/>
              </a:lnSpc>
              <a:spcAft>
                <a:spcPts val="0"/>
              </a:spcAft>
            </a:pPr>
            <a:r>
              <a:rPr lang="zh-CN" altLang="zh-CN" sz="2600" b="1">
                <a:latin typeface="Times New Roman" panose="02020603050405020304" pitchFamily="18" charset="0"/>
                <a:ea typeface="楷体" panose="02010609060101010101" pitchFamily="49" charset="-122"/>
                <a:cs typeface="Times New Roman" panose="02020603050405020304" pitchFamily="18" charset="0"/>
              </a:rPr>
              <a:t>某学生家长</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pPr>
            <a:r>
              <a:rPr lang="en-US" altLang="zh-CN" sz="2600" b="1">
                <a:latin typeface="Times New Roman" panose="02020603050405020304" pitchFamily="18" charset="0"/>
                <a:ea typeface="宋体" panose="02010600030101010101" pitchFamily="2" charset="-122"/>
              </a:rPr>
              <a:t>2025</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年</a:t>
            </a:r>
            <a:r>
              <a:rPr lang="en-US" altLang="zh-CN" sz="2600" b="1">
                <a:latin typeface="Times New Roman" panose="02020603050405020304" pitchFamily="18" charset="0"/>
                <a:ea typeface="宋体" panose="02010600030101010101" pitchFamily="2" charset="-122"/>
              </a:rPr>
              <a:t>1</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月</a:t>
            </a:r>
            <a:r>
              <a:rPr lang="en-US" altLang="zh-CN" sz="2600" b="1">
                <a:latin typeface="Times New Roman" panose="02020603050405020304" pitchFamily="18" charset="0"/>
                <a:ea typeface="宋体" panose="02010600030101010101" pitchFamily="2" charset="-122"/>
              </a:rPr>
              <a:t>11</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日</a:t>
            </a:r>
            <a:endParaRPr lang="zh-CN" altLang="en-US" sz="2600"/>
          </a:p>
        </p:txBody>
      </p:sp>
    </p:spTree>
    <p:extLst>
      <p:ext uri="{BB962C8B-B14F-4D97-AF65-F5344CB8AC3E}">
        <p14:creationId xmlns:p14="http://schemas.microsoft.com/office/powerpoint/2010/main" val="338165977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39.jpeg"/>
          <p:cNvPicPr/>
          <p:nvPr/>
        </p:nvPicPr>
        <p:blipFill>
          <a:blip r:embed="rId2"/>
          <a:stretch>
            <a:fillRect/>
          </a:stretch>
        </p:blipFill>
        <p:spPr>
          <a:xfrm>
            <a:off x="381000" y="1074145"/>
            <a:ext cx="1929022" cy="437781"/>
          </a:xfrm>
          <a:prstGeom prst="rect">
            <a:avLst/>
          </a:prstGeom>
        </p:spPr>
      </p:pic>
      <p:sp>
        <p:nvSpPr>
          <p:cNvPr id="3" name="矩形 2"/>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标题：</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第一行居中写“表扬信”。</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称呼：</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第二行顶格写被表扬人的上级领导单位，后加冒号。如：尊敬的</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单位领导、尊敬的</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学校领导。</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正文：</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另起一行空两格，写清楚含有事迹的经过、目的</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表扬和学习的语句</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结尾：</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在正文后另起一行空两格写“此致”，再起一行顶格写“敬礼”。</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落款：</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在右下方署名，另起一行居右写上日期。</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7029510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56177"/>
            <a:ext cx="2807179" cy="652486"/>
          </a:xfrm>
          <a:prstGeom prst="rect">
            <a:avLst/>
          </a:prstGeom>
        </p:spPr>
        <p:txBody>
          <a:bodyPr wrap="none">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考向</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Arial" panose="020B0604020202020204" pitchFamily="34" charset="0"/>
                <a:ea typeface="黑体" panose="02010609060101010101" pitchFamily="49" charset="-122"/>
                <a:cs typeface="Times New Roman" panose="02020603050405020304" pitchFamily="18" charset="0"/>
              </a:rPr>
              <a:t>海</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Arial" panose="020B0604020202020204" pitchFamily="34" charset="0"/>
                <a:ea typeface="黑体" panose="02010609060101010101" pitchFamily="49" charset="-122"/>
                <a:cs typeface="Times New Roman" panose="02020603050405020304" pitchFamily="18" charset="0"/>
              </a:rPr>
              <a:t>报</a:t>
            </a:r>
            <a:r>
              <a:rPr lang="en-US" altLang="zh-CN" sz="2800" b="1" smtClean="0">
                <a:latin typeface="Arial" panose="020B0604020202020204" pitchFamily="34" charset="0"/>
                <a:ea typeface="黑体" panose="02010609060101010101" pitchFamily="49"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141.jpeg"/>
          <p:cNvPicPr/>
          <p:nvPr/>
        </p:nvPicPr>
        <p:blipFill>
          <a:blip r:embed="rId2"/>
          <a:stretch>
            <a:fillRect/>
          </a:stretch>
        </p:blipFill>
        <p:spPr>
          <a:xfrm>
            <a:off x="503830" y="1226774"/>
            <a:ext cx="1925471" cy="436975"/>
          </a:xfrm>
          <a:prstGeom prst="rect">
            <a:avLst/>
          </a:prstGeom>
        </p:spPr>
      </p:pic>
      <p:sp>
        <p:nvSpPr>
          <p:cNvPr id="4" name="矩形 3"/>
          <p:cNvSpPr>
            <a:spLocks noChangeAspect="1"/>
          </p:cNvSpPr>
          <p:nvPr/>
        </p:nvSpPr>
        <p:spPr>
          <a:xfrm>
            <a:off x="763137" y="1596937"/>
            <a:ext cx="8930650" cy="652486"/>
          </a:xfrm>
          <a:prstGeom prst="rect">
            <a:avLst/>
          </a:prstGeom>
        </p:spPr>
        <p:txBody>
          <a:bodyPr wrap="none">
            <a:spAutoFit/>
          </a:bodyPr>
          <a:lstStyle/>
          <a:p>
            <a:pPr>
              <a:lnSpc>
                <a:spcPct val="130000"/>
              </a:lnSpc>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海报是指用于戏剧、电影等演出或比赛等活动的招贴</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a:p>
        </p:txBody>
      </p:sp>
      <p:sp>
        <p:nvSpPr>
          <p:cNvPr id="5" name="矩形 4"/>
          <p:cNvSpPr>
            <a:spLocks noChangeAspect="1"/>
          </p:cNvSpPr>
          <p:nvPr/>
        </p:nvSpPr>
        <p:spPr>
          <a:xfrm>
            <a:off x="381000" y="2249423"/>
            <a:ext cx="11430000" cy="3962047"/>
          </a:xfrm>
          <a:prstGeom prst="rect">
            <a:avLst/>
          </a:prstGeom>
          <a:ln>
            <a:solidFill>
              <a:schemeClr val="tx1"/>
            </a:solidFill>
          </a:ln>
        </p:spPr>
        <p:txBody>
          <a:bodyPr>
            <a:spAutoFit/>
          </a:bodyPr>
          <a:lstStyle/>
          <a:p>
            <a:pPr algn="ctr" fontAlgn="ct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海</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Arial" panose="020B0604020202020204" pitchFamily="34" charset="0"/>
                <a:ea typeface="黑体" panose="02010609060101010101" pitchFamily="49" charset="-122"/>
                <a:cs typeface="Times New Roman" panose="02020603050405020304" pitchFamily="18" charset="0"/>
              </a:rPr>
              <a:t>报</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gn="ctr" fontAlgn="ctr">
              <a:lnSpc>
                <a:spcPct val="130000"/>
              </a:lnSpc>
              <a:spcAft>
                <a:spcPts val="0"/>
              </a:spcAft>
            </a:pPr>
            <a:r>
              <a:rPr lang="zh-CN" altLang="zh-CN" sz="2800" b="1">
                <a:latin typeface="Times New Roman" panose="02020603050405020304" pitchFamily="18" charset="0"/>
                <a:ea typeface="楷体" panose="02010609060101010101" pitchFamily="49" charset="-122"/>
                <a:cs typeface="Times New Roman" panose="02020603050405020304" pitchFamily="18" charset="0"/>
              </a:rPr>
              <a:t>第</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15</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期月光书会</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内容：</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罗曼</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罗兰《贝多芬传》解读</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特约嘉宾：</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作家</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时间：</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日</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星期一</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下午</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点</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地点：</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本校大礼堂</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主办者：</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校学生会、语文教研组</a:t>
            </a:r>
            <a:endParaRPr lang="zh-CN" altLang="en-US" sz="2800"/>
          </a:p>
        </p:txBody>
      </p:sp>
    </p:spTree>
    <p:extLst>
      <p:ext uri="{BB962C8B-B14F-4D97-AF65-F5344CB8AC3E}">
        <p14:creationId xmlns:p14="http://schemas.microsoft.com/office/powerpoint/2010/main" val="41748797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42.jpeg"/>
          <p:cNvPicPr/>
          <p:nvPr/>
        </p:nvPicPr>
        <p:blipFill>
          <a:blip r:embed="rId2"/>
          <a:stretch>
            <a:fillRect/>
          </a:stretch>
        </p:blipFill>
        <p:spPr>
          <a:xfrm>
            <a:off x="381000" y="1557345"/>
            <a:ext cx="1847135" cy="419198"/>
          </a:xfrm>
          <a:prstGeom prst="rect">
            <a:avLst/>
          </a:prstGeom>
        </p:spPr>
      </p:pic>
      <p:sp>
        <p:nvSpPr>
          <p:cNvPr id="3" name="矩形 2"/>
          <p:cNvSpPr>
            <a:spLocks noChangeAspect="1"/>
          </p:cNvSpPr>
          <p:nvPr/>
        </p:nvSpPr>
        <p:spPr>
          <a:xfrm>
            <a:off x="381000" y="1976543"/>
            <a:ext cx="11430000" cy="2840842"/>
          </a:xfrm>
          <a:prstGeom prst="rect">
            <a:avLst/>
          </a:prstGeom>
        </p:spPr>
        <p:txBody>
          <a:bodyPr>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标题：</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居中写“海报”，结合活动的具体情况也可给“海报”前添加前缀，如“</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电影海报”“宣传海报”等。</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活动名称：</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另起一行居中写活动的名称。</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正文：</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写清楚活动的内容、相关人物、主办单位、时间、地点等，语言要简明扼要、清晰准确。</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087746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43.jpeg"/>
          <p:cNvPicPr/>
          <p:nvPr/>
        </p:nvPicPr>
        <p:blipFill>
          <a:blip r:embed="rId2"/>
          <a:stretch>
            <a:fillRect/>
          </a:stretch>
        </p:blipFill>
        <p:spPr>
          <a:xfrm>
            <a:off x="381000" y="773269"/>
            <a:ext cx="1860783" cy="422295"/>
          </a:xfrm>
          <a:prstGeom prst="rect">
            <a:avLst/>
          </a:prstGeom>
        </p:spPr>
      </p:pic>
      <p:sp>
        <p:nvSpPr>
          <p:cNvPr id="3" name="矩形 2"/>
          <p:cNvSpPr>
            <a:spLocks noChangeAspect="1"/>
          </p:cNvSpPr>
          <p:nvPr/>
        </p:nvSpPr>
        <p:spPr>
          <a:xfrm>
            <a:off x="381000" y="1195564"/>
            <a:ext cx="11430000" cy="564770"/>
          </a:xfrm>
          <a:prstGeom prst="rect">
            <a:avLst/>
          </a:prstGeom>
        </p:spPr>
        <p:txBody>
          <a:bodyPr>
            <a:spAutoFit/>
          </a:bodyPr>
          <a:lstStyle/>
          <a:p>
            <a:pPr>
              <a:lnSpc>
                <a:spcPct val="130000"/>
              </a:lnSpc>
            </a:pPr>
            <a:r>
              <a:rPr lang="en-US" altLang="zh-CN" sz="2600" b="1">
                <a:solidFill>
                  <a:srgbClr val="000000"/>
                </a:solidFill>
                <a:latin typeface="Times New Roman" panose="02020603050405020304" pitchFamily="18" charset="0"/>
                <a:ea typeface="宋体" panose="02010600030101010101" pitchFamily="2" charset="-122"/>
              </a:rPr>
              <a:t>1</a:t>
            </a:r>
            <a:r>
              <a:rPr lang="zh-CN" altLang="zh-CN" sz="26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黄石团城山公园樱花盛放之际，小黄计划写一份倡议书，请你帮忙完成。</a:t>
            </a:r>
            <a:endParaRPr lang="zh-CN" altLang="en-US" sz="2600"/>
          </a:p>
        </p:txBody>
      </p:sp>
      <p:sp>
        <p:nvSpPr>
          <p:cNvPr id="4" name="矩形 3"/>
          <p:cNvSpPr>
            <a:spLocks noChangeAspect="1"/>
          </p:cNvSpPr>
          <p:nvPr/>
        </p:nvSpPr>
        <p:spPr>
          <a:xfrm>
            <a:off x="381000" y="1910459"/>
            <a:ext cx="11430000" cy="4253472"/>
          </a:xfrm>
          <a:prstGeom prst="rect">
            <a:avLst/>
          </a:prstGeom>
          <a:ln>
            <a:solidFill>
              <a:schemeClr val="tx1"/>
            </a:solidFill>
          </a:ln>
        </p:spPr>
        <p:txBody>
          <a:bodyPr>
            <a:spAutoFit/>
          </a:bodyPr>
          <a:lstStyle/>
          <a:p>
            <a:pPr algn="ctr" fontAlgn="ctr">
              <a:lnSpc>
                <a:spcPct val="130000"/>
              </a:lnSpc>
              <a:spcAft>
                <a:spcPts val="0"/>
              </a:spcAft>
            </a:pPr>
            <a:r>
              <a:rPr lang="zh-CN" altLang="zh-CN" sz="2600" b="1">
                <a:latin typeface="Arial" panose="020B0604020202020204" pitchFamily="34" charset="0"/>
                <a:ea typeface="黑体" panose="02010609060101010101" pitchFamily="49" charset="-122"/>
                <a:cs typeface="Times New Roman" panose="02020603050405020304" pitchFamily="18" charset="0"/>
              </a:rPr>
              <a:t>倡议书</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600" b="1">
                <a:latin typeface="Times New Roman" panose="02020603050405020304" pitchFamily="18" charset="0"/>
                <a:ea typeface="楷体" panose="02010609060101010101" pitchFamily="49" charset="-122"/>
                <a:cs typeface="Times New Roman" panose="02020603050405020304" pitchFamily="18" charset="0"/>
              </a:rPr>
              <a:t>亲爱的各位观众：</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6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黄石团城山公园樱花盛放，如诗如画。为了让公园美景长久延续，在此，我倡议大家：</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6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在观赏樱花时，不随意攀折花枝，不践踏周边草地；将垃圾放入指定垃圾桶，保持公园环境整洁；文明拍照，不拥挤推搡，共同维护良好秩序。让我们一起行动，守护这</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山水黄石，‘樱’你而美</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的景色，让更多人能感受家乡的魅力</a:t>
            </a:r>
            <a:r>
              <a:rPr lang="zh-CN" altLang="zh-CN" sz="2600" b="1"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516790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11.jpeg"/>
          <p:cNvPicPr/>
          <p:nvPr/>
        </p:nvPicPr>
        <p:blipFill>
          <a:blip r:embed="rId2"/>
          <a:stretch>
            <a:fillRect/>
          </a:stretch>
        </p:blipFill>
        <p:spPr>
          <a:xfrm>
            <a:off x="5619557" y="1488388"/>
            <a:ext cx="399102" cy="399102"/>
          </a:xfrm>
          <a:prstGeom prst="rect">
            <a:avLst/>
          </a:prstGeom>
        </p:spPr>
      </p:pic>
      <p:sp>
        <p:nvSpPr>
          <p:cNvPr id="3" name="矩形 2"/>
          <p:cNvSpPr>
            <a:spLocks noChangeAspect="1"/>
          </p:cNvSpPr>
          <p:nvPr/>
        </p:nvSpPr>
        <p:spPr>
          <a:xfrm>
            <a:off x="4843815" y="1361696"/>
            <a:ext cx="2826415" cy="652486"/>
          </a:xfrm>
          <a:prstGeom prst="rect">
            <a:avLst/>
          </a:prstGeom>
        </p:spPr>
        <p:txBody>
          <a:bodyPr wrap="none">
            <a:spAutoFit/>
          </a:bodyPr>
          <a:lstStyle/>
          <a:p>
            <a:pPr>
              <a:lnSpc>
                <a:spcPct val="130000"/>
              </a:lnSpc>
            </a:pPr>
            <a:r>
              <a:rPr lang="zh-CN" altLang="zh-CN" sz="2800" b="1">
                <a:latin typeface="Calibri" panose="020F0502020204030204" pitchFamily="34" charset="0"/>
                <a:ea typeface="方正兰亭圆_GBK"/>
                <a:cs typeface="Times New Roman" panose="02020603050405020304" pitchFamily="18" charset="0"/>
              </a:rPr>
              <a:t>考点</a:t>
            </a:r>
            <a:r>
              <a:rPr lang="zh-CN" altLang="zh-CN" sz="2800" b="1">
                <a:ea typeface="Calibri" panose="020F0502020204030204" pitchFamily="34" charset="0"/>
                <a:cs typeface="Times New Roman" panose="02020603050405020304" pitchFamily="18" charset="0"/>
              </a:rPr>
              <a:t> </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Calibri" panose="020F0502020204030204" pitchFamily="34" charset="0"/>
                <a:ea typeface="方正兰亭圆_GBK"/>
                <a:cs typeface="Times New Roman" panose="02020603050405020304" pitchFamily="18" charset="0"/>
              </a:rPr>
              <a:t>应用文</a:t>
            </a:r>
            <a:r>
              <a:rPr lang="zh-CN" altLang="zh-CN" sz="2800" b="1" smtClean="0">
                <a:ea typeface="Times New Roman" panose="02020603050405020304" pitchFamily="18" charset="0"/>
              </a:rPr>
              <a:t> </a:t>
            </a:r>
            <a:r>
              <a:rPr lang="en-US" altLang="zh-CN" sz="2800" b="1" smtClean="0">
                <a:ea typeface="Times New Roman" panose="02020603050405020304" pitchFamily="18" charset="0"/>
              </a:rPr>
              <a:t> </a:t>
            </a:r>
            <a:endParaRPr lang="zh-CN" altLang="en-US" sz="2800"/>
          </a:p>
        </p:txBody>
      </p:sp>
      <p:sp>
        <p:nvSpPr>
          <p:cNvPr id="4" name="矩形 3"/>
          <p:cNvSpPr>
            <a:spLocks noChangeAspect="1"/>
          </p:cNvSpPr>
          <p:nvPr/>
        </p:nvSpPr>
        <p:spPr>
          <a:xfrm>
            <a:off x="381000" y="2149359"/>
            <a:ext cx="2627642" cy="652486"/>
          </a:xfrm>
          <a:prstGeom prst="rect">
            <a:avLst/>
          </a:prstGeom>
        </p:spPr>
        <p:txBody>
          <a:bodyPr wrap="none">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考向</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Arial" panose="020B0604020202020204" pitchFamily="34" charset="0"/>
                <a:ea typeface="黑体" panose="02010609060101010101" pitchFamily="49" charset="-122"/>
                <a:cs typeface="Times New Roman" panose="02020603050405020304" pitchFamily="18" charset="0"/>
              </a:rPr>
              <a:t>倡议书</a:t>
            </a:r>
            <a:r>
              <a:rPr lang="en-US" altLang="zh-CN" sz="2800" b="1" smtClean="0">
                <a:latin typeface="Arial" panose="020B0604020202020204" pitchFamily="34" charset="0"/>
                <a:ea typeface="黑体" panose="02010609060101010101" pitchFamily="49"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5" name="image114.jpeg"/>
          <p:cNvPicPr/>
          <p:nvPr/>
        </p:nvPicPr>
        <p:blipFill>
          <a:blip r:embed="rId3"/>
          <a:stretch>
            <a:fillRect/>
          </a:stretch>
        </p:blipFill>
        <p:spPr>
          <a:xfrm>
            <a:off x="381000" y="2894557"/>
            <a:ext cx="1751601" cy="397517"/>
          </a:xfrm>
          <a:prstGeom prst="rect">
            <a:avLst/>
          </a:prstGeom>
        </p:spPr>
      </p:pic>
      <p:sp>
        <p:nvSpPr>
          <p:cNvPr id="6" name="矩形 5"/>
          <p:cNvSpPr>
            <a:spLocks noChangeAspect="1"/>
          </p:cNvSpPr>
          <p:nvPr/>
        </p:nvSpPr>
        <p:spPr>
          <a:xfrm>
            <a:off x="381000" y="3292074"/>
            <a:ext cx="11430000" cy="2893100"/>
          </a:xfrm>
          <a:prstGeom prst="rect">
            <a:avLst/>
          </a:prstGeom>
        </p:spPr>
        <p:txBody>
          <a:bodyPr>
            <a:spAutoFit/>
          </a:bodyPr>
          <a:lstStyle/>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倡议书</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是由某一组织或社团拟定，就某事向社会提出建议或提议社会成员共同去做某事的书面文章。</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a:latin typeface="Arial" panose="020B0604020202020204" pitchFamily="34" charset="0"/>
                <a:ea typeface="黑体" panose="02010609060101010101" pitchFamily="49" charset="-122"/>
                <a:cs typeface="Times New Roman" panose="02020603050405020304" pitchFamily="18" charset="0"/>
              </a:rPr>
              <a:t>【例】</a:t>
            </a:r>
            <a:r>
              <a:rPr lang="en-US" altLang="zh-CN" sz="2800" b="1">
                <a:latin typeface="Times New Roman" panose="02020603050405020304" pitchFamily="18" charset="0"/>
                <a:ea typeface="楷体" panose="02010609060101010101" pitchFamily="49" charset="-122"/>
              </a:rPr>
              <a:t>(</a:t>
            </a:r>
            <a:r>
              <a:rPr lang="en-US" altLang="zh-CN" sz="2800" b="1">
                <a:latin typeface="Times New Roman" panose="02020603050405020304" pitchFamily="18" charset="0"/>
                <a:ea typeface="宋体" panose="02010600030101010101" pitchFamily="2" charset="-122"/>
              </a:rPr>
              <a:t>2016</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安徽改编</a:t>
            </a:r>
            <a:r>
              <a:rPr lang="en-US" altLang="zh-CN" sz="2800" b="1">
                <a:latin typeface="Times New Roman" panose="02020603050405020304" pitchFamily="18" charset="0"/>
                <a:ea typeface="楷体" panose="02010609060101010101" pitchFamily="49" charset="-122"/>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九</a:t>
            </a:r>
            <a:r>
              <a:rPr lang="en-US" altLang="zh-CN" sz="2800" b="1">
                <a:latin typeface="Times New Roman" panose="02020603050405020304" pitchFamily="18" charset="0"/>
                <a:ea typeface="宋体" panose="02010600030101010101" pitchFamily="2" charset="-122"/>
              </a:rPr>
              <a:t>(1)</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班以“我是合格小公民”为主题开展综合实践活动，为了强化同学们的公民意识，营造“争做合格小公民”的浓郁氛围，班委会请你代写一份倡议书。</a:t>
            </a:r>
            <a:endParaRPr lang="zh-CN" altLang="en-US" sz="2800"/>
          </a:p>
        </p:txBody>
      </p:sp>
      <p:pic>
        <p:nvPicPr>
          <p:cNvPr id="7" name="image76.jpeg"/>
          <p:cNvPicPr/>
          <p:nvPr/>
        </p:nvPicPr>
        <p:blipFill>
          <a:blip r:embed="rId4"/>
          <a:stretch>
            <a:fillRect/>
          </a:stretch>
        </p:blipFill>
        <p:spPr>
          <a:xfrm>
            <a:off x="3453046" y="737488"/>
            <a:ext cx="5417999" cy="456009"/>
          </a:xfrm>
          <a:prstGeom prst="rect">
            <a:avLst/>
          </a:prstGeom>
        </p:spPr>
      </p:pic>
    </p:spTree>
    <p:extLst>
      <p:ext uri="{BB962C8B-B14F-4D97-AF65-F5344CB8AC3E}">
        <p14:creationId xmlns:p14="http://schemas.microsoft.com/office/powerpoint/2010/main" val="151954008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37557"/>
            <a:ext cx="11430000" cy="2332946"/>
          </a:xfrm>
          <a:prstGeom prst="rect">
            <a:avLst/>
          </a:prstGeom>
          <a:ln>
            <a:solidFill>
              <a:schemeClr val="tx1"/>
            </a:solidFill>
          </a:ln>
        </p:spPr>
        <p:txBody>
          <a:bodyPr>
            <a:spAutoFit/>
          </a:bodyPr>
          <a:lstStyle/>
          <a:p>
            <a:pPr fontAlgn="ctr">
              <a:lnSpc>
                <a:spcPct val="130000"/>
              </a:lnSpc>
              <a:spcAft>
                <a:spcPts val="0"/>
              </a:spcAft>
            </a:pPr>
            <a:r>
              <a:rPr lang="en-US" altLang="zh-CN" sz="2800" b="1" smtClean="0">
                <a:latin typeface="Times New Roman" panose="02020603050405020304" pitchFamily="18" charset="0"/>
                <a:ea typeface="楷体" panose="02010609060101010101" pitchFamily="49" charset="-122"/>
                <a:cs typeface="Times New Roman" panose="02020603050405020304" pitchFamily="18" charset="0"/>
              </a:rPr>
              <a:t>       </a:t>
            </a:r>
            <a:r>
              <a:rPr lang="zh-CN" altLang="zh-CN" sz="2800" b="1" smtClean="0">
                <a:latin typeface="Times New Roman" panose="02020603050405020304" pitchFamily="18" charset="0"/>
                <a:ea typeface="楷体" panose="02010609060101010101" pitchFamily="49" charset="-122"/>
                <a:cs typeface="Times New Roman" panose="02020603050405020304" pitchFamily="18" charset="0"/>
              </a:rPr>
              <a:t>请</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大家错峰出行，防止避免因交通拥堵影响观赏体验。让我们用文明观赏怡情养性，为黄石美景增色！</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gn="r" fontAlgn="ctr">
              <a:lnSpc>
                <a:spcPct val="130000"/>
              </a:lnSpc>
              <a:spcAft>
                <a:spcPts val="0"/>
              </a:spcAft>
            </a:pPr>
            <a:r>
              <a:rPr lang="zh-CN" altLang="zh-CN" sz="2800" b="1">
                <a:latin typeface="Times New Roman" panose="02020603050405020304" pitchFamily="18" charset="0"/>
                <a:ea typeface="楷体" panose="02010609060101010101" pitchFamily="49" charset="-122"/>
                <a:cs typeface="Times New Roman" panose="02020603050405020304" pitchFamily="18" charset="0"/>
              </a:rPr>
              <a:t>日期：</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20</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pPr>
            <a:r>
              <a:rPr lang="zh-CN" altLang="zh-CN" sz="2800" b="1">
                <a:latin typeface="Times New Roman" panose="02020603050405020304" pitchFamily="18" charset="0"/>
                <a:ea typeface="楷体" panose="02010609060101010101" pitchFamily="49" charset="-122"/>
                <a:cs typeface="Times New Roman" panose="02020603050405020304" pitchFamily="18" charset="0"/>
              </a:rPr>
              <a:t>倡议发起方：崇文学校学生会</a:t>
            </a:r>
            <a:endParaRPr lang="zh-CN" altLang="en-US" sz="2800"/>
          </a:p>
        </p:txBody>
      </p:sp>
    </p:spTree>
    <p:extLst>
      <p:ext uri="{BB962C8B-B14F-4D97-AF65-F5344CB8AC3E}">
        <p14:creationId xmlns:p14="http://schemas.microsoft.com/office/powerpoint/2010/main" val="264830593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98946" y="1232444"/>
            <a:ext cx="12093054" cy="2893100"/>
          </a:xfrm>
          <a:prstGeom prst="rect">
            <a:avLst/>
          </a:prstGeom>
        </p:spPr>
        <p:txBody>
          <a:bodyPr wrap="square">
            <a:spAutoFit/>
          </a:bodyPr>
          <a:lstStyle/>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文中</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”一词用词不当，应改为</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文中“</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”一句表意不明，</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应改为“</a:t>
            </a:r>
            <a:r>
              <a:rPr lang="en-US" altLang="zh-CN" sz="280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文中</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一处格式不对，应</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改为</a:t>
            </a:r>
            <a:r>
              <a:rPr lang="en-US" altLang="zh-CN" sz="280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a:t>
            </a:r>
          </a:p>
          <a:p>
            <a:pPr>
              <a:lnSpc>
                <a:spcPct val="130000"/>
              </a:lnSpc>
              <a:spcAft>
                <a:spcPts val="0"/>
              </a:spcAft>
            </a:pPr>
            <a:r>
              <a:rPr lang="en-US" altLang="zh-CN" sz="280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7" name="矩形 16"/>
          <p:cNvSpPr>
            <a:spLocks noChangeAspect="1"/>
          </p:cNvSpPr>
          <p:nvPr/>
        </p:nvSpPr>
        <p:spPr>
          <a:xfrm>
            <a:off x="1691185" y="1232444"/>
            <a:ext cx="1005403" cy="601127"/>
          </a:xfrm>
          <a:prstGeom prst="rect">
            <a:avLst/>
          </a:prstGeom>
        </p:spPr>
        <p:txBody>
          <a:bodyPr wrap="none">
            <a:spAutoFit/>
          </a:bodyPr>
          <a:lstStyle/>
          <a:p>
            <a:pPr>
              <a:lnSpc>
                <a:spcPct val="130000"/>
              </a:lnSpc>
            </a:pPr>
            <a:r>
              <a:rPr lang="zh-CN"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观众</a:t>
            </a:r>
            <a:r>
              <a:rPr lang="en-US"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a:p>
        </p:txBody>
      </p:sp>
      <p:sp>
        <p:nvSpPr>
          <p:cNvPr id="18" name="矩形 17"/>
          <p:cNvSpPr>
            <a:spLocks noChangeAspect="1"/>
          </p:cNvSpPr>
          <p:nvPr/>
        </p:nvSpPr>
        <p:spPr>
          <a:xfrm>
            <a:off x="6941592" y="1232444"/>
            <a:ext cx="1005403" cy="601127"/>
          </a:xfrm>
          <a:prstGeom prst="rect">
            <a:avLst/>
          </a:prstGeom>
        </p:spPr>
        <p:txBody>
          <a:bodyPr wrap="none">
            <a:spAutoFit/>
          </a:bodyPr>
          <a:lstStyle/>
          <a:p>
            <a:pPr>
              <a:lnSpc>
                <a:spcPct val="130000"/>
              </a:lnSpc>
            </a:pPr>
            <a:r>
              <a:rPr lang="zh-CN"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游客</a:t>
            </a:r>
            <a:r>
              <a:rPr lang="en-US"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a:p>
        </p:txBody>
      </p:sp>
      <p:sp>
        <p:nvSpPr>
          <p:cNvPr id="19" name="矩形 18"/>
          <p:cNvSpPr>
            <a:spLocks noChangeAspect="1"/>
          </p:cNvSpPr>
          <p:nvPr/>
        </p:nvSpPr>
        <p:spPr>
          <a:xfrm>
            <a:off x="1854063" y="1767314"/>
            <a:ext cx="5793574" cy="601127"/>
          </a:xfrm>
          <a:prstGeom prst="rect">
            <a:avLst/>
          </a:prstGeom>
        </p:spPr>
        <p:txBody>
          <a:bodyPr wrap="none">
            <a:spAutoFit/>
          </a:bodyPr>
          <a:lstStyle/>
          <a:p>
            <a:pPr>
              <a:lnSpc>
                <a:spcPct val="130000"/>
              </a:lnSpc>
            </a:pP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防止避免因交通堵塞影响观赏体验</a:t>
            </a:r>
            <a:r>
              <a:rPr lang="en-US"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a:p>
        </p:txBody>
      </p:sp>
      <p:sp>
        <p:nvSpPr>
          <p:cNvPr id="20" name="矩形 19"/>
          <p:cNvSpPr>
            <a:spLocks noChangeAspect="1"/>
          </p:cNvSpPr>
          <p:nvPr/>
        </p:nvSpPr>
        <p:spPr>
          <a:xfrm>
            <a:off x="430473" y="2368441"/>
            <a:ext cx="11430000" cy="601127"/>
          </a:xfrm>
          <a:prstGeom prst="rect">
            <a:avLst/>
          </a:prstGeom>
        </p:spPr>
        <p:txBody>
          <a:bodyPr>
            <a:spAutoFit/>
          </a:bodyPr>
          <a:lstStyle/>
          <a:p>
            <a:pPr>
              <a:lnSpc>
                <a:spcPct val="130000"/>
              </a:lnSpc>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避免因交通堵塞影响观赏体验</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或防止因交通堵塞影响观赏体验</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a:p>
        </p:txBody>
      </p:sp>
      <p:sp>
        <p:nvSpPr>
          <p:cNvPr id="21" name="矩形 20"/>
          <p:cNvSpPr>
            <a:spLocks noChangeAspect="1"/>
          </p:cNvSpPr>
          <p:nvPr/>
        </p:nvSpPr>
        <p:spPr>
          <a:xfrm>
            <a:off x="1351361" y="2878805"/>
            <a:ext cx="1005403" cy="601127"/>
          </a:xfrm>
          <a:prstGeom prst="rect">
            <a:avLst/>
          </a:prstGeom>
        </p:spPr>
        <p:txBody>
          <a:bodyPr wrap="none">
            <a:spAutoFit/>
          </a:bodyPr>
          <a:lstStyle/>
          <a:p>
            <a:pPr>
              <a:lnSpc>
                <a:spcPct val="130000"/>
              </a:lnSpc>
            </a:pPr>
            <a:r>
              <a:rPr lang="zh-CN"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日期</a:t>
            </a:r>
            <a:r>
              <a:rPr lang="en-US"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a:p>
        </p:txBody>
      </p:sp>
      <p:sp>
        <p:nvSpPr>
          <p:cNvPr id="22" name="矩形 21"/>
          <p:cNvSpPr>
            <a:spLocks noChangeAspect="1"/>
          </p:cNvSpPr>
          <p:nvPr/>
        </p:nvSpPr>
        <p:spPr>
          <a:xfrm>
            <a:off x="109184" y="2903311"/>
            <a:ext cx="12192000" cy="1212640"/>
          </a:xfrm>
          <a:prstGeom prst="rect">
            <a:avLst/>
          </a:prstGeom>
        </p:spPr>
        <p:txBody>
          <a:bodyPr wrap="square">
            <a:spAutoFit/>
          </a:bodyPr>
          <a:lstStyle/>
          <a:p>
            <a:pPr>
              <a:lnSpc>
                <a:spcPct val="130000"/>
              </a:lnSpc>
              <a:spcAft>
                <a:spcPts val="0"/>
              </a:spcAft>
            </a:pPr>
            <a:r>
              <a:rPr lang="en-US"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日期</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写在最下方</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倡议发起方</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p>
          <a:p>
            <a:pPr>
              <a:lnSpc>
                <a:spcPct val="130000"/>
              </a:lnSpc>
              <a:spcAft>
                <a:spcPts val="0"/>
              </a:spcAft>
            </a:pP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格式不对，应改为</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倡议发起方写在日期上面</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a:p>
        </p:txBody>
      </p:sp>
    </p:spTree>
    <p:extLst>
      <p:ext uri="{BB962C8B-B14F-4D97-AF65-F5344CB8AC3E}">
        <p14:creationId xmlns:p14="http://schemas.microsoft.com/office/powerpoint/2010/main" val="3132592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83060"/>
            <a:ext cx="11811000" cy="612475"/>
          </a:xfrm>
          <a:prstGeom prst="rect">
            <a:avLst/>
          </a:prstGeom>
        </p:spPr>
        <p:txBody>
          <a:bodyPr wrap="square">
            <a:spAutoFit/>
          </a:bodyPr>
          <a:lstStyle/>
          <a:p>
            <a:pPr>
              <a:lnSpc>
                <a:spcPct val="130000"/>
              </a:lnSpc>
            </a:pPr>
            <a:r>
              <a:rPr lang="en-US" altLang="zh-CN" sz="2600" b="1">
                <a:solidFill>
                  <a:srgbClr val="000000"/>
                </a:solidFill>
                <a:latin typeface="Times New Roman" panose="02020603050405020304" pitchFamily="18" charset="0"/>
                <a:ea typeface="宋体" panose="02010600030101010101" pitchFamily="2" charset="-122"/>
              </a:rPr>
              <a:t>2</a:t>
            </a:r>
            <a:r>
              <a:rPr lang="zh-CN" altLang="zh-CN" sz="26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学校正在开展以“预防近视，珍爱光明”为主题的综合实践活动，请你参与</a:t>
            </a:r>
            <a:r>
              <a:rPr lang="zh-CN" altLang="zh-CN" sz="2600" b="1"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600"/>
          </a:p>
        </p:txBody>
      </p:sp>
      <p:sp>
        <p:nvSpPr>
          <p:cNvPr id="3" name="矩形 2"/>
          <p:cNvSpPr>
            <a:spLocks noChangeAspect="1"/>
          </p:cNvSpPr>
          <p:nvPr/>
        </p:nvSpPr>
        <p:spPr>
          <a:xfrm>
            <a:off x="420806" y="1695535"/>
            <a:ext cx="11430000" cy="4253472"/>
          </a:xfrm>
          <a:prstGeom prst="rect">
            <a:avLst/>
          </a:prstGeom>
          <a:ln>
            <a:solidFill>
              <a:schemeClr val="tx1"/>
            </a:solidFill>
          </a:ln>
        </p:spPr>
        <p:txBody>
          <a:bodyPr>
            <a:spAutoFit/>
          </a:bodyPr>
          <a:lstStyle/>
          <a:p>
            <a:pPr algn="ctr" fontAlgn="ctr">
              <a:lnSpc>
                <a:spcPct val="130000"/>
              </a:lnSpc>
              <a:spcAft>
                <a:spcPts val="0"/>
              </a:spcAft>
            </a:pPr>
            <a:r>
              <a:rPr lang="zh-CN" altLang="zh-CN" sz="2600" b="1">
                <a:latin typeface="Arial" panose="020B0604020202020204" pitchFamily="34" charset="0"/>
                <a:ea typeface="黑体" panose="02010609060101010101" pitchFamily="49" charset="-122"/>
                <a:cs typeface="Times New Roman" panose="02020603050405020304" pitchFamily="18" charset="0"/>
              </a:rPr>
              <a:t>通</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a:latin typeface="Arial" panose="020B0604020202020204" pitchFamily="34" charset="0"/>
                <a:ea typeface="黑体" panose="02010609060101010101" pitchFamily="49" charset="-122"/>
                <a:cs typeface="Times New Roman" panose="02020603050405020304" pitchFamily="18" charset="0"/>
              </a:rPr>
              <a:t>知</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600" b="1">
                <a:latin typeface="Times New Roman" panose="02020603050405020304" pitchFamily="18" charset="0"/>
                <a:ea typeface="楷体" panose="02010609060101010101" pitchFamily="49" charset="-122"/>
                <a:cs typeface="Times New Roman" panose="02020603050405020304" pitchFamily="18" charset="0"/>
              </a:rPr>
              <a:t>亲爱的同学们：</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6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为了预防近视，维护广大学生的健康，经学校与社区卫生服务中心协商，社区卫生服务中心将于</a:t>
            </a:r>
            <a:r>
              <a:rPr lang="en-US" altLang="zh-CN" sz="2600" b="1">
                <a:latin typeface="Times New Roman" panose="02020603050405020304" pitchFamily="18" charset="0"/>
                <a:ea typeface="宋体" panose="02010600030101010101" pitchFamily="2" charset="-122"/>
                <a:cs typeface="Times New Roman" panose="02020603050405020304" pitchFamily="18" charset="0"/>
              </a:rPr>
              <a:t>2025</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年</a:t>
            </a:r>
            <a:r>
              <a:rPr lang="en-US" altLang="zh-CN" sz="2600" b="1">
                <a:latin typeface="Times New Roman" panose="02020603050405020304" pitchFamily="18" charset="0"/>
                <a:ea typeface="宋体" panose="02010600030101010101" pitchFamily="2" charset="-122"/>
                <a:cs typeface="Times New Roman" panose="02020603050405020304" pitchFamily="18" charset="0"/>
              </a:rPr>
              <a:t>2</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月</a:t>
            </a:r>
            <a:r>
              <a:rPr lang="en-US" altLang="zh-CN" sz="2600" b="1">
                <a:latin typeface="Times New Roman" panose="02020603050405020304" pitchFamily="18" charset="0"/>
                <a:ea typeface="宋体" panose="02010600030101010101" pitchFamily="2" charset="-122"/>
                <a:cs typeface="Times New Roman" panose="02020603050405020304" pitchFamily="18" charset="0"/>
              </a:rPr>
              <a:t>22</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日至</a:t>
            </a:r>
            <a:r>
              <a:rPr lang="en-US" altLang="zh-CN" sz="2600" b="1">
                <a:latin typeface="Times New Roman" panose="02020603050405020304" pitchFamily="18" charset="0"/>
                <a:ea typeface="宋体" panose="02010600030101010101" pitchFamily="2" charset="-122"/>
                <a:cs typeface="Times New Roman" panose="02020603050405020304" pitchFamily="18" charset="0"/>
              </a:rPr>
              <a:t>23</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日为我校学生免费体检一次，重点对眼部进行检查。请注意以下事项：</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6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一、因是周末，学校不再组织统一前往，但现场将有学校老师负责接待；学生应有家长奉陪前往。</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600" b="1">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600"/>
          </a:p>
        </p:txBody>
      </p:sp>
    </p:spTree>
    <p:extLst>
      <p:ext uri="{BB962C8B-B14F-4D97-AF65-F5344CB8AC3E}">
        <p14:creationId xmlns:p14="http://schemas.microsoft.com/office/powerpoint/2010/main" val="65087319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477"/>
            <a:ext cx="11430000" cy="4013406"/>
          </a:xfrm>
          <a:prstGeom prst="rect">
            <a:avLst/>
          </a:prstGeom>
          <a:ln>
            <a:solidFill>
              <a:schemeClr val="tx1"/>
            </a:solidFill>
          </a:ln>
        </p:spPr>
        <p:txBody>
          <a:bodyPr>
            <a:spAutoFit/>
          </a:bodyPr>
          <a:lstStyle/>
          <a:p>
            <a:pPr fontAlgn="ctr">
              <a:lnSpc>
                <a:spcPct val="130000"/>
              </a:lnSpc>
              <a:spcAft>
                <a:spcPts val="0"/>
              </a:spcAft>
            </a:pPr>
            <a:r>
              <a:rPr lang="en-US" altLang="zh-CN" sz="2800" b="1" smtClean="0">
                <a:latin typeface="Times New Roman" panose="02020603050405020304" pitchFamily="18" charset="0"/>
                <a:ea typeface="楷体" panose="02010609060101010101" pitchFamily="49" charset="-122"/>
                <a:cs typeface="Times New Roman" panose="02020603050405020304" pitchFamily="18" charset="0"/>
              </a:rPr>
              <a:t>        </a:t>
            </a:r>
            <a:r>
              <a:rPr lang="zh-CN" altLang="zh-CN" sz="2800" b="1" smtClean="0">
                <a:latin typeface="Times New Roman" panose="02020603050405020304" pitchFamily="18" charset="0"/>
                <a:ea typeface="楷体" panose="02010609060101010101" pitchFamily="49" charset="-122"/>
                <a:cs typeface="Times New Roman" panose="02020603050405020304" pitchFamily="18" charset="0"/>
              </a:rPr>
              <a:t>二</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、请带上学校开具的证明，按时参加体检活动。</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三、来回路上应注意交通安全。</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四、体检现场应举止文明，保持安静，听从指挥，有序体检。</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五、</a:t>
            </a:r>
            <a:r>
              <a:rPr lang="zh-CN" altLang="zh-CN" sz="2800" b="1" u="sng">
                <a:latin typeface="Times New Roman" panose="02020603050405020304" pitchFamily="18" charset="0"/>
                <a:ea typeface="楷体" panose="02010609060101010101" pitchFamily="49" charset="-122"/>
                <a:cs typeface="Times New Roman" panose="02020603050405020304" pitchFamily="18" charset="0"/>
              </a:rPr>
              <a:t>在检查中发现眼睛有近视、散光等问题的同学，要听从医生，及时采取相应的医治措施。</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gn="r" fontAlgn="ct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21</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pPr>
            <a:r>
              <a:rPr lang="en-US" altLang="zh-CN" sz="2800" b="1">
                <a:latin typeface="Times New Roman" panose="02020603050405020304" pitchFamily="18" charset="0"/>
                <a:ea typeface="宋体" panose="02010600030101010101" pitchFamily="2" charset="-122"/>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学校</a:t>
            </a:r>
            <a:endParaRPr lang="zh-CN" altLang="en-US" sz="2800"/>
          </a:p>
        </p:txBody>
      </p:sp>
    </p:spTree>
    <p:extLst>
      <p:ext uri="{BB962C8B-B14F-4D97-AF65-F5344CB8AC3E}">
        <p14:creationId xmlns:p14="http://schemas.microsoft.com/office/powerpoint/2010/main" val="57774885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20857"/>
            <a:ext cx="11430000" cy="4013406"/>
          </a:xfrm>
          <a:prstGeom prst="rect">
            <a:avLst/>
          </a:prstGeom>
        </p:spPr>
        <p:txBody>
          <a:bodyPr>
            <a:spAutoFit/>
          </a:bodyPr>
          <a:lstStyle/>
          <a:p>
            <a:pP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请根据提示，修改学校发布的通知。</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通知事项中用语不得体的一处是“</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”，应改为“</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p>
          <a:p>
            <a:pPr>
              <a:lnSpc>
                <a:spcPct val="130000"/>
              </a:lnSpc>
              <a:spcAft>
                <a:spcPts val="0"/>
              </a:spcAft>
            </a:pPr>
            <a:r>
              <a:rPr lang="en-US" altLang="zh-CN" sz="2800" b="1" u="sng"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画线句子有语病，请你修改。</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通知的格式有一处不规范，请你修改。</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A_419aa"/>
          <p:cNvSpPr/>
          <p:nvPr/>
        </p:nvSpPr>
        <p:spPr>
          <a:xfrm>
            <a:off x="728028" y="4745793"/>
            <a:ext cx="4794313"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将日期和署名互换位置。</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97f9d"/>
          <p:cNvSpPr/>
          <p:nvPr/>
        </p:nvSpPr>
        <p:spPr>
          <a:xfrm>
            <a:off x="728028" y="3636321"/>
            <a:ext cx="6223063"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在</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医生</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后面加上</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的建议</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42822"/>
          <p:cNvSpPr/>
          <p:nvPr/>
        </p:nvSpPr>
        <p:spPr>
          <a:xfrm>
            <a:off x="370840" y="2526849"/>
            <a:ext cx="21749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或陪伴</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a6a78"/>
          <p:cNvSpPr/>
          <p:nvPr/>
        </p:nvSpPr>
        <p:spPr>
          <a:xfrm>
            <a:off x="10073640" y="1972113"/>
            <a:ext cx="132086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陪同</a:t>
            </a:r>
            <a:r>
              <a:rPr lang="en-US"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sp>
        <p:nvSpPr>
          <p:cNvPr id="3" name="A_b5903"/>
          <p:cNvSpPr/>
          <p:nvPr/>
        </p:nvSpPr>
        <p:spPr>
          <a:xfrm>
            <a:off x="6501765" y="1972113"/>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奉陪</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093951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03432"/>
            <a:ext cx="11430000" cy="1720536"/>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学校将举办“和谐校园”主题演讲比赛，请你代学生会拟写一则“和为贵”主题演讲比赛启事。</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要求：包含活动目的、时间、地点、报名方式等要素，字数</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80</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左右。</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523968"/>
            <a:ext cx="1366080" cy="601127"/>
          </a:xfrm>
          <a:prstGeom prst="rect">
            <a:avLst/>
          </a:prstGeom>
        </p:spPr>
        <p:txBody>
          <a:bodyPr wrap="none">
            <a:spAutoFit/>
          </a:bodyPr>
          <a:lstStyle/>
          <a:p>
            <a:pPr>
              <a:lnSpc>
                <a:spcPct val="130000"/>
              </a:lnSpc>
            </a:pP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a:p>
        </p:txBody>
      </p:sp>
      <p:graphicFrame>
        <p:nvGraphicFramePr>
          <p:cNvPr id="4" name="表格 3"/>
          <p:cNvGraphicFramePr>
            <a:graphicFrameLocks noGrp="1"/>
          </p:cNvGraphicFramePr>
          <p:nvPr>
            <p:extLst>
              <p:ext uri="{D42A27DB-BD31-4B8C-83A1-F6EECF244321}">
                <p14:modId xmlns:p14="http://schemas.microsoft.com/office/powerpoint/2010/main" val="1327326996"/>
              </p:ext>
            </p:extLst>
          </p:nvPr>
        </p:nvGraphicFramePr>
        <p:xfrm>
          <a:off x="556732" y="3125095"/>
          <a:ext cx="11254267" cy="2589530"/>
        </p:xfrm>
        <a:graphic>
          <a:graphicData uri="http://schemas.openxmlformats.org/drawingml/2006/table">
            <a:tbl>
              <a:tblPr firstRow="1" firstCol="1" bandRow="1"/>
              <a:tblGrid>
                <a:gridCol w="11254267"/>
              </a:tblGrid>
              <a:tr h="1405255">
                <a:tc>
                  <a:txBody>
                    <a:bodyPr/>
                    <a:lstStyle/>
                    <a:p>
                      <a:pPr algn="ctr" fontAlgn="ctr">
                        <a:spcAft>
                          <a:spcPts val="0"/>
                        </a:spcAft>
                      </a:pP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和为贵</a:t>
                      </a: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主题演讲比赛启事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为弘扬传统文化，促进校园和谐，校学生会定于</a:t>
                      </a:r>
                      <a:r>
                        <a:rPr lang="en-US"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sz="2800" b="1">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月</a:t>
                      </a:r>
                      <a:r>
                        <a:rPr lang="en-US"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29</a:t>
                      </a:r>
                      <a:r>
                        <a:rPr lang="zh-CN" sz="2800" b="1">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日</a:t>
                      </a:r>
                      <a:r>
                        <a:rPr lang="en-US"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15</a:t>
                      </a:r>
                      <a:r>
                        <a:rPr lang="zh-CN" sz="2800" b="1">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a:t>
                      </a:r>
                      <a:r>
                        <a:rPr lang="en-US"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00</a:t>
                      </a:r>
                      <a:r>
                        <a:rPr lang="zh-CN" sz="2800" b="1">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在报告厅举办演讲比赛。主题围绕</a:t>
                      </a: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和为贵</a:t>
                      </a: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，每班限报</a:t>
                      </a:r>
                      <a:r>
                        <a:rPr lang="en-US"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sz="2800" b="1">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人。报名截止</a:t>
                      </a:r>
                      <a:r>
                        <a:rPr lang="en-US"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sz="2800" b="1">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月</a:t>
                      </a:r>
                      <a:r>
                        <a:rPr lang="en-US"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24</a:t>
                      </a:r>
                      <a:r>
                        <a:rPr lang="zh-CN" sz="2800" b="1">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日，报名者请到学生会办公室找王老师。</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r" fontAlgn="ctr">
                        <a:spcAft>
                          <a:spcPts val="0"/>
                        </a:spcAft>
                      </a:pPr>
                      <a:r>
                        <a:rPr lang="zh-CN" sz="2800" b="1">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学生会</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r" fontAlgn="ctr">
                        <a:spcAft>
                          <a:spcPts val="0"/>
                        </a:spcAft>
                      </a:pPr>
                      <a:r>
                        <a:rPr lang="en-US"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2025</a:t>
                      </a:r>
                      <a:r>
                        <a:rPr lang="zh-CN" sz="2800" b="1">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年</a:t>
                      </a:r>
                      <a:r>
                        <a:rPr lang="en-US"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sz="2800" b="1">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月</a:t>
                      </a:r>
                      <a:r>
                        <a:rPr lang="en-US"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18</a:t>
                      </a:r>
                      <a:r>
                        <a:rPr lang="zh-CN" sz="2800" b="1">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日</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93496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43927"/>
            <a:ext cx="11430000" cy="1546898"/>
          </a:xfrm>
          <a:prstGeom prst="rect">
            <a:avLst/>
          </a:prstGeom>
        </p:spPr>
        <p:txBody>
          <a:bodyPr>
            <a:spAutoFit/>
          </a:bodyPr>
          <a:lstStyle/>
          <a:p>
            <a:pPr>
              <a:lnSpc>
                <a:spcPct val="130000"/>
              </a:lnSpc>
            </a:pPr>
            <a:r>
              <a:rPr lang="en-US" altLang="zh-CN" sz="2500" b="1">
                <a:solidFill>
                  <a:srgbClr val="000000"/>
                </a:solidFill>
                <a:latin typeface="Times New Roman" panose="02020603050405020304" pitchFamily="18" charset="0"/>
                <a:ea typeface="宋体" panose="02010600030101010101" pitchFamily="2" charset="-122"/>
              </a:rPr>
              <a:t>4</a:t>
            </a:r>
            <a:r>
              <a:rPr lang="zh-CN" altLang="zh-CN" sz="25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500" b="1">
                <a:latin typeface="Times New Roman" panose="02020603050405020304" pitchFamily="18" charset="0"/>
                <a:ea typeface="宋体" panose="02010600030101010101" pitchFamily="2" charset="-122"/>
                <a:cs typeface="Times New Roman" panose="02020603050405020304" pitchFamily="18" charset="0"/>
              </a:rPr>
              <a:t>小鲁所在的班级准备在本周三</a:t>
            </a:r>
            <a:r>
              <a:rPr lang="en-US" altLang="zh-CN" sz="2500" b="1">
                <a:latin typeface="Times New Roman" panose="02020603050405020304" pitchFamily="18" charset="0"/>
                <a:ea typeface="楷体" panose="02010609060101010101" pitchFamily="49" charset="-122"/>
              </a:rPr>
              <a:t>(</a:t>
            </a:r>
            <a:r>
              <a:rPr lang="en-US" altLang="zh-CN" sz="2500" b="1">
                <a:latin typeface="Times New Roman" panose="02020603050405020304" pitchFamily="18" charset="0"/>
                <a:ea typeface="宋体" panose="02010600030101010101" pitchFamily="2" charset="-122"/>
              </a:rPr>
              <a:t>4</a:t>
            </a:r>
            <a:r>
              <a:rPr lang="zh-CN" altLang="zh-CN" sz="2500" b="1">
                <a:latin typeface="Times New Roman" panose="02020603050405020304" pitchFamily="18" charset="0"/>
                <a:ea typeface="楷体" panose="02010609060101010101" pitchFamily="49" charset="-122"/>
                <a:cs typeface="Times New Roman" panose="02020603050405020304" pitchFamily="18" charset="0"/>
              </a:rPr>
              <a:t>月</a:t>
            </a:r>
            <a:r>
              <a:rPr lang="en-US" altLang="zh-CN" sz="2500" b="1">
                <a:latin typeface="Times New Roman" panose="02020603050405020304" pitchFamily="18" charset="0"/>
                <a:ea typeface="宋体" panose="02010600030101010101" pitchFamily="2" charset="-122"/>
              </a:rPr>
              <a:t>23</a:t>
            </a:r>
            <a:r>
              <a:rPr lang="zh-CN" altLang="zh-CN" sz="2500" b="1">
                <a:latin typeface="Times New Roman" panose="02020603050405020304" pitchFamily="18" charset="0"/>
                <a:ea typeface="楷体" panose="02010609060101010101" pitchFamily="49" charset="-122"/>
                <a:cs typeface="Times New Roman" panose="02020603050405020304" pitchFamily="18" charset="0"/>
              </a:rPr>
              <a:t>日</a:t>
            </a:r>
            <a:r>
              <a:rPr lang="en-US" altLang="zh-CN" sz="2500" b="1">
                <a:latin typeface="Times New Roman" panose="02020603050405020304" pitchFamily="18" charset="0"/>
                <a:ea typeface="楷体" panose="02010609060101010101" pitchFamily="49" charset="-122"/>
              </a:rPr>
              <a:t>)</a:t>
            </a:r>
            <a:r>
              <a:rPr lang="zh-CN" altLang="zh-CN" sz="2500" b="1">
                <a:latin typeface="Times New Roman" panose="02020603050405020304" pitchFamily="18" charset="0"/>
                <a:ea typeface="宋体" panose="02010600030101010101" pitchFamily="2" charset="-122"/>
                <a:cs typeface="Times New Roman" panose="02020603050405020304" pitchFamily="18" charset="0"/>
              </a:rPr>
              <a:t>下午三点在班内举办“书写山东交流会”，下面是小鲁代表班委会邀请语文老师的邀请函，其中有三处不恰当的地方，请你找出序号并加以修改。</a:t>
            </a:r>
            <a:endParaRPr lang="zh-CN" altLang="en-US" sz="2500"/>
          </a:p>
        </p:txBody>
      </p:sp>
      <p:graphicFrame>
        <p:nvGraphicFramePr>
          <p:cNvPr id="3" name="表格 2"/>
          <p:cNvGraphicFramePr>
            <a:graphicFrameLocks noGrp="1"/>
          </p:cNvGraphicFramePr>
          <p:nvPr>
            <p:extLst>
              <p:ext uri="{D42A27DB-BD31-4B8C-83A1-F6EECF244321}">
                <p14:modId xmlns:p14="http://schemas.microsoft.com/office/powerpoint/2010/main" val="1938569100"/>
              </p:ext>
            </p:extLst>
          </p:nvPr>
        </p:nvGraphicFramePr>
        <p:xfrm>
          <a:off x="504967" y="2492829"/>
          <a:ext cx="11424865" cy="2315210"/>
        </p:xfrm>
        <a:graphic>
          <a:graphicData uri="http://schemas.openxmlformats.org/drawingml/2006/table">
            <a:tbl>
              <a:tblPr firstRow="1" firstCol="1" bandRow="1"/>
              <a:tblGrid>
                <a:gridCol w="11424865"/>
              </a:tblGrid>
              <a:tr h="1656080">
                <a:tc>
                  <a:txBody>
                    <a:bodyPr/>
                    <a:lstStyle/>
                    <a:p>
                      <a:pPr algn="ctr" fontAlgn="ctr">
                        <a:spcAft>
                          <a:spcPts val="0"/>
                        </a:spcAft>
                      </a:pPr>
                      <a:r>
                        <a:rPr lang="zh-CN" sz="2500" b="1">
                          <a:effectLst/>
                          <a:latin typeface="Arial" panose="020B0604020202020204" pitchFamily="34" charset="0"/>
                          <a:ea typeface="黑体" panose="02010609060101010101" pitchFamily="49" charset="-122"/>
                          <a:cs typeface="Times New Roman" panose="02020603050405020304" pitchFamily="18" charset="0"/>
                        </a:rPr>
                        <a:t>邀请函</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500" b="1">
                          <a:effectLst/>
                          <a:latin typeface="Times New Roman" panose="02020603050405020304" pitchFamily="18" charset="0"/>
                          <a:ea typeface="楷体" panose="02010609060101010101" pitchFamily="49" charset="-122"/>
                          <a:cs typeface="Times New Roman" panose="02020603050405020304" pitchFamily="18" charset="0"/>
                        </a:rPr>
                        <a:t>尊敬的语文老师</a:t>
                      </a:r>
                      <a:r>
                        <a:rPr lang="zh-CN" sz="2500" b="1">
                          <a:effectLst/>
                          <a:latin typeface="Calibri" panose="020F0502020204030204" pitchFamily="34" charset="0"/>
                          <a:ea typeface="宋体" panose="02010600030101010101" pitchFamily="2" charset="-122"/>
                          <a:cs typeface="宋体" panose="02010600030101010101" pitchFamily="2" charset="-122"/>
                        </a:rPr>
                        <a:t>①</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500" b="1">
                          <a:effectLst/>
                          <a:latin typeface="Times New Roman" panose="02020603050405020304" pitchFamily="18" charset="0"/>
                          <a:ea typeface="宋体" panose="02010600030101010101" pitchFamily="2" charset="-122"/>
                          <a:cs typeface="Times New Roman" panose="02020603050405020304" pitchFamily="18" charset="0"/>
                        </a:rPr>
                        <a:t>　　</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我们班将于本周三</a:t>
                      </a:r>
                      <a:r>
                        <a:rPr lang="en-US" sz="2500" b="1">
                          <a:effectLst/>
                          <a:latin typeface="Times New Roman" panose="02020603050405020304" pitchFamily="18" charset="0"/>
                          <a:ea typeface="楷体" panose="02010609060101010101" pitchFamily="49" charset="-122"/>
                          <a:cs typeface="Times New Roman" panose="02020603050405020304" pitchFamily="18" charset="0"/>
                        </a:rPr>
                        <a:t>(</a:t>
                      </a:r>
                      <a:r>
                        <a:rPr lang="en-US" sz="2500" b="1">
                          <a:effectLst/>
                          <a:latin typeface="Times New Roman" panose="02020603050405020304" pitchFamily="18" charset="0"/>
                          <a:ea typeface="宋体" panose="02010600030101010101" pitchFamily="2" charset="-122"/>
                          <a:cs typeface="Times New Roman" panose="02020603050405020304" pitchFamily="18" charset="0"/>
                        </a:rPr>
                        <a:t>4</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月</a:t>
                      </a:r>
                      <a:r>
                        <a:rPr lang="en-US" sz="2500" b="1">
                          <a:effectLst/>
                          <a:latin typeface="Times New Roman" panose="02020603050405020304" pitchFamily="18" charset="0"/>
                          <a:ea typeface="宋体" panose="02010600030101010101" pitchFamily="2" charset="-122"/>
                          <a:cs typeface="Times New Roman" panose="02020603050405020304" pitchFamily="18" charset="0"/>
                        </a:rPr>
                        <a:t>23</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日</a:t>
                      </a:r>
                      <a:r>
                        <a:rPr lang="en-US" sz="25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在班内举办</a:t>
                      </a:r>
                      <a:r>
                        <a:rPr lang="zh-CN" sz="2500" b="1">
                          <a:effectLst/>
                          <a:latin typeface="Times New Roman" panose="02020603050405020304" pitchFamily="18" charset="0"/>
                          <a:ea typeface="宋体" panose="02010600030101010101" pitchFamily="2" charset="-122"/>
                          <a:cs typeface="Times New Roman" panose="02020603050405020304" pitchFamily="18" charset="0"/>
                        </a:rPr>
                        <a:t>“</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书写山东交流会</a:t>
                      </a:r>
                      <a:r>
                        <a:rPr lang="zh-CN" sz="2500" b="1">
                          <a:effectLst/>
                          <a:latin typeface="Times New Roman" panose="02020603050405020304" pitchFamily="18" charset="0"/>
                          <a:ea typeface="宋体" panose="02010600030101010101" pitchFamily="2" charset="-122"/>
                          <a:cs typeface="Times New Roman" panose="02020603050405020304" pitchFamily="18" charset="0"/>
                        </a:rPr>
                        <a:t>”</a:t>
                      </a:r>
                      <a:r>
                        <a:rPr lang="zh-CN" sz="2500" b="1">
                          <a:effectLst/>
                          <a:latin typeface="Calibri" panose="020F0502020204030204" pitchFamily="34" charset="0"/>
                          <a:ea typeface="宋体" panose="02010600030101010101" pitchFamily="2" charset="-122"/>
                          <a:cs typeface="宋体" panose="02010600030101010101" pitchFamily="2" charset="-122"/>
                        </a:rPr>
                        <a:t>②</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，特邀请您参加</a:t>
                      </a:r>
                      <a:r>
                        <a:rPr lang="zh-CN" sz="2500" b="1">
                          <a:effectLst/>
                          <a:latin typeface="Calibri" panose="020F0502020204030204" pitchFamily="34" charset="0"/>
                          <a:ea typeface="宋体" panose="02010600030101010101" pitchFamily="2" charset="-122"/>
                          <a:cs typeface="宋体" panose="02010600030101010101" pitchFamily="2" charset="-122"/>
                        </a:rPr>
                        <a:t>③</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。请您务必按时到会</a:t>
                      </a:r>
                      <a:r>
                        <a:rPr lang="zh-CN" sz="2500" b="1">
                          <a:effectLst/>
                          <a:latin typeface="Calibri" panose="020F0502020204030204" pitchFamily="34" charset="0"/>
                          <a:ea typeface="宋体" panose="02010600030101010101" pitchFamily="2" charset="-122"/>
                          <a:cs typeface="宋体" panose="02010600030101010101" pitchFamily="2" charset="-122"/>
                        </a:rPr>
                        <a:t>④</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，并对同学们的交流情况进行指教</a:t>
                      </a:r>
                      <a:r>
                        <a:rPr lang="zh-CN" sz="2500" b="1">
                          <a:effectLst/>
                          <a:latin typeface="Calibri" panose="020F0502020204030204" pitchFamily="34" charset="0"/>
                          <a:ea typeface="宋体" panose="02010600030101010101" pitchFamily="2" charset="-122"/>
                          <a:cs typeface="宋体" panose="02010600030101010101" pitchFamily="2" charset="-122"/>
                        </a:rPr>
                        <a:t>⑤</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p>
                      <a:pPr algn="r" fontAlgn="ctr">
                        <a:spcAft>
                          <a:spcPts val="0"/>
                        </a:spcAft>
                      </a:pPr>
                      <a:r>
                        <a:rPr lang="zh-CN" sz="2500" b="1">
                          <a:effectLst/>
                          <a:latin typeface="Times New Roman" panose="02020603050405020304" pitchFamily="18" charset="0"/>
                          <a:ea typeface="楷体" panose="02010609060101010101" pitchFamily="49" charset="-122"/>
                          <a:cs typeface="Times New Roman" panose="02020603050405020304" pitchFamily="18" charset="0"/>
                        </a:rPr>
                        <a:t>九年级</a:t>
                      </a:r>
                      <a:r>
                        <a:rPr lang="en-US" sz="2500" b="1">
                          <a:effectLst/>
                          <a:latin typeface="Times New Roman" panose="02020603050405020304" pitchFamily="18" charset="0"/>
                          <a:ea typeface="楷体" panose="02010609060101010101" pitchFamily="49" charset="-122"/>
                          <a:cs typeface="Times New Roman" panose="02020603050405020304" pitchFamily="18" charset="0"/>
                        </a:rPr>
                        <a:t>(</a:t>
                      </a:r>
                      <a:r>
                        <a:rPr lang="en-US" sz="2500" b="1">
                          <a:effectLst/>
                          <a:latin typeface="Times New Roman" panose="02020603050405020304" pitchFamily="18" charset="0"/>
                          <a:ea typeface="宋体" panose="02010600030101010101" pitchFamily="2" charset="-122"/>
                          <a:cs typeface="Times New Roman" panose="02020603050405020304" pitchFamily="18" charset="0"/>
                        </a:rPr>
                        <a:t>1</a:t>
                      </a:r>
                      <a:r>
                        <a:rPr lang="en-US" sz="25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班班委会</a:t>
                      </a:r>
                      <a:r>
                        <a:rPr lang="zh-CN" sz="2500" b="1">
                          <a:effectLst/>
                          <a:latin typeface="Calibri" panose="020F0502020204030204" pitchFamily="34" charset="0"/>
                          <a:ea typeface="宋体" panose="02010600030101010101" pitchFamily="2" charset="-122"/>
                          <a:cs typeface="宋体" panose="02010600030101010101" pitchFamily="2" charset="-122"/>
                        </a:rPr>
                        <a:t>⑥</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p>
                      <a:pPr algn="r" fontAlgn="ctr">
                        <a:spcAft>
                          <a:spcPts val="0"/>
                        </a:spcAft>
                      </a:pPr>
                      <a:r>
                        <a:rPr lang="en-US" sz="2500" b="1">
                          <a:effectLst/>
                          <a:latin typeface="Times New Roman" panose="02020603050405020304" pitchFamily="18" charset="0"/>
                          <a:ea typeface="宋体" panose="02010600030101010101" pitchFamily="2" charset="-122"/>
                          <a:cs typeface="Times New Roman" panose="02020603050405020304" pitchFamily="18" charset="0"/>
                        </a:rPr>
                        <a:t>2025</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年</a:t>
                      </a:r>
                      <a:r>
                        <a:rPr lang="en-US" sz="2500" b="1">
                          <a:effectLst/>
                          <a:latin typeface="Times New Roman" panose="02020603050405020304" pitchFamily="18" charset="0"/>
                          <a:ea typeface="宋体" panose="02010600030101010101" pitchFamily="2" charset="-122"/>
                          <a:cs typeface="Times New Roman" panose="02020603050405020304" pitchFamily="18" charset="0"/>
                        </a:rPr>
                        <a:t>4</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月</a:t>
                      </a:r>
                      <a:r>
                        <a:rPr lang="en-US" sz="2500" b="1">
                          <a:effectLst/>
                          <a:latin typeface="Times New Roman" panose="02020603050405020304" pitchFamily="18" charset="0"/>
                          <a:ea typeface="宋体" panose="02010600030101010101" pitchFamily="2" charset="-122"/>
                          <a:cs typeface="Times New Roman" panose="02020603050405020304" pitchFamily="18" charset="0"/>
                        </a:rPr>
                        <a:t>22</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日</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a:spLocks noChangeAspect="1"/>
          </p:cNvSpPr>
          <p:nvPr/>
        </p:nvSpPr>
        <p:spPr>
          <a:xfrm>
            <a:off x="420806" y="4910043"/>
            <a:ext cx="11430000" cy="1052211"/>
          </a:xfrm>
          <a:prstGeom prst="rect">
            <a:avLst/>
          </a:prstGeom>
        </p:spPr>
        <p:txBody>
          <a:bodyPr>
            <a:spAutoFit/>
          </a:bodyPr>
          <a:lstStyle/>
          <a:p>
            <a:pPr>
              <a:lnSpc>
                <a:spcPct val="130000"/>
              </a:lnSpc>
              <a:spcAft>
                <a:spcPts val="0"/>
              </a:spcAft>
            </a:pPr>
            <a:r>
              <a:rPr lang="en-US" altLang="zh-CN" sz="2500" smtClean="0">
                <a:effectLst/>
                <a:latin typeface="Calibri" panose="020F0502020204030204" pitchFamily="34"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a:t>
            </a:r>
            <a:endParaRPr lang="zh-CN" altLang="zh-CN" sz="25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460612" y="4866658"/>
            <a:ext cx="11430000" cy="1045992"/>
          </a:xfrm>
          <a:prstGeom prst="rect">
            <a:avLst/>
          </a:prstGeom>
        </p:spPr>
        <p:txBody>
          <a:bodyPr>
            <a:spAutoFit/>
          </a:bodyPr>
          <a:lstStyle/>
          <a:p>
            <a:pPr>
              <a:lnSpc>
                <a:spcPct val="130000"/>
              </a:lnSpc>
              <a:spcAft>
                <a:spcPts val="0"/>
              </a:spcAft>
            </a:pPr>
            <a:r>
              <a:rPr lang="zh-CN" altLang="zh-CN" sz="25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500" b="1">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5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具体时间不确定，应是</a:t>
            </a:r>
            <a:r>
              <a:rPr lang="zh-CN" altLang="zh-CN" sz="25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5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5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5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月</a:t>
            </a:r>
            <a:r>
              <a:rPr lang="en-US" altLang="zh-CN" sz="25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23</a:t>
            </a:r>
            <a:r>
              <a:rPr lang="zh-CN" altLang="zh-CN" sz="25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日</a:t>
            </a:r>
            <a:r>
              <a:rPr lang="en-US" altLang="zh-CN" sz="25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5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下午</a:t>
            </a:r>
            <a:r>
              <a:rPr lang="en-US" altLang="zh-CN" sz="25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5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点</a:t>
            </a:r>
            <a:r>
              <a:rPr lang="zh-CN" altLang="zh-CN" sz="25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5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5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500" b="1">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④</a:t>
            </a:r>
            <a:r>
              <a:rPr lang="zh-CN" altLang="zh-CN" sz="25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5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请您务必按时到会</a:t>
            </a:r>
            <a:r>
              <a:rPr lang="zh-CN" altLang="zh-CN" sz="25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5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用语不恰当，改为</a:t>
            </a:r>
            <a:r>
              <a:rPr lang="zh-CN" altLang="zh-CN" sz="25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5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期盼您的光临</a:t>
            </a:r>
            <a:r>
              <a:rPr lang="zh-CN" altLang="zh-CN" sz="25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5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5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500" b="1">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⑤</a:t>
            </a:r>
            <a:r>
              <a:rPr lang="zh-CN" altLang="zh-CN" sz="25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5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指教</a:t>
            </a:r>
            <a:r>
              <a:rPr lang="zh-CN" altLang="zh-CN" sz="25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5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改为</a:t>
            </a:r>
            <a:r>
              <a:rPr lang="zh-CN" altLang="zh-CN" sz="25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5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指导</a:t>
            </a:r>
            <a:r>
              <a:rPr lang="zh-CN" altLang="zh-CN" sz="25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5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5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5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50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57859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25563"/>
            <a:ext cx="11430000" cy="1721433"/>
          </a:xfrm>
          <a:prstGeom prst="rect">
            <a:avLst/>
          </a:prstGeom>
        </p:spPr>
        <p:txBody>
          <a:bodyPr>
            <a:spAutoFit/>
          </a:bodyPr>
          <a:lstStyle/>
          <a:p>
            <a:pPr>
              <a:lnSpc>
                <a:spcPct val="130000"/>
              </a:lnSpc>
            </a:pPr>
            <a:r>
              <a:rPr lang="en-US" altLang="zh-CN" sz="2800" b="1">
                <a:solidFill>
                  <a:srgbClr val="000000"/>
                </a:solidFill>
                <a:latin typeface="Times New Roman" panose="02020603050405020304" pitchFamily="18" charset="0"/>
                <a:ea typeface="宋体" panose="02010600030101010101" pitchFamily="2" charset="-122"/>
              </a:rPr>
              <a:t>5</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九年级将开展“走进小说天地之人物表演”活动，九年级</a:t>
            </a:r>
            <a:r>
              <a:rPr lang="en-US" altLang="zh-CN" sz="2800" b="1">
                <a:latin typeface="Times New Roman" panose="02020603050405020304" pitchFamily="18" charset="0"/>
                <a:ea typeface="宋体" panose="02010600030101010101" pitchFamily="2" charset="-122"/>
              </a:rPr>
              <a:t>(1)</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班学生小瑶想参加，下面是他向班主任舒老师写的一份申请书，其中有一些错误，请你帮助修改。</a:t>
            </a:r>
            <a:endParaRPr lang="zh-CN" altLang="en-US" sz="2800"/>
          </a:p>
        </p:txBody>
      </p:sp>
      <p:graphicFrame>
        <p:nvGraphicFramePr>
          <p:cNvPr id="3" name="表格 2"/>
          <p:cNvGraphicFramePr>
            <a:graphicFrameLocks noGrp="1"/>
          </p:cNvGraphicFramePr>
          <p:nvPr>
            <p:extLst>
              <p:ext uri="{D42A27DB-BD31-4B8C-83A1-F6EECF244321}">
                <p14:modId xmlns:p14="http://schemas.microsoft.com/office/powerpoint/2010/main" val="2940840641"/>
              </p:ext>
            </p:extLst>
          </p:nvPr>
        </p:nvGraphicFramePr>
        <p:xfrm>
          <a:off x="570381" y="2469564"/>
          <a:ext cx="10975625" cy="3442970"/>
        </p:xfrm>
        <a:graphic>
          <a:graphicData uri="http://schemas.openxmlformats.org/drawingml/2006/table">
            <a:tbl>
              <a:tblPr firstRow="1" firstCol="1" bandRow="1"/>
              <a:tblGrid>
                <a:gridCol w="10975625"/>
              </a:tblGrid>
              <a:tr h="1862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申请书</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尊敬的舒老师：</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您好！九年级将要开展</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走进小说天地之人物表演</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活动，我平时喜欢读小说，</a:t>
                      </a:r>
                      <a:r>
                        <a:rPr lang="zh-CN" sz="2800" b="1" smtClean="0">
                          <a:effectLst/>
                          <a:latin typeface="Times New Roman" panose="02020603050405020304" pitchFamily="18" charset="0"/>
                          <a:ea typeface="楷体" panose="02010609060101010101" pitchFamily="49" charset="-122"/>
                          <a:cs typeface="Times New Roman" panose="02020603050405020304" pitchFamily="18" charset="0"/>
                        </a:rPr>
                        <a:t>【甲】</a:t>
                      </a:r>
                      <a:r>
                        <a:rPr lang="en-US" altLang="zh-CN" sz="2800" b="1" smtClean="0">
                          <a:effectLst/>
                          <a:latin typeface="Times New Roman" panose="02020603050405020304" pitchFamily="18" charset="0"/>
                          <a:ea typeface="楷体" panose="02010609060101010101" pitchFamily="49" charset="-122"/>
                          <a:cs typeface="Times New Roman" panose="02020603050405020304" pitchFamily="18" charset="0"/>
                        </a:rPr>
                        <a:t>_________________________________________</a:t>
                      </a:r>
                    </a:p>
                    <a:p>
                      <a:pPr fontAlgn="ctr">
                        <a:spcAft>
                          <a:spcPts val="0"/>
                        </a:spcAft>
                      </a:pPr>
                      <a:r>
                        <a:rPr lang="en-US" altLang="zh-CN" sz="2800" b="1" smtClean="0">
                          <a:effectLst/>
                          <a:latin typeface="Times New Roman" panose="02020603050405020304" pitchFamily="18" charset="0"/>
                          <a:ea typeface="楷体" panose="02010609060101010101" pitchFamily="49" charset="-122"/>
                          <a:cs typeface="Times New Roman" panose="02020603050405020304" pitchFamily="18" charset="0"/>
                        </a:rPr>
                        <a:t>__________________________________________________________</a:t>
                      </a:r>
                      <a:r>
                        <a:rPr lang="zh-CN" sz="2800" b="1" smtClean="0">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a:effectLst/>
                          <a:latin typeface="Calibri" panose="020F0502020204030204" pitchFamily="34" charset="0"/>
                          <a:ea typeface="楷体" panose="02010609060101010101" pitchFamily="49" charset="-122"/>
                          <a:cs typeface="Calibri" panose="020F0502020204030204" pitchFamily="34" charset="0"/>
                        </a:rPr>
                        <a:t> </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因此我请求加入班级的表演团队，为班级贡献自己的一份力量。请您务必批准。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2025</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年</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12</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月</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12</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日</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09643907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29789"/>
            <a:ext cx="11430000" cy="4013406"/>
          </a:xfrm>
          <a:prstGeom prst="rect">
            <a:avLst/>
          </a:prstGeom>
        </p:spPr>
        <p:txBody>
          <a:bodyPr>
            <a:spAutoFit/>
          </a:bodyPr>
          <a:lstStyle/>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请你在【甲】处，帮助小瑶添加一项有说服力的理由。</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p>
          <a:p>
            <a:pPr>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申请书中有句话表达不得体，请提出修改意见。</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p>
          <a:p>
            <a:pPr>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申请书的格式上有一项重要缺漏，请提出修改意见</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738602"/>
            <a:ext cx="11430000" cy="1160382"/>
          </a:xfrm>
          <a:prstGeom prst="rect">
            <a:avLst/>
          </a:prstGeom>
        </p:spPr>
        <p:txBody>
          <a:bodyPr>
            <a:spAutoFit/>
          </a:bodyPr>
          <a:lstStyle/>
          <a:p>
            <a:pP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示例：并且喜欢扮演小说中的人物角色，具备一定的表演能力</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其他合理的答案也可以</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189932" y="3352620"/>
            <a:ext cx="11430000" cy="600229"/>
          </a:xfrm>
          <a:prstGeom prst="rect">
            <a:avLst/>
          </a:prstGeom>
        </p:spPr>
        <p:txBody>
          <a:bodyPr>
            <a:spAutoFit/>
          </a:bodyPr>
          <a:lstStyle/>
          <a:p>
            <a:pP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将</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请您务必批准</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改为</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期待您同意</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望您批准</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135340" y="4466994"/>
            <a:ext cx="11430000" cy="600229"/>
          </a:xfrm>
          <a:prstGeom prst="rect">
            <a:avLst/>
          </a:prstGeom>
        </p:spPr>
        <p:txBody>
          <a:bodyPr>
            <a:spAutoFit/>
          </a:bodyPr>
          <a:lstStyle/>
          <a:p>
            <a:pP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在</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年</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月</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日</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上方加上</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申请人：九年级</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班小瑶</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40766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82809"/>
            <a:ext cx="11430000" cy="1161280"/>
          </a:xfrm>
          <a:prstGeom prst="rect">
            <a:avLst/>
          </a:prstGeom>
        </p:spPr>
        <p:txBody>
          <a:bodyPr>
            <a:spAutoFit/>
          </a:bodyPr>
          <a:lstStyle/>
          <a:p>
            <a:pPr>
              <a:lnSpc>
                <a:spcPct val="130000"/>
              </a:lnSpc>
            </a:pPr>
            <a:r>
              <a:rPr lang="en-US" altLang="zh-CN" sz="2800" b="1">
                <a:solidFill>
                  <a:srgbClr val="000000"/>
                </a:solidFill>
                <a:latin typeface="Times New Roman" panose="02020603050405020304" pitchFamily="18" charset="0"/>
                <a:ea typeface="宋体" panose="02010600030101010101" pitchFamily="2" charset="-122"/>
              </a:rPr>
              <a:t>6</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讲“东坡故事”大赛于</a:t>
            </a:r>
            <a:r>
              <a:rPr lang="en-US" altLang="zh-CN" sz="2800" b="1">
                <a:latin typeface="Times New Roman" panose="02020603050405020304" pitchFamily="18" charset="0"/>
                <a:ea typeface="宋体" panose="02010600030101010101" pitchFamily="2" charset="-122"/>
              </a:rPr>
              <a:t>2025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年</a:t>
            </a:r>
            <a:r>
              <a:rPr lang="en-US" altLang="zh-CN" sz="2800" b="1">
                <a:latin typeface="Times New Roman" panose="02020603050405020304" pitchFamily="18" charset="0"/>
                <a:ea typeface="宋体" panose="02010600030101010101" pitchFamily="2" charset="-122"/>
              </a:rPr>
              <a:t>4</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月底举行，张东同学因身体不适不能参加大赛彩排活动。下面是他的请假条，其中两处有问题请你帮他解决。</a:t>
            </a:r>
            <a:endParaRPr lang="zh-CN" altLang="en-US" sz="2800"/>
          </a:p>
        </p:txBody>
      </p:sp>
      <p:graphicFrame>
        <p:nvGraphicFramePr>
          <p:cNvPr id="3" name="表格 2"/>
          <p:cNvGraphicFramePr>
            <a:graphicFrameLocks noGrp="1"/>
          </p:cNvGraphicFramePr>
          <p:nvPr>
            <p:extLst>
              <p:ext uri="{D42A27DB-BD31-4B8C-83A1-F6EECF244321}">
                <p14:modId xmlns:p14="http://schemas.microsoft.com/office/powerpoint/2010/main" val="3049726843"/>
              </p:ext>
            </p:extLst>
          </p:nvPr>
        </p:nvGraphicFramePr>
        <p:xfrm>
          <a:off x="381000" y="2061789"/>
          <a:ext cx="11219597" cy="2589530"/>
        </p:xfrm>
        <a:graphic>
          <a:graphicData uri="http://schemas.openxmlformats.org/drawingml/2006/table">
            <a:tbl>
              <a:tblPr firstRow="1" firstCol="1" bandRow="1"/>
              <a:tblGrid>
                <a:gridCol w="11219597"/>
              </a:tblGrid>
              <a:tr h="14497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请假条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尊敬的李老师：</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我因为身体不舒服，特向您请假，恳请批准。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此致敬礼！</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张东</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2025</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年</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4</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月</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25</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日</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70057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35020"/>
            <a:ext cx="11430000" cy="5246052"/>
          </a:xfrm>
          <a:prstGeom prst="rect">
            <a:avLst/>
          </a:prstGeom>
          <a:ln>
            <a:solidFill>
              <a:schemeClr val="tx1"/>
            </a:solidFill>
          </a:ln>
        </p:spPr>
        <p:txBody>
          <a:bodyPr>
            <a:spAutoFit/>
          </a:bodyPr>
          <a:lstStyle/>
          <a:p>
            <a:pPr algn="ctr" fontAlgn="ctr">
              <a:lnSpc>
                <a:spcPct val="130000"/>
              </a:lnSpc>
              <a:spcAft>
                <a:spcPts val="0"/>
              </a:spcAft>
            </a:pPr>
            <a:r>
              <a:rPr lang="zh-CN" altLang="zh-CN" sz="2600" b="1">
                <a:latin typeface="Arial" panose="020B0604020202020204" pitchFamily="34" charset="0"/>
                <a:ea typeface="黑体" panose="02010609060101010101" pitchFamily="49" charset="-122"/>
                <a:cs typeface="Times New Roman" panose="02020603050405020304" pitchFamily="18" charset="0"/>
              </a:rPr>
              <a:t>倡议书</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600" b="1">
                <a:latin typeface="Times New Roman" panose="02020603050405020304" pitchFamily="18" charset="0"/>
                <a:ea typeface="楷体" panose="02010609060101010101" pitchFamily="49" charset="-122"/>
                <a:cs typeface="Times New Roman" panose="02020603050405020304" pitchFamily="18" charset="0"/>
              </a:rPr>
              <a:t>亲爱的同学们：</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en-US" altLang="zh-CN" sz="2600" b="1" smtClean="0">
                <a:latin typeface="Times New Roman" panose="02020603050405020304" pitchFamily="18" charset="0"/>
                <a:ea typeface="楷体" panose="02010609060101010101" pitchFamily="49" charset="-122"/>
                <a:cs typeface="Times New Roman" panose="02020603050405020304" pitchFamily="18" charset="0"/>
              </a:rPr>
              <a:t>        </a:t>
            </a:r>
            <a:r>
              <a:rPr lang="zh-CN" altLang="zh-CN" sz="2600" b="1" smtClean="0">
                <a:latin typeface="Times New Roman" panose="02020603050405020304" pitchFamily="18" charset="0"/>
                <a:ea typeface="楷体" panose="02010609060101010101" pitchFamily="49" charset="-122"/>
                <a:cs typeface="Times New Roman" panose="02020603050405020304" pitchFamily="18" charset="0"/>
              </a:rPr>
              <a:t>为了</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强化同学们的公民意识，营造</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争做合格小公民</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的浓郁氛围，特向大家发出如下倡议：</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indent="627063" fontAlgn="ctr">
              <a:lnSpc>
                <a:spcPct val="130000"/>
              </a:lnSpc>
              <a:spcAft>
                <a:spcPts val="0"/>
              </a:spcAft>
            </a:pPr>
            <a:r>
              <a:rPr lang="zh-CN" altLang="zh-CN" sz="2600" b="1">
                <a:latin typeface="Times New Roman" panose="02020603050405020304" pitchFamily="18" charset="0"/>
                <a:ea typeface="楷体" panose="02010609060101010101" pitchFamily="49" charset="-122"/>
                <a:cs typeface="Times New Roman" panose="02020603050405020304" pitchFamily="18" charset="0"/>
              </a:rPr>
              <a:t>一、爱国守法，自觉培育爱国情操，遵守各项法令制度；</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indent="627063" fontAlgn="ctr">
              <a:lnSpc>
                <a:spcPct val="130000"/>
              </a:lnSpc>
              <a:spcAft>
                <a:spcPts val="0"/>
              </a:spcAft>
            </a:pPr>
            <a:r>
              <a:rPr lang="en-US" altLang="zh-CN" sz="2600" b="1">
                <a:latin typeface="楷体" panose="02010609060101010101" pitchFamily="49" charset="-122"/>
                <a:ea typeface="宋体" panose="02010600030101010101" pitchFamily="2" charset="-122"/>
                <a:cs typeface="Times New Roman" panose="02020603050405020304" pitchFamily="18" charset="0"/>
              </a:rPr>
              <a:t>……</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indent="627063" fontAlgn="ctr">
              <a:lnSpc>
                <a:spcPct val="130000"/>
              </a:lnSpc>
              <a:spcAft>
                <a:spcPts val="0"/>
              </a:spcAft>
            </a:pPr>
            <a:r>
              <a:rPr lang="zh-CN" altLang="zh-CN" sz="2600" b="1">
                <a:latin typeface="Times New Roman" panose="02020603050405020304" pitchFamily="18" charset="0"/>
                <a:ea typeface="楷体" panose="02010609060101010101" pitchFamily="49" charset="-122"/>
                <a:cs typeface="Times New Roman" panose="02020603050405020304" pitchFamily="18" charset="0"/>
              </a:rPr>
              <a:t>四、乐于奉献，从身边的小事做起，以感恩之心回报社会。</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indent="627063" fontAlgn="ctr">
              <a:lnSpc>
                <a:spcPct val="130000"/>
              </a:lnSpc>
              <a:spcAft>
                <a:spcPts val="0"/>
              </a:spcAft>
            </a:pPr>
            <a:r>
              <a:rPr lang="zh-CN" altLang="zh-CN" sz="2600" b="1">
                <a:latin typeface="Times New Roman" panose="02020603050405020304" pitchFamily="18" charset="0"/>
                <a:ea typeface="楷体" panose="02010609060101010101" pitchFamily="49" charset="-122"/>
                <a:cs typeface="Times New Roman" panose="02020603050405020304" pitchFamily="18" charset="0"/>
              </a:rPr>
              <a:t>同学们，让我们积极行动起来，切实履行一个合格小公民应尽的责任。</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algn="r" fontAlgn="ctr">
              <a:lnSpc>
                <a:spcPct val="130000"/>
              </a:lnSpc>
              <a:spcAft>
                <a:spcPts val="0"/>
              </a:spcAft>
            </a:pPr>
            <a:r>
              <a:rPr lang="zh-CN" altLang="zh-CN" sz="2600" b="1">
                <a:latin typeface="Times New Roman" panose="02020603050405020304" pitchFamily="18" charset="0"/>
                <a:ea typeface="楷体" panose="02010609060101010101" pitchFamily="49" charset="-122"/>
                <a:cs typeface="Times New Roman" panose="02020603050405020304" pitchFamily="18" charset="0"/>
              </a:rPr>
              <a:t>倡议人：九</a:t>
            </a:r>
            <a:r>
              <a:rPr lang="en-US" altLang="zh-CN" sz="2600" b="1">
                <a:latin typeface="Times New Roman" panose="02020603050405020304" pitchFamily="18" charset="0"/>
                <a:ea typeface="楷体" panose="02010609060101010101" pitchFamily="49" charset="-122"/>
                <a:cs typeface="Times New Roman" panose="02020603050405020304" pitchFamily="18" charset="0"/>
              </a:rPr>
              <a:t>(</a:t>
            </a:r>
            <a:r>
              <a:rPr lang="en-US" altLang="zh-CN" sz="2600" b="1">
                <a:latin typeface="Times New Roman" panose="02020603050405020304" pitchFamily="18" charset="0"/>
                <a:ea typeface="宋体" panose="02010600030101010101" pitchFamily="2" charset="-122"/>
                <a:cs typeface="Times New Roman" panose="02020603050405020304" pitchFamily="18" charset="0"/>
              </a:rPr>
              <a:t>1</a:t>
            </a:r>
            <a:r>
              <a:rPr lang="en-US" altLang="zh-CN" sz="26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班班委会</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pPr>
            <a:r>
              <a:rPr lang="en-US" altLang="zh-CN" sz="2600" b="1" smtClean="0">
                <a:latin typeface="Times New Roman" panose="02020603050405020304" pitchFamily="18" charset="0"/>
                <a:ea typeface="宋体" panose="02010600030101010101" pitchFamily="2" charset="-122"/>
              </a:rPr>
              <a:t> ×</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年</a:t>
            </a:r>
            <a:r>
              <a:rPr lang="en-US" altLang="zh-CN" sz="2600" b="1">
                <a:latin typeface="Times New Roman" panose="02020603050405020304" pitchFamily="18" charset="0"/>
                <a:ea typeface="宋体" panose="02010600030101010101" pitchFamily="2" charset="-122"/>
              </a:rPr>
              <a:t>×</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月</a:t>
            </a:r>
            <a:r>
              <a:rPr lang="en-US" altLang="zh-CN" sz="2600" b="1">
                <a:latin typeface="Times New Roman" panose="02020603050405020304" pitchFamily="18" charset="0"/>
                <a:ea typeface="宋体" panose="02010600030101010101" pitchFamily="2" charset="-122"/>
              </a:rPr>
              <a:t>×</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日</a:t>
            </a:r>
            <a:endParaRPr lang="zh-CN" altLang="en-US" sz="2600"/>
          </a:p>
        </p:txBody>
      </p:sp>
    </p:spTree>
    <p:extLst>
      <p:ext uri="{BB962C8B-B14F-4D97-AF65-F5344CB8AC3E}">
        <p14:creationId xmlns:p14="http://schemas.microsoft.com/office/powerpoint/2010/main" val="22548602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87035"/>
            <a:ext cx="11430000" cy="3453253"/>
          </a:xfrm>
          <a:prstGeom prst="rect">
            <a:avLst/>
          </a:prstGeom>
        </p:spPr>
        <p:txBody>
          <a:bodyPr>
            <a:spAutoFit/>
          </a:bodyPr>
          <a:lstStyle/>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这则请假条格式上有一处错误，请写出修改意见。</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p>
          <a:p>
            <a:pPr>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这则请假条内容不完整，请写出修改意见</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93510" y="1853279"/>
            <a:ext cx="11430000" cy="1160382"/>
          </a:xfrm>
          <a:prstGeom prst="rect">
            <a:avLst/>
          </a:prstGeom>
        </p:spPr>
        <p:txBody>
          <a:bodyPr>
            <a:spAutoFit/>
          </a:bodyPr>
          <a:lstStyle/>
          <a:p>
            <a:pPr>
              <a:lnSpc>
                <a:spcPct val="130000"/>
              </a:lnSpc>
              <a:spcAft>
                <a:spcPts val="0"/>
              </a:spcAft>
            </a:pPr>
            <a:r>
              <a:rPr lang="zh-CN"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格式</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上</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此致</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敬礼！</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的位置不对，应</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此致</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空两格写，</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敬礼！</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换行顶格写。</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93510" y="3502212"/>
            <a:ext cx="11430000" cy="1160382"/>
          </a:xfrm>
          <a:prstGeom prst="rect">
            <a:avLst/>
          </a:prstGeom>
        </p:spPr>
        <p:txBody>
          <a:bodyPr>
            <a:spAutoFit/>
          </a:bodyPr>
          <a:lstStyle/>
          <a:p>
            <a:pPr>
              <a:lnSpc>
                <a:spcPct val="130000"/>
              </a:lnSpc>
              <a:spcAft>
                <a:spcPts val="0"/>
              </a:spcAft>
            </a:pPr>
            <a:r>
              <a:rPr lang="zh-CN"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内容</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上缺少请假的具体时间期限，可改为</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我因为身体不舒服，特向您请假</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天，恳请批准</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26562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48393"/>
            <a:ext cx="11430000" cy="1721433"/>
          </a:xfrm>
          <a:prstGeom prst="rect">
            <a:avLst/>
          </a:prstGeom>
        </p:spPr>
        <p:txBody>
          <a:bodyPr>
            <a:spAutoFit/>
          </a:bodyPr>
          <a:lstStyle/>
          <a:p>
            <a:pPr>
              <a:lnSpc>
                <a:spcPct val="130000"/>
              </a:lnSpc>
            </a:pPr>
            <a:r>
              <a:rPr lang="en-US" altLang="zh-CN" sz="2800" b="1">
                <a:solidFill>
                  <a:srgbClr val="000000"/>
                </a:solidFill>
                <a:latin typeface="Times New Roman" panose="02020603050405020304" pitchFamily="18" charset="0"/>
                <a:ea typeface="宋体" panose="02010600030101010101" pitchFamily="2" charset="-122"/>
              </a:rPr>
              <a:t>7</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端午将至，学校开展“端午情浓，粽香校园”主题活动，九</a:t>
            </a:r>
            <a:r>
              <a:rPr lang="en-US" altLang="zh-CN" sz="2800" b="1">
                <a:latin typeface="Times New Roman" panose="02020603050405020304" pitchFamily="18" charset="0"/>
                <a:ea typeface="宋体" panose="02010600030101010101" pitchFamily="2" charset="-122"/>
              </a:rPr>
              <a:t>(4)</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班为了准备这次活动，于</a:t>
            </a:r>
            <a:r>
              <a:rPr lang="en-US" altLang="zh-CN" sz="2800" b="1">
                <a:latin typeface="Times New Roman" panose="02020603050405020304" pitchFamily="18" charset="0"/>
                <a:ea typeface="宋体" panose="02010600030101010101" pitchFamily="2" charset="-122"/>
              </a:rPr>
              <a:t>2025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年</a:t>
            </a:r>
            <a:r>
              <a:rPr lang="en-US" altLang="zh-CN" sz="2800" b="1">
                <a:latin typeface="Times New Roman" panose="02020603050405020304" pitchFamily="18" charset="0"/>
                <a:ea typeface="宋体" panose="02010600030101010101" pitchFamily="2" charset="-122"/>
              </a:rPr>
              <a:t>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月</a:t>
            </a:r>
            <a:r>
              <a:rPr lang="en-US" altLang="zh-CN" sz="2800" b="1">
                <a:latin typeface="Times New Roman" panose="02020603050405020304" pitchFamily="18" charset="0"/>
                <a:ea typeface="宋体" panose="02010600030101010101" pitchFamily="2" charset="-122"/>
              </a:rPr>
              <a:t>31</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日向食堂借了</a:t>
            </a:r>
            <a:r>
              <a:rPr lang="en-US" altLang="zh-CN" sz="2800" b="1">
                <a:latin typeface="Times New Roman" panose="02020603050405020304" pitchFamily="18" charset="0"/>
                <a:ea typeface="宋体" panose="02010600030101010101" pitchFamily="2" charset="-122"/>
              </a:rPr>
              <a:t>3</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袋糯米和</a:t>
            </a:r>
            <a:r>
              <a:rPr lang="en-US" altLang="zh-CN" sz="2800" b="1">
                <a:latin typeface="Times New Roman" panose="02020603050405020304" pitchFamily="18" charset="0"/>
                <a:ea typeface="宋体" panose="02010600030101010101" pitchFamily="2" charset="-122"/>
              </a:rPr>
              <a:t>52</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套餐具。下面是班长小马拟写的一则借条，请仔细阅读，按要求回答。</a:t>
            </a:r>
            <a:endParaRPr lang="zh-CN" altLang="en-US" sz="2800"/>
          </a:p>
        </p:txBody>
      </p:sp>
      <p:graphicFrame>
        <p:nvGraphicFramePr>
          <p:cNvPr id="3" name="表格 2"/>
          <p:cNvGraphicFramePr>
            <a:graphicFrameLocks noGrp="1"/>
          </p:cNvGraphicFramePr>
          <p:nvPr>
            <p:extLst>
              <p:ext uri="{D42A27DB-BD31-4B8C-83A1-F6EECF244321}">
                <p14:modId xmlns:p14="http://schemas.microsoft.com/office/powerpoint/2010/main" val="3542427579"/>
              </p:ext>
            </p:extLst>
          </p:nvPr>
        </p:nvGraphicFramePr>
        <p:xfrm>
          <a:off x="529438" y="2656298"/>
          <a:ext cx="11180341" cy="2162810"/>
        </p:xfrm>
        <a:graphic>
          <a:graphicData uri="http://schemas.openxmlformats.org/drawingml/2006/table">
            <a:tbl>
              <a:tblPr firstRow="1" firstCol="1" bandRow="1"/>
              <a:tblGrid>
                <a:gridCol w="11180341"/>
              </a:tblGrid>
              <a:tr h="12433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借</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a:effectLst/>
                          <a:latin typeface="Arial" panose="020B0604020202020204" pitchFamily="34" charset="0"/>
                          <a:ea typeface="黑体" panose="02010609060101010101" pitchFamily="49" charset="-122"/>
                          <a:cs typeface="Times New Roman" panose="02020603050405020304" pitchFamily="18" charset="0"/>
                        </a:rPr>
                        <a:t>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为了准备端午节活动，今借食堂糯米叁袋，</a:t>
                      </a:r>
                      <a:r>
                        <a:rPr lang="zh-CN" sz="2800" b="1" u="sng">
                          <a:effectLst/>
                          <a:latin typeface="Times New Roman" panose="02020603050405020304" pitchFamily="18" charset="0"/>
                          <a:ea typeface="楷体" panose="02010609060101010101" pitchFamily="49" charset="-122"/>
                          <a:cs typeface="Times New Roman" panose="02020603050405020304" pitchFamily="18" charset="0"/>
                        </a:rPr>
                        <a:t>餐具伍拾二套</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。活动结束后</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2025</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年</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6</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月</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4</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日</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归还。此据。</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九</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4</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2025</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年</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5</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月</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31</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日</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4880482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451403"/>
            <a:ext cx="11430000" cy="2332946"/>
          </a:xfrm>
          <a:prstGeom prst="rect">
            <a:avLst/>
          </a:prstGeom>
        </p:spPr>
        <p:txBody>
          <a:bodyPr>
            <a:spAutoFit/>
          </a:bodyPr>
          <a:lstStyle/>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借条中有一句话有歧义，请你找出来并修改。</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p>
          <a:p>
            <a:pPr>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借条画线处大写数字书写有错，请你修改</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0" y="2017647"/>
            <a:ext cx="11430000" cy="600229"/>
          </a:xfrm>
          <a:prstGeom prst="rect">
            <a:avLst/>
          </a:prstGeom>
        </p:spPr>
        <p:txBody>
          <a:bodyPr>
            <a:spAutoFit/>
          </a:bodyPr>
          <a:lstStyle/>
          <a:p>
            <a:pP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今借食堂糯米叁袋</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有歧义，改为</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今借到食堂糯米叁袋</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135340" y="3140134"/>
            <a:ext cx="4692310" cy="600229"/>
          </a:xfrm>
          <a:prstGeom prst="rect">
            <a:avLst/>
          </a:prstGeom>
        </p:spPr>
        <p:txBody>
          <a:bodyPr wrap="none">
            <a:spAutoFit/>
          </a:bodyPr>
          <a:lstStyle/>
          <a:p>
            <a:pP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将</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二</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改为</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贰</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76882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32935"/>
            <a:ext cx="11430000" cy="1161280"/>
          </a:xfrm>
          <a:prstGeom prst="rect">
            <a:avLst/>
          </a:prstGeom>
        </p:spPr>
        <p:txBody>
          <a:bodyPr>
            <a:spAutoFit/>
          </a:bodyPr>
          <a:lstStyle/>
          <a:p>
            <a:pPr>
              <a:lnSpc>
                <a:spcPct val="130000"/>
              </a:lnSpc>
            </a:pPr>
            <a:r>
              <a:rPr lang="en-US" altLang="zh-CN" sz="2800" b="1">
                <a:solidFill>
                  <a:srgbClr val="000000"/>
                </a:solidFill>
                <a:latin typeface="Times New Roman" panose="02020603050405020304" pitchFamily="18" charset="0"/>
                <a:ea typeface="宋体" panose="02010600030101010101" pitchFamily="2" charset="-122"/>
              </a:rPr>
              <a:t>8</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某市图书馆向学校捐赠了</a:t>
            </a:r>
            <a:r>
              <a:rPr lang="en-US" altLang="zh-CN" sz="2800" b="1">
                <a:latin typeface="Times New Roman" panose="02020603050405020304" pitchFamily="18" charset="0"/>
                <a:ea typeface="宋体" panose="02010600030101010101" pitchFamily="2" charset="-122"/>
              </a:rPr>
              <a:t>280</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本文学名著，王彤同学需要代表学生会给市图书馆写一张收条，请帮她补全收条内容。</a:t>
            </a:r>
            <a:endParaRPr lang="zh-CN" altLang="en-US" sz="2800"/>
          </a:p>
        </p:txBody>
      </p:sp>
      <p:graphicFrame>
        <p:nvGraphicFramePr>
          <p:cNvPr id="3" name="表格 2"/>
          <p:cNvGraphicFramePr>
            <a:graphicFrameLocks noGrp="1"/>
          </p:cNvGraphicFramePr>
          <p:nvPr>
            <p:extLst>
              <p:ext uri="{D42A27DB-BD31-4B8C-83A1-F6EECF244321}">
                <p14:modId xmlns:p14="http://schemas.microsoft.com/office/powerpoint/2010/main" val="2784801821"/>
              </p:ext>
            </p:extLst>
          </p:nvPr>
        </p:nvGraphicFramePr>
        <p:xfrm>
          <a:off x="515790" y="2322756"/>
          <a:ext cx="11030216" cy="1736090"/>
        </p:xfrm>
        <a:graphic>
          <a:graphicData uri="http://schemas.openxmlformats.org/drawingml/2006/table">
            <a:tbl>
              <a:tblPr firstRow="1" firstCol="1" bandRow="1"/>
              <a:tblGrid>
                <a:gridCol w="11030216"/>
              </a:tblGrid>
              <a:tr h="10369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收</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a:effectLst/>
                          <a:latin typeface="Arial" panose="020B0604020202020204" pitchFamily="34" charset="0"/>
                          <a:ea typeface="黑体" panose="02010609060101010101" pitchFamily="49" charset="-122"/>
                          <a:cs typeface="Times New Roman" panose="02020603050405020304" pitchFamily="18" charset="0"/>
                        </a:rPr>
                        <a:t>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0" u="none" smtClean="0">
                          <a:effectLst/>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a:t>
                      </a:r>
                      <a:r>
                        <a:rPr lang="zh-CN" sz="2800" b="1" smtClean="0">
                          <a:effectLst/>
                          <a:latin typeface="Times New Roman" panose="02020603050405020304" pitchFamily="18" charset="0"/>
                          <a:ea typeface="楷体" panose="02010609060101010101" pitchFamily="49" charset="-122"/>
                          <a:cs typeface="Times New Roman" panose="02020603050405020304" pitchFamily="18" charset="0"/>
                        </a:rPr>
                        <a:t>此</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据。</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学校学生会</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2025</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年</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10</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月</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28</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日</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a:spLocks noChangeAspect="1"/>
          </p:cNvSpPr>
          <p:nvPr/>
        </p:nvSpPr>
        <p:spPr>
          <a:xfrm>
            <a:off x="1486468" y="2630618"/>
            <a:ext cx="7915950" cy="601127"/>
          </a:xfrm>
          <a:prstGeom prst="rect">
            <a:avLst/>
          </a:prstGeom>
        </p:spPr>
        <p:txBody>
          <a:bodyPr wrap="none">
            <a:spAutoFit/>
          </a:bodyPr>
          <a:lstStyle/>
          <a:p>
            <a:pPr>
              <a:lnSpc>
                <a:spcPct val="130000"/>
              </a:lnSpc>
            </a:pP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今收到市图书馆捐赠文学名著</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280</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贰佰捌拾</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本</a:t>
            </a:r>
            <a:r>
              <a:rPr lang="zh-CN"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a:p>
        </p:txBody>
      </p:sp>
    </p:spTree>
    <p:extLst>
      <p:ext uri="{BB962C8B-B14F-4D97-AF65-F5344CB8AC3E}">
        <p14:creationId xmlns:p14="http://schemas.microsoft.com/office/powerpoint/2010/main" val="2862195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69067"/>
            <a:ext cx="7306808" cy="652486"/>
          </a:xfrm>
          <a:prstGeom prst="rect">
            <a:avLst/>
          </a:prstGeom>
        </p:spPr>
        <p:txBody>
          <a:bodyPr wrap="none">
            <a:spAutoFit/>
          </a:bodyPr>
          <a:lstStyle/>
          <a:p>
            <a:pPr>
              <a:lnSpc>
                <a:spcPct val="130000"/>
              </a:lnSpc>
            </a:pPr>
            <a:r>
              <a:rPr lang="en-US" altLang="zh-CN" sz="2800" b="1">
                <a:solidFill>
                  <a:srgbClr val="000000"/>
                </a:solidFill>
                <a:latin typeface="Times New Roman" panose="02020603050405020304" pitchFamily="18" charset="0"/>
                <a:ea typeface="宋体" panose="02010600030101010101" pitchFamily="2" charset="-122"/>
              </a:rPr>
              <a:t>9</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阅读下面的表扬信，根据要求完成任务</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a:p>
        </p:txBody>
      </p:sp>
      <p:graphicFrame>
        <p:nvGraphicFramePr>
          <p:cNvPr id="3" name="表格 2"/>
          <p:cNvGraphicFramePr>
            <a:graphicFrameLocks noGrp="1"/>
          </p:cNvGraphicFramePr>
          <p:nvPr>
            <p:extLst>
              <p:ext uri="{D42A27DB-BD31-4B8C-83A1-F6EECF244321}">
                <p14:modId xmlns:p14="http://schemas.microsoft.com/office/powerpoint/2010/main" val="3466978955"/>
              </p:ext>
            </p:extLst>
          </p:nvPr>
        </p:nvGraphicFramePr>
        <p:xfrm>
          <a:off x="504968" y="1296035"/>
          <a:ext cx="11136573" cy="4723130"/>
        </p:xfrm>
        <a:graphic>
          <a:graphicData uri="http://schemas.openxmlformats.org/drawingml/2006/table">
            <a:tbl>
              <a:tblPr firstRow="1" firstCol="1" bandRow="1"/>
              <a:tblGrid>
                <a:gridCol w="11136573"/>
              </a:tblGrid>
              <a:tr h="2687955">
                <a:tc>
                  <a:txBody>
                    <a:bodyPr/>
                    <a:lstStyle/>
                    <a:p>
                      <a:pP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尊敬的思源中学校领导：</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altLang="zh-CN" sz="2800" b="1" smtClean="0">
                          <a:effectLst/>
                          <a:latin typeface="Calibri" panose="020F0502020204030204" pitchFamily="34" charset="0"/>
                          <a:ea typeface="宋体" panose="02010600030101010101" pitchFamily="2" charset="-122"/>
                          <a:cs typeface="宋体" panose="02010600030101010101" pitchFamily="2" charset="-122"/>
                        </a:rPr>
                        <a:t>         </a:t>
                      </a:r>
                      <a:r>
                        <a:rPr lang="zh-CN" sz="2800" b="1" smtClean="0">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贵校九年级</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3</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班谢婷同学助人为乐，非常值得表扬。</a:t>
                      </a: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我们的孩子姜楠就读于贵校九年级</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3</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班，两周前因患急性肺炎住进了医院。</a:t>
                      </a:r>
                      <a:r>
                        <a:rPr lang="zh-CN" sz="2800" b="1">
                          <a:effectLst/>
                          <a:latin typeface="Calibri" panose="020F0502020204030204" pitchFamily="34" charset="0"/>
                          <a:ea typeface="宋体" panose="02010600030101010101" pitchFamily="2" charset="-122"/>
                          <a:cs typeface="宋体" panose="02010600030101010101" pitchFamily="2" charset="-122"/>
                        </a:rPr>
                        <a:t>③</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住院期间谢婷同学主动来到医院，不仅热心为姜楠补课，而是经常安慰她不要为学习焦虑。</a:t>
                      </a:r>
                      <a:r>
                        <a:rPr lang="zh-CN" sz="2800" b="1">
                          <a:effectLst/>
                          <a:latin typeface="Calibri" panose="020F0502020204030204" pitchFamily="34" charset="0"/>
                          <a:ea typeface="宋体" panose="02010600030101010101" pitchFamily="2" charset="-122"/>
                          <a:cs typeface="宋体" panose="02010600030101010101" pitchFamily="2" charset="-122"/>
                        </a:rPr>
                        <a:t>④</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谢婷同学在面临中考的关键时刻，牺牲自己的宝贵时间来帮助同学，这种助人为乐的精神让我们全家非常感动。</a:t>
                      </a:r>
                      <a:r>
                        <a:rPr lang="zh-CN" sz="2800" b="1">
                          <a:effectLst/>
                          <a:latin typeface="Calibri" panose="020F0502020204030204" pitchFamily="34" charset="0"/>
                          <a:ea typeface="宋体" panose="02010600030101010101" pitchFamily="2" charset="-122"/>
                          <a:cs typeface="宋体" panose="02010600030101010101" pitchFamily="2" charset="-122"/>
                        </a:rPr>
                        <a:t>⑤</a:t>
                      </a:r>
                      <a:r>
                        <a:rPr lang="zh-CN" sz="2800" b="1" u="sng">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a:effectLst/>
                          <a:latin typeface="Calibri" panose="020F0502020204030204" pitchFamily="34" charset="0"/>
                          <a:ea typeface="楷体" panose="02010609060101010101" pitchFamily="49" charset="-122"/>
                          <a:cs typeface="Calibri" panose="020F0502020204030204" pitchFamily="34" charset="0"/>
                        </a:rPr>
                        <a:t> </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altLang="zh-CN" sz="2800" b="1" smtClean="0">
                          <a:effectLst/>
                          <a:latin typeface="Times New Roman" panose="02020603050405020304" pitchFamily="18" charset="0"/>
                          <a:ea typeface="楷体" panose="02010609060101010101" pitchFamily="49" charset="-122"/>
                          <a:cs typeface="Times New Roman" panose="02020603050405020304" pitchFamily="18" charset="0"/>
                        </a:rPr>
                        <a:t>       </a:t>
                      </a:r>
                      <a:r>
                        <a:rPr lang="zh-CN" sz="2800" b="1" smtClean="0">
                          <a:effectLst/>
                          <a:latin typeface="Times New Roman" panose="02020603050405020304" pitchFamily="18" charset="0"/>
                          <a:ea typeface="楷体" panose="02010609060101010101" pitchFamily="49" charset="-122"/>
                          <a:cs typeface="Times New Roman" panose="02020603050405020304" pitchFamily="18" charset="0"/>
                        </a:rPr>
                        <a:t>此致</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敬礼！</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姜楠的父母</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2025</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年</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5</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月</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7</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日</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09112173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91501"/>
            <a:ext cx="11430000" cy="3453253"/>
          </a:xfrm>
          <a:prstGeom prst="rect">
            <a:avLst/>
          </a:prstGeom>
        </p:spPr>
        <p:txBody>
          <a:bodyPr>
            <a:spAutoFit/>
          </a:bodyPr>
          <a:lstStyle/>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表扬信中有一处格式不正确，请你修改。</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280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表扬信中有一处语病，请你修改。</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280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请结合表扬信的内容，在</a:t>
            </a:r>
            <a:r>
              <a:rPr lang="zh-CN" altLang="zh-CN" sz="2800" b="1">
                <a:latin typeface="Calibri" panose="020F0502020204030204" pitchFamily="34" charset="0"/>
                <a:ea typeface="宋体" panose="02010600030101010101" pitchFamily="2" charset="-122"/>
                <a:cs typeface="宋体" panose="02010600030101010101" pitchFamily="2" charset="-122"/>
              </a:rPr>
              <a:t>⑤</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处补写一句结语。</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280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A_f9337"/>
          <p:cNvSpPr/>
          <p:nvPr/>
        </p:nvSpPr>
        <p:spPr>
          <a:xfrm>
            <a:off x="632494" y="4028707"/>
            <a:ext cx="51515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希望贵校对该同学予以表扬</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d6edd"/>
          <p:cNvSpPr/>
          <p:nvPr/>
        </p:nvSpPr>
        <p:spPr>
          <a:xfrm>
            <a:off x="623543" y="2918127"/>
            <a:ext cx="586587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句中</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而是</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改成</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而且</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ac40a"/>
          <p:cNvSpPr/>
          <p:nvPr/>
        </p:nvSpPr>
        <p:spPr>
          <a:xfrm>
            <a:off x="632494" y="1841650"/>
            <a:ext cx="69374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标题</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表扬信</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写在首行正中间位置。</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047381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84724"/>
            <a:ext cx="11430000" cy="2840842"/>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湿地具备强大的蓄水、净化水质等功能，被誉为“地球之肾”。</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2026</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年</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月</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日是第</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个世界湿地日，为此学校举行了“争做环保卫士，热爱魅力湿地”图片展览活动。以下是两幅有关湿地的宣传海报，作为本次活动的策划人，你会选择哪一幅？请说说选择它的理由。</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写作提示：</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介绍海报的内容及选择理由；</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(2)80</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字左右。</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144.jpeg"/>
          <p:cNvPicPr/>
          <p:nvPr/>
        </p:nvPicPr>
        <p:blipFill>
          <a:blip r:embed="rId2"/>
          <a:stretch>
            <a:fillRect/>
          </a:stretch>
        </p:blipFill>
        <p:spPr>
          <a:xfrm>
            <a:off x="2975591" y="3820828"/>
            <a:ext cx="1296158" cy="2052886"/>
          </a:xfrm>
          <a:prstGeom prst="rect">
            <a:avLst/>
          </a:prstGeom>
        </p:spPr>
      </p:pic>
      <p:pic>
        <p:nvPicPr>
          <p:cNvPr id="4" name="image145.jpeg"/>
          <p:cNvPicPr/>
          <p:nvPr/>
        </p:nvPicPr>
        <p:blipFill>
          <a:blip r:embed="rId3"/>
          <a:stretch>
            <a:fillRect/>
          </a:stretch>
        </p:blipFill>
        <p:spPr>
          <a:xfrm>
            <a:off x="6310392" y="3820828"/>
            <a:ext cx="1373297" cy="2006840"/>
          </a:xfrm>
          <a:prstGeom prst="rect">
            <a:avLst/>
          </a:prstGeom>
        </p:spPr>
      </p:pic>
      <p:sp>
        <p:nvSpPr>
          <p:cNvPr id="5" name="矩形 4"/>
          <p:cNvSpPr>
            <a:spLocks noChangeAspect="1"/>
          </p:cNvSpPr>
          <p:nvPr/>
        </p:nvSpPr>
        <p:spPr>
          <a:xfrm>
            <a:off x="3271904" y="5827668"/>
            <a:ext cx="4411785" cy="652486"/>
          </a:xfrm>
          <a:prstGeom prst="rect">
            <a:avLst/>
          </a:prstGeom>
        </p:spPr>
        <p:txBody>
          <a:bodyPr wrap="none">
            <a:spAutoFit/>
          </a:bodyPr>
          <a:lstStyle/>
          <a:p>
            <a:pPr algn="ctr">
              <a:lnSpc>
                <a:spcPct val="130000"/>
              </a:lnSpc>
              <a:spcAft>
                <a:spcPts val="0"/>
              </a:spcAft>
            </a:pPr>
            <a:r>
              <a:rPr lang="zh-CN" altLang="zh-CN" sz="2800" b="1">
                <a:latin typeface="Times New Roman" panose="02020603050405020304" pitchFamily="18" charset="0"/>
                <a:ea typeface="楷体" panose="02010609060101010101" pitchFamily="49" charset="-122"/>
                <a:cs typeface="Times New Roman" panose="02020603050405020304" pitchFamily="18" charset="0"/>
              </a:rPr>
              <a:t>图一</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楷体" panose="02010609060101010101" pitchFamily="49" charset="-122"/>
                <a:cs typeface="Times New Roman" panose="02020603050405020304" pitchFamily="18" charset="0"/>
              </a:rPr>
              <a:t>图二</a:t>
            </a:r>
            <a:r>
              <a:rPr lang="en-US" altLang="zh-CN" sz="2800" b="1" smtClean="0">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4816368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477"/>
            <a:ext cx="11430000" cy="3969292"/>
          </a:xfrm>
          <a:prstGeom prst="rect">
            <a:avLst/>
          </a:prstGeom>
        </p:spPr>
        <p:txBody>
          <a:bodyPr>
            <a:spAutoFit/>
          </a:bodyPr>
          <a:lstStyle/>
          <a:p>
            <a:pPr>
              <a:lnSpc>
                <a:spcPct val="130000"/>
              </a:lnSpc>
            </a:pPr>
            <a:r>
              <a:rPr lang="en-US" altLang="zh-CN" sz="2800" smtClean="0"/>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2800"/>
          </a:p>
        </p:txBody>
      </p:sp>
      <p:sp>
        <p:nvSpPr>
          <p:cNvPr id="3" name="矩形 2"/>
          <p:cNvSpPr>
            <a:spLocks noChangeAspect="1"/>
          </p:cNvSpPr>
          <p:nvPr/>
        </p:nvSpPr>
        <p:spPr>
          <a:xfrm>
            <a:off x="381000" y="1511477"/>
            <a:ext cx="11430000" cy="3962047"/>
          </a:xfrm>
          <a:prstGeom prst="rect">
            <a:avLst/>
          </a:prstGeom>
        </p:spPr>
        <p:txBody>
          <a:bodyPr>
            <a:spAutoFit/>
          </a:bodyPr>
          <a:lstStyle/>
          <a:p>
            <a:pPr>
              <a:lnSpc>
                <a:spcPct val="130000"/>
              </a:lnSpc>
            </a:pPr>
            <a:r>
              <a:rPr lang="zh-CN"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一：我选择图一。海报的上方是天空和云朵，下方有山、树木、溪流、草地和两只水鸟，此外还有</a:t>
            </a:r>
            <a:r>
              <a:rPr lang="zh-CN"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世界湿地日</a:t>
            </a:r>
            <a:r>
              <a:rPr lang="zh-CN"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等中英文字样。整幅海报画面优美、主题鲜明，凸显了湿地的魅力，号召大家争做环保卫士，因此，我选择图一。</a:t>
            </a:r>
            <a:r>
              <a:rPr lang="zh-CN"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示例二：我选择图二。海报的主体呈现地球的样子，地球上有树木、山、草地、瀑布，天空中还有太阳和飞鸟。海报下方有</a:t>
            </a:r>
            <a:r>
              <a:rPr lang="zh-CN"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世界湿地日</a:t>
            </a:r>
            <a:r>
              <a:rPr lang="zh-CN"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等字样，突出</a:t>
            </a:r>
            <a:r>
              <a:rPr lang="zh-CN"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保护湿地，保护生态环境</a:t>
            </a:r>
            <a:r>
              <a:rPr lang="zh-CN"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的主题。整幅海报主题鲜明、内容丰富，因此，我选择图二。</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a:p>
        </p:txBody>
      </p:sp>
    </p:spTree>
    <p:extLst>
      <p:ext uri="{BB962C8B-B14F-4D97-AF65-F5344CB8AC3E}">
        <p14:creationId xmlns:p14="http://schemas.microsoft.com/office/powerpoint/2010/main" val="3020798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986548"/>
            <a:ext cx="2544286" cy="800219"/>
          </a:xfrm>
          <a:prstGeom prst="rect">
            <a:avLst/>
          </a:prstGeom>
          <a:noFill/>
        </p:spPr>
        <p:txBody>
          <a:bodyPr wrap="none" rtlCol="0">
            <a:spAutoFit/>
          </a:bodyPr>
          <a:lstStyle/>
          <a:p>
            <a:r>
              <a:rPr lang="zh-CN" altLang="en-US" sz="4600" b="1" dirty="0">
                <a:latin typeface="黑体" panose="02010609060101010101" pitchFamily="49" charset="-122"/>
                <a:ea typeface="黑体" panose="02010609060101010101" pitchFamily="49" charset="-122"/>
              </a:rPr>
              <a:t>谢谢观看</a:t>
            </a:r>
          </a:p>
        </p:txBody>
      </p:sp>
      <p:grpSp>
        <p:nvGrpSpPr>
          <p:cNvPr id="10" name="组合 9">
            <a:extLst>
              <a:ext uri="{FF2B5EF4-FFF2-40B4-BE49-F238E27FC236}">
                <a16:creationId xmlns="" xmlns:a16="http://schemas.microsoft.com/office/drawing/2014/main" id="{EE6A1E39-1EA5-5284-C6EE-B62D86C74E4B}"/>
              </a:ext>
            </a:extLst>
          </p:cNvPr>
          <p:cNvGrpSpPr/>
          <p:nvPr/>
        </p:nvGrpSpPr>
        <p:grpSpPr>
          <a:xfrm>
            <a:off x="2632550" y="1071233"/>
            <a:ext cx="6926901" cy="3805567"/>
            <a:chOff x="2632550" y="1071233"/>
            <a:chExt cx="6926901" cy="3805567"/>
          </a:xfrm>
        </p:grpSpPr>
        <p:pic>
          <p:nvPicPr>
            <p:cNvPr id="8" name="图片 7">
              <a:extLst>
                <a:ext uri="{FF2B5EF4-FFF2-40B4-BE49-F238E27FC236}">
                  <a16:creationId xmlns="" xmlns:a16="http://schemas.microsoft.com/office/drawing/2014/main" id="{C6A328CF-DA0E-2E99-236E-0D48E2D0FD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2550" y="1071233"/>
              <a:ext cx="6926901" cy="3805567"/>
            </a:xfrm>
            <a:prstGeom prst="rect">
              <a:avLst/>
            </a:prstGeom>
          </p:spPr>
        </p:pic>
        <p:pic>
          <p:nvPicPr>
            <p:cNvPr id="9" name="图片 8">
              <a:extLst>
                <a:ext uri="{FF2B5EF4-FFF2-40B4-BE49-F238E27FC236}">
                  <a16:creationId xmlns="" xmlns:a16="http://schemas.microsoft.com/office/drawing/2014/main" id="{7A62B922-15B6-752B-E298-371A9F130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0114" y="2403231"/>
              <a:ext cx="991772" cy="29120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15.jpeg"/>
          <p:cNvPicPr/>
          <p:nvPr/>
        </p:nvPicPr>
        <p:blipFill>
          <a:blip r:embed="rId2"/>
          <a:stretch>
            <a:fillRect/>
          </a:stretch>
        </p:blipFill>
        <p:spPr>
          <a:xfrm>
            <a:off x="445689" y="909845"/>
            <a:ext cx="1724305" cy="391322"/>
          </a:xfrm>
          <a:prstGeom prst="rect">
            <a:avLst/>
          </a:prstGeom>
        </p:spPr>
      </p:pic>
      <p:sp>
        <p:nvSpPr>
          <p:cNvPr id="3" name="矩形 2"/>
          <p:cNvSpPr>
            <a:spLocks noChangeAspect="1"/>
          </p:cNvSpPr>
          <p:nvPr/>
        </p:nvSpPr>
        <p:spPr>
          <a:xfrm>
            <a:off x="381000" y="1301167"/>
            <a:ext cx="11430000" cy="4725076"/>
          </a:xfrm>
          <a:prstGeom prst="rect">
            <a:avLst/>
          </a:prstGeom>
        </p:spPr>
        <p:txBody>
          <a:bodyPr>
            <a:spAutoFit/>
          </a:bodyPr>
          <a:lstStyle/>
          <a:p>
            <a:pPr>
              <a:lnSpc>
                <a:spcPct val="130000"/>
              </a:lnSpc>
              <a:spcAft>
                <a:spcPts val="0"/>
              </a:spcAft>
            </a:pPr>
            <a:r>
              <a:rPr lang="zh-CN" altLang="zh-CN" sz="2600" b="1">
                <a:latin typeface="Arial" panose="020B0604020202020204" pitchFamily="34" charset="0"/>
                <a:ea typeface="黑体" panose="02010609060101010101" pitchFamily="49" charset="-122"/>
                <a:cs typeface="Times New Roman" panose="02020603050405020304" pitchFamily="18" charset="0"/>
              </a:rPr>
              <a:t>标题：</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居中写“倡议书”。</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600" b="1">
                <a:latin typeface="Arial" panose="020B0604020202020204" pitchFamily="34" charset="0"/>
                <a:ea typeface="黑体" panose="02010609060101010101" pitchFamily="49" charset="-122"/>
                <a:cs typeface="Times New Roman" panose="02020603050405020304" pitchFamily="18" charset="0"/>
              </a:rPr>
              <a:t>称呼：</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第二行顶格写倡议对象的称呼，后加冒号。</a:t>
            </a:r>
            <a:r>
              <a:rPr lang="en-US" altLang="zh-CN" sz="26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有时也可不写称呼，在正文提出即可</a:t>
            </a:r>
            <a:r>
              <a:rPr lang="en-US" altLang="zh-CN" sz="2600" b="1">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600" b="1">
                <a:latin typeface="Arial" panose="020B0604020202020204" pitchFamily="34" charset="0"/>
                <a:ea typeface="黑体" panose="02010609060101010101" pitchFamily="49" charset="-122"/>
                <a:cs typeface="Times New Roman" panose="02020603050405020304" pitchFamily="18" charset="0"/>
              </a:rPr>
              <a:t>正文：</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另起一行空两格写正文：</a:t>
            </a:r>
            <a:r>
              <a:rPr lang="zh-CN" altLang="zh-CN" sz="2600" b="1">
                <a:latin typeface="Calibri" panose="020F0502020204030204" pitchFamily="34" charset="0"/>
                <a:ea typeface="宋体" panose="02010600030101010101" pitchFamily="2" charset="-122"/>
                <a:cs typeface="宋体" panose="02010600030101010101" pitchFamily="2" charset="-122"/>
              </a:rPr>
              <a:t>①</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提出倡议的背景、原因和目的；</a:t>
            </a:r>
            <a:r>
              <a:rPr lang="zh-CN" altLang="zh-CN" sz="2600" b="1">
                <a:latin typeface="Calibri" panose="020F0502020204030204" pitchFamily="34" charset="0"/>
                <a:ea typeface="宋体" panose="02010600030101010101" pitchFamily="2" charset="-122"/>
                <a:cs typeface="宋体" panose="02010600030101010101" pitchFamily="2" charset="-122"/>
              </a:rPr>
              <a:t>②</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分条写出倡议的内容。应交代清楚开展该活动要做哪些事情、具体要求是什么等。</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600" b="1">
                <a:latin typeface="Arial" panose="020B0604020202020204" pitchFamily="34" charset="0"/>
                <a:ea typeface="黑体" panose="02010609060101010101" pitchFamily="49" charset="-122"/>
                <a:cs typeface="Times New Roman" panose="02020603050405020304" pitchFamily="18" charset="0"/>
              </a:rPr>
              <a:t>结尾：</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用富有号召力的话语结尾，以表示倡议者的决心和希望或者提出某种建议。</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600" b="1">
                <a:latin typeface="Arial" panose="020B0604020202020204" pitchFamily="34" charset="0"/>
                <a:ea typeface="黑体" panose="02010609060101010101" pitchFamily="49" charset="-122"/>
                <a:cs typeface="Times New Roman" panose="02020603050405020304" pitchFamily="18" charset="0"/>
              </a:rPr>
              <a:t>落款：</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在右下方写明提出倡议的集体名称或个人姓名，另起一行居右写上提出倡议的日期。</a:t>
            </a:r>
            <a:endParaRPr lang="zh-CN" altLang="zh-CN" sz="26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787877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52822"/>
            <a:ext cx="2627642" cy="652486"/>
          </a:xfrm>
          <a:prstGeom prst="rect">
            <a:avLst/>
          </a:prstGeom>
        </p:spPr>
        <p:txBody>
          <a:bodyPr wrap="none">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考向</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Arial" panose="020B0604020202020204" pitchFamily="34" charset="0"/>
                <a:ea typeface="黑体" panose="02010609060101010101" pitchFamily="49" charset="-122"/>
                <a:cs typeface="Times New Roman" panose="02020603050405020304" pitchFamily="18" charset="0"/>
              </a:rPr>
              <a:t>通</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Arial" panose="020B0604020202020204" pitchFamily="34" charset="0"/>
                <a:ea typeface="黑体" panose="02010609060101010101" pitchFamily="49" charset="-122"/>
                <a:cs typeface="Times New Roman" panose="02020603050405020304" pitchFamily="18" charset="0"/>
              </a:rPr>
              <a:t>知</a:t>
            </a:r>
            <a:r>
              <a:rPr lang="en-US" altLang="zh-CN" sz="2800" b="1" smtClean="0">
                <a:latin typeface="Arial" panose="020B0604020202020204" pitchFamily="34" charset="0"/>
                <a:ea typeface="黑体" panose="02010609060101010101" pitchFamily="49"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117.jpeg"/>
          <p:cNvPicPr/>
          <p:nvPr/>
        </p:nvPicPr>
        <p:blipFill>
          <a:blip r:embed="rId2"/>
          <a:stretch>
            <a:fillRect/>
          </a:stretch>
        </p:blipFill>
        <p:spPr>
          <a:xfrm>
            <a:off x="381000" y="1605882"/>
            <a:ext cx="1819839" cy="413003"/>
          </a:xfrm>
          <a:prstGeom prst="rect">
            <a:avLst/>
          </a:prstGeom>
        </p:spPr>
      </p:pic>
      <p:sp>
        <p:nvSpPr>
          <p:cNvPr id="4" name="矩形 3"/>
          <p:cNvSpPr>
            <a:spLocks noChangeAspect="1"/>
          </p:cNvSpPr>
          <p:nvPr/>
        </p:nvSpPr>
        <p:spPr>
          <a:xfrm>
            <a:off x="381000" y="2018885"/>
            <a:ext cx="11430000" cy="3453253"/>
          </a:xfrm>
          <a:prstGeom prst="rect">
            <a:avLst/>
          </a:prstGeom>
        </p:spPr>
        <p:txBody>
          <a:bodyPr>
            <a:spAutoFit/>
          </a:bodyPr>
          <a:lstStyle/>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通知</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是向特定受文对象告知或转达有关事项、文件时常用的一种应用文。</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a:latin typeface="Arial" panose="020B0604020202020204" pitchFamily="34" charset="0"/>
                <a:ea typeface="黑体" panose="02010609060101010101" pitchFamily="49" charset="-122"/>
                <a:cs typeface="Times New Roman" panose="02020603050405020304" pitchFamily="18" charset="0"/>
              </a:rPr>
              <a:t>【例】</a:t>
            </a:r>
            <a:r>
              <a:rPr lang="en-US" altLang="zh-CN" sz="2800" b="1">
                <a:latin typeface="Times New Roman" panose="02020603050405020304" pitchFamily="18" charset="0"/>
                <a:ea typeface="楷体" panose="02010609060101010101" pitchFamily="49" charset="-122"/>
              </a:rPr>
              <a:t>(</a:t>
            </a:r>
            <a:r>
              <a:rPr lang="en-US" altLang="zh-CN" sz="2800" b="1">
                <a:latin typeface="Times New Roman" panose="02020603050405020304" pitchFamily="18" charset="0"/>
                <a:ea typeface="宋体" panose="02010600030101010101" pitchFamily="2" charset="-122"/>
              </a:rPr>
              <a:t>2019</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安徽改编</a:t>
            </a:r>
            <a:r>
              <a:rPr lang="en-US" altLang="zh-CN" sz="2800" b="1">
                <a:latin typeface="Times New Roman" panose="02020603050405020304" pitchFamily="18" charset="0"/>
                <a:ea typeface="楷体" panose="02010609060101010101" pitchFamily="49" charset="-122"/>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校学生会准备开展“读古诗·长知识”系列活动，首期活动决定在九年级开展“走进送别诗”专题学习活动，活动形式为知识竞答，时间为</a:t>
            </a:r>
            <a:r>
              <a:rPr lang="en-US" altLang="zh-CN" sz="2800" b="1">
                <a:latin typeface="Times New Roman" panose="02020603050405020304" pitchFamily="18" charset="0"/>
                <a:ea typeface="宋体" panose="02010600030101010101" pitchFamily="2" charset="-122"/>
              </a:rPr>
              <a:t>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月</a:t>
            </a:r>
            <a:r>
              <a:rPr lang="en-US" altLang="zh-CN" sz="2800" b="1">
                <a:latin typeface="Times New Roman" panose="02020603050405020304" pitchFamily="18" charset="0"/>
                <a:ea typeface="宋体" panose="02010600030101010101" pitchFamily="2" charset="-122"/>
              </a:rPr>
              <a:t>17</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日下午</a:t>
            </a:r>
            <a:r>
              <a:rPr lang="en-US" altLang="zh-CN" sz="2800" b="1">
                <a:latin typeface="Times New Roman" panose="02020603050405020304" pitchFamily="18" charset="0"/>
                <a:ea typeface="宋体" panose="02010600030101010101" pitchFamily="2" charset="-122"/>
              </a:rPr>
              <a:t>3</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点，地点在学校报告厅。请你代为拟写一则通知。</a:t>
            </a:r>
            <a:endParaRPr lang="zh-CN" altLang="en-US" sz="2800"/>
          </a:p>
        </p:txBody>
      </p:sp>
    </p:spTree>
    <p:extLst>
      <p:ext uri="{BB962C8B-B14F-4D97-AF65-F5344CB8AC3E}">
        <p14:creationId xmlns:p14="http://schemas.microsoft.com/office/powerpoint/2010/main" val="35631354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15692"/>
            <a:ext cx="11430000" cy="4013406"/>
          </a:xfrm>
          <a:prstGeom prst="rect">
            <a:avLst/>
          </a:prstGeom>
          <a:ln>
            <a:solidFill>
              <a:schemeClr val="tx1"/>
            </a:solidFill>
          </a:ln>
        </p:spPr>
        <p:txBody>
          <a:bodyPr>
            <a:spAutoFit/>
          </a:bodyPr>
          <a:lstStyle/>
          <a:p>
            <a:pPr algn="ctr" fontAlgn="ct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通</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Arial" panose="020B0604020202020204" pitchFamily="34" charset="0"/>
                <a:ea typeface="黑体" panose="02010609060101010101" pitchFamily="49" charset="-122"/>
                <a:cs typeface="Times New Roman" panose="02020603050405020304" pitchFamily="18" charset="0"/>
              </a:rPr>
              <a:t>知</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800" b="1">
                <a:latin typeface="Times New Roman" panose="02020603050405020304" pitchFamily="18" charset="0"/>
                <a:ea typeface="楷体" panose="02010609060101010101" pitchFamily="49" charset="-122"/>
                <a:cs typeface="Times New Roman" panose="02020603050405020304" pitchFamily="18" charset="0"/>
              </a:rPr>
              <a:t>各位同学：</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en-US" altLang="zh-CN" sz="2800" b="1" smtClean="0">
                <a:latin typeface="Times New Roman" panose="02020603050405020304" pitchFamily="18" charset="0"/>
                <a:ea typeface="楷体" panose="02010609060101010101" pitchFamily="49" charset="-122"/>
                <a:cs typeface="Times New Roman" panose="02020603050405020304" pitchFamily="18" charset="0"/>
              </a:rPr>
              <a:t>        </a:t>
            </a:r>
            <a:r>
              <a:rPr lang="zh-CN" altLang="zh-CN" sz="2800" b="1" smtClean="0">
                <a:latin typeface="Times New Roman" panose="02020603050405020304" pitchFamily="18" charset="0"/>
                <a:ea typeface="楷体" panose="02010609060101010101" pitchFamily="49" charset="-122"/>
                <a:cs typeface="Times New Roman" panose="02020603050405020304" pitchFamily="18" charset="0"/>
              </a:rPr>
              <a:t>为了</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更好地落实</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读古诗</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长知识</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活动要求，经研究决定，将在九年级开展</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走进送别诗</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专题学习活动，请认真整理学过的送别诗，于</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17</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日下午</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点在学校报告厅参加知识竞答活动。</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gn="r" fontAlgn="ctr">
              <a:lnSpc>
                <a:spcPct val="130000"/>
              </a:lnSpc>
              <a:spcAft>
                <a:spcPts val="0"/>
              </a:spcAft>
            </a:pPr>
            <a:r>
              <a:rPr lang="zh-CN" altLang="zh-CN" sz="2800" b="1">
                <a:latin typeface="Times New Roman" panose="02020603050405020304" pitchFamily="18" charset="0"/>
                <a:ea typeface="楷体" panose="02010609060101010101" pitchFamily="49" charset="-122"/>
                <a:cs typeface="Times New Roman" panose="02020603050405020304" pitchFamily="18" charset="0"/>
              </a:rPr>
              <a:t>校学生会</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b="1" smtClean="0">
                <a:latin typeface="Times New Roman" panose="02020603050405020304" pitchFamily="18" charset="0"/>
                <a:ea typeface="宋体" panose="02010600030101010101" pitchFamily="2" charset="-122"/>
              </a:rPr>
              <a:t>                                                                                                      2019</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b="1">
                <a:latin typeface="Times New Roman" panose="02020603050405020304" pitchFamily="18" charset="0"/>
                <a:ea typeface="宋体" panose="02010600030101010101" pitchFamily="2" charset="-122"/>
              </a:rPr>
              <a:t>5</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b="1">
                <a:latin typeface="Times New Roman" panose="02020603050405020304" pitchFamily="18" charset="0"/>
                <a:ea typeface="宋体" panose="02010600030101010101" pitchFamily="2" charset="-122"/>
              </a:rPr>
              <a:t>8</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日</a:t>
            </a:r>
            <a:endParaRPr lang="zh-CN" altLang="en-US" sz="2800"/>
          </a:p>
        </p:txBody>
      </p:sp>
    </p:spTree>
    <p:extLst>
      <p:ext uri="{BB962C8B-B14F-4D97-AF65-F5344CB8AC3E}">
        <p14:creationId xmlns:p14="http://schemas.microsoft.com/office/powerpoint/2010/main" val="27089545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18.jpeg"/>
          <p:cNvPicPr/>
          <p:nvPr/>
        </p:nvPicPr>
        <p:blipFill>
          <a:blip r:embed="rId2"/>
          <a:stretch>
            <a:fillRect/>
          </a:stretch>
        </p:blipFill>
        <p:spPr>
          <a:xfrm>
            <a:off x="381000" y="1366610"/>
            <a:ext cx="1874430" cy="425392"/>
          </a:xfrm>
          <a:prstGeom prst="rect">
            <a:avLst/>
          </a:prstGeom>
        </p:spPr>
      </p:pic>
      <p:sp>
        <p:nvSpPr>
          <p:cNvPr id="3" name="矩形 2"/>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标题：</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居中写“通知”。</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称呼：</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第二行顶格写被通知对象的名称，后加冒号。</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正文：</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另起一行空两格写正文，内容应具体</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如时间、地点、人物、事件、具体要求等重要信息不能遗漏，表达要清楚</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，具体呈现以题干中所给信息为准。</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落款：</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在右下方署名</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发文机关、单位</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，另起一行居右写上日期。</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478349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16846"/>
            <a:ext cx="2627642" cy="652486"/>
          </a:xfrm>
          <a:prstGeom prst="rect">
            <a:avLst/>
          </a:prstGeom>
        </p:spPr>
        <p:txBody>
          <a:bodyPr wrap="none">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考向</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Arial" panose="020B0604020202020204" pitchFamily="34" charset="0"/>
                <a:ea typeface="黑体" panose="02010609060101010101" pitchFamily="49" charset="-122"/>
                <a:cs typeface="Times New Roman" panose="02020603050405020304" pitchFamily="18" charset="0"/>
              </a:rPr>
              <a:t>启</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Arial" panose="020B0604020202020204" pitchFamily="34" charset="0"/>
                <a:ea typeface="黑体" panose="02010609060101010101" pitchFamily="49" charset="-122"/>
                <a:cs typeface="Times New Roman" panose="02020603050405020304" pitchFamily="18" charset="0"/>
              </a:rPr>
              <a:t>事</a:t>
            </a:r>
            <a:r>
              <a:rPr lang="en-US" altLang="zh-CN" sz="2800" b="1" smtClean="0">
                <a:latin typeface="Arial" panose="020B0604020202020204" pitchFamily="34" charset="0"/>
                <a:ea typeface="黑体" panose="02010609060101010101" pitchFamily="49"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120.jpeg"/>
          <p:cNvPicPr/>
          <p:nvPr/>
        </p:nvPicPr>
        <p:blipFill>
          <a:blip r:embed="rId2"/>
          <a:stretch>
            <a:fillRect/>
          </a:stretch>
        </p:blipFill>
        <p:spPr>
          <a:xfrm>
            <a:off x="381000" y="1969332"/>
            <a:ext cx="1734403" cy="393614"/>
          </a:xfrm>
          <a:prstGeom prst="rect">
            <a:avLst/>
          </a:prstGeom>
        </p:spPr>
      </p:pic>
      <p:sp>
        <p:nvSpPr>
          <p:cNvPr id="4" name="矩形 3"/>
          <p:cNvSpPr>
            <a:spLocks noChangeAspect="1"/>
          </p:cNvSpPr>
          <p:nvPr/>
        </p:nvSpPr>
        <p:spPr>
          <a:xfrm>
            <a:off x="381000" y="2362946"/>
            <a:ext cx="11430000" cy="1772793"/>
          </a:xfrm>
          <a:prstGeom prst="rect">
            <a:avLst/>
          </a:prstGeom>
        </p:spPr>
        <p:txBody>
          <a:bodyPr>
            <a:spAutoFit/>
          </a:bodyPr>
          <a:lstStyle/>
          <a:p>
            <a:pPr>
              <a:lnSpc>
                <a:spcPct val="130000"/>
              </a:lnSpc>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启事</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是单位或个人，有事情要做公开说明或请求公众协助的一种具有公告性的应用文。一般公布出来或者刊登在报刊上。常见的有寻物启事、招领启事和征文启事等。</a:t>
            </a:r>
            <a:endParaRPr lang="zh-CN" altLang="en-US" sz="2800"/>
          </a:p>
        </p:txBody>
      </p:sp>
    </p:spTree>
    <p:extLst>
      <p:ext uri="{BB962C8B-B14F-4D97-AF65-F5344CB8AC3E}">
        <p14:creationId xmlns:p14="http://schemas.microsoft.com/office/powerpoint/2010/main" val="2861493451"/>
      </p:ext>
    </p:extLst>
  </p:cSld>
  <p:clrMapOvr>
    <a:masterClrMapping/>
  </p:clrMapOvr>
  <p:timing>
    <p:tnLst>
      <p:par>
        <p:cTn id="1" dur="indefinite" restart="never" nodeType="tmRoot"/>
      </p:par>
    </p:tnLst>
  </p:timing>
</p:sld>
</file>

<file path=ppt/theme/theme1.xml><?xml version="1.0" encoding="utf-8"?>
<a:theme xmlns:a="http://schemas.openxmlformats.org/drawingml/2006/main" name="决胜中考">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正文模板" id="{EB76AE8E-FFB6-47CD-99DB-C83FC16354B4}" vid="{EC26177E-66DD-4505-9495-52D58669751C}"/>
    </a:ext>
  </a:extLst>
</a:theme>
</file>

<file path=docProps/app.xml><?xml version="1.0" encoding="utf-8"?>
<Properties xmlns="http://schemas.openxmlformats.org/officeDocument/2006/extended-properties" xmlns:vt="http://schemas.openxmlformats.org/officeDocument/2006/docPropsVTypes">
  <Template>正文模板</Template>
  <TotalTime>26</TotalTime>
  <Words>3169</Words>
  <Application>Microsoft Office PowerPoint</Application>
  <PresentationFormat>宽屏</PresentationFormat>
  <Paragraphs>256</Paragraphs>
  <Slides>48</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48</vt:i4>
      </vt:variant>
    </vt:vector>
  </HeadingPairs>
  <TitlesOfParts>
    <vt:vector size="59" baseType="lpstr">
      <vt:lpstr>等线</vt:lpstr>
      <vt:lpstr>方正兰亭圆_GBK</vt:lpstr>
      <vt:lpstr>仿宋</vt:lpstr>
      <vt:lpstr>黑体</vt:lpstr>
      <vt:lpstr>楷体</vt:lpstr>
      <vt:lpstr>宋体</vt:lpstr>
      <vt:lpstr>微软雅黑</vt:lpstr>
      <vt:lpstr>Arial</vt:lpstr>
      <vt:lpstr>Calibri</vt:lpstr>
      <vt:lpstr>Times New Roman</vt:lpstr>
      <vt:lpstr>决胜中考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Windows User</cp:lastModifiedBy>
  <cp:revision>10</cp:revision>
  <dcterms:created xsi:type="dcterms:W3CDTF">2025-11-14T08:12:16Z</dcterms:created>
  <dcterms:modified xsi:type="dcterms:W3CDTF">2025-11-14T12:56:12Z</dcterms:modified>
</cp:coreProperties>
</file>