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9" r:id="rId3"/>
    <p:sldId id="874" r:id="rId4"/>
    <p:sldId id="880" r:id="rId5"/>
    <p:sldId id="881" r:id="rId6"/>
    <p:sldId id="882" r:id="rId7"/>
    <p:sldId id="883" r:id="rId8"/>
    <p:sldId id="884" r:id="rId9"/>
    <p:sldId id="885" r:id="rId10"/>
    <p:sldId id="886" r:id="rId11"/>
    <p:sldId id="887" r:id="rId12"/>
    <p:sldId id="888" r:id="rId13"/>
    <p:sldId id="889" r:id="rId14"/>
    <p:sldId id="890" r:id="rId15"/>
    <p:sldId id="8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6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=""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="" xmlns:a16="http://schemas.microsoft.com/office/drawing/2014/main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 语文综合运用</a:t>
            </a: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="" xmlns:a16="http://schemas.microsoft.com/office/drawing/2014/main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042314" y="4167308"/>
            <a:ext cx="7140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祝允明《前后赤壁赋》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zh-CN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徵明</a:t>
            </a:r>
            <a:r>
              <a:rPr lang="zh-CN" altLang="zh-CN" sz="24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《琴赋》</a:t>
            </a:r>
            <a:r>
              <a:rPr lang="en-US" altLang="zh-CN" sz="24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592189"/>
            <a:ext cx="11430000" cy="10525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同学们找来了祝允明和文徵明的书法作品。对两幅书法作品的欣赏，正确的一项是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a3235"/>
          <p:cNvSpPr/>
          <p:nvPr/>
        </p:nvSpPr>
        <p:spPr>
          <a:xfrm>
            <a:off x="720165" y="1186096"/>
            <a:ext cx="889063" cy="39465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3" name="image210.jpeg"/>
          <p:cNvPicPr/>
          <p:nvPr/>
        </p:nvPicPr>
        <p:blipFill rotWithShape="1">
          <a:blip r:embed="rId2"/>
          <a:srcRect r="47383"/>
          <a:stretch/>
        </p:blipFill>
        <p:spPr>
          <a:xfrm>
            <a:off x="3651492" y="1305733"/>
            <a:ext cx="1793963" cy="2955525"/>
          </a:xfrm>
          <a:prstGeom prst="rect">
            <a:avLst/>
          </a:prstGeom>
        </p:spPr>
      </p:pic>
      <p:pic>
        <p:nvPicPr>
          <p:cNvPr id="5" name="image210.jpeg"/>
          <p:cNvPicPr/>
          <p:nvPr/>
        </p:nvPicPr>
        <p:blipFill rotWithShape="1">
          <a:blip r:embed="rId2"/>
          <a:srcRect l="56126"/>
          <a:stretch/>
        </p:blipFill>
        <p:spPr>
          <a:xfrm>
            <a:off x="7932249" y="1408395"/>
            <a:ext cx="1391956" cy="2750199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4590143"/>
            <a:ext cx="11430000" cy="1968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．《前后赤壁赋》的字体属于草书，笔画平直，自然流畅。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．《前后赤壁赋》的字体属于隶书，结构匀整，隽秀坚劲。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．《琴赋》的字体属于篆书，体态宽扁，古朴典雅。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．《琴赋》的字体属于楷书，形体方正，遒劲秀拔。</a:t>
            </a:r>
            <a:endParaRPr lang="zh-CN" altLang="zh-CN" sz="24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8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4100984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．作品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是隶书，蚕头雁尾，一波三折，略微宽扁，沉稳庄重。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．作品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是楷书，横平竖直，方方正正，挺拔雄秀，可作楷模。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．作品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是篆书，排列整齐，行笔圆转，线条匀长，庄严美丽。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．作品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是草书，结构简省，笔画连绵，洒脱奔放，汪洋恣肆。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735674"/>
            <a:ext cx="90669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对下面四幅书法作品的赏析，不正确的一项是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6a78"/>
          <p:cNvSpPr/>
          <p:nvPr/>
        </p:nvSpPr>
        <p:spPr>
          <a:xfrm>
            <a:off x="8168640" y="832194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pic>
        <p:nvPicPr>
          <p:cNvPr id="3" name="image21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455750" y="1388160"/>
            <a:ext cx="5360704" cy="271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22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3265"/>
            <a:ext cx="694613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根据下图补全“茶”的汉字演变过程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1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2516585" y="2027592"/>
            <a:ext cx="7036848" cy="173803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724360" y="3298665"/>
            <a:ext cx="829073" cy="521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楷书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85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4452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同学为班级“自强不息”宣讲活动选了两幅书法作品，你更喜欢哪一幅？请结合“自强不息”的内涵和字体的风格阐述理由。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1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769673" y="2484564"/>
            <a:ext cx="4064142" cy="200063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769673" y="4485203"/>
            <a:ext cx="436209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图一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行书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隶书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8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8153"/>
            <a:ext cx="11430000" cy="3968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55142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我选图一的行书。行书以流畅、自然的笔触和自由的布局为特点。这种书写方式传递出一种动态、活泼和自由的气息。自强不息强调的是不断进取、永不放弃的精神，而行书的书写过程也要求书写者保持流畅、连贯的笔触，不断前行，不断探索新的表达方式和技巧，两者契合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示例二：我选图二的隶书。隶书笔画平直而有力，这种特点象征着坚韧不拔、勇往直前的精神。这与自强不息中强调的不断进取、永不放弃的精神状态高度契合。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55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="" xmlns:a16="http://schemas.microsoft.com/office/drawing/2014/main" id="{3F48293B-C768-E04A-005D-29C9B196FB35}"/>
              </a:ext>
            </a:extLst>
          </p:cNvPr>
          <p:cNvSpPr txBox="1"/>
          <p:nvPr/>
        </p:nvSpPr>
        <p:spPr>
          <a:xfrm>
            <a:off x="272321" y="1971891"/>
            <a:ext cx="11647357" cy="206210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第一部分 语文积累与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 语文综合运用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决胜考点攻略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en-US" altLang="zh-CN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书法鉴赏</a:t>
            </a:r>
            <a:endParaRPr lang="zh-CN" altLang="en-US" sz="3200" b="1" spc="6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1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9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624307"/>
            <a:ext cx="1697010" cy="38512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200912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汉字的形体演变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706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中国汉字历史悠久、博大精深，经过数千年的发展演变，形成了甲骨文、金文、篆书、隶书、草书、楷书和行书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种字体，被称为“汉字七体”。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7063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汉字七种基本字体的演变顺序：甲骨文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金文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篆书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隶书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草书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楷书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行书。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9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453046" y="4956417"/>
            <a:ext cx="6219258" cy="1508432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4734381" y="1108384"/>
            <a:ext cx="300755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考点</a:t>
            </a:r>
            <a:r>
              <a:rPr lang="zh-CN" altLang="zh-CN" sz="2800" b="1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书法鉴赏</a:t>
            </a:r>
            <a:r>
              <a:rPr lang="zh-CN" altLang="zh-CN" sz="2800" b="1">
                <a:ea typeface="Times New Roman" panose="02020603050405020304" pitchFamily="18" charset="0"/>
              </a:rPr>
              <a:t> </a:t>
            </a:r>
            <a:r>
              <a:rPr lang="en-US" altLang="zh-CN" sz="2800" b="1" smtClean="0">
                <a:ea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pic>
        <p:nvPicPr>
          <p:cNvPr id="9" name="image1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28476" y="1256034"/>
            <a:ext cx="340062" cy="408555"/>
          </a:xfrm>
          <a:prstGeom prst="rect">
            <a:avLst/>
          </a:prstGeom>
        </p:spPr>
      </p:pic>
      <p:pic>
        <p:nvPicPr>
          <p:cNvPr id="7" name="image7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453046" y="737488"/>
            <a:ext cx="5417999" cy="45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6213" y="550722"/>
            <a:ext cx="1970411" cy="528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书法</a:t>
            </a:r>
            <a:r>
              <a:rPr lang="zh-CN" altLang="zh-CN" sz="24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鉴赏</a:t>
            </a:r>
            <a:r>
              <a:rPr lang="en-US" altLang="zh-CN" sz="24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/>
          </a:p>
        </p:txBody>
      </p:sp>
      <p:pic>
        <p:nvPicPr>
          <p:cNvPr id="3" name="image61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8860993" y="1655885"/>
            <a:ext cx="897156" cy="1478491"/>
          </a:xfrm>
          <a:prstGeom prst="rect">
            <a:avLst/>
          </a:prstGeom>
        </p:spPr>
      </p:pic>
      <p:pic>
        <p:nvPicPr>
          <p:cNvPr id="4" name="image61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8865741" y="3937326"/>
            <a:ext cx="892408" cy="1362227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328145"/>
              </p:ext>
            </p:extLst>
          </p:nvPr>
        </p:nvGraphicFramePr>
        <p:xfrm>
          <a:off x="380999" y="1203208"/>
          <a:ext cx="11437963" cy="5208270"/>
        </p:xfrm>
        <a:graphic>
          <a:graphicData uri="http://schemas.openxmlformats.org/drawingml/2006/table">
            <a:tbl>
              <a:tblPr firstRow="1" firstCol="1" bandRow="1"/>
              <a:tblGrid>
                <a:gridCol w="1478712"/>
                <a:gridCol w="4636623"/>
                <a:gridCol w="5322628"/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常见字体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代表名家作品及特点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0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篆书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小篆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保存着古代象形文字的明显特点，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笔画圆转，风格古朴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4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4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4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李斯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有着严格的比例，精简，朴实有力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17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隶书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两汉时通行的主要字体，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笔画平直，略微宽扁，横长竖短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，讲究“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蚕头雁尾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一波三折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4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4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4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蔡邕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结构严整，点画俯仰，体法多变，笔画中丝丝露白，似用枯笔写成，有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骨气洞达，爽爽有神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之评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537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1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8099935" y="1052920"/>
            <a:ext cx="962177" cy="1541863"/>
          </a:xfrm>
          <a:prstGeom prst="rect">
            <a:avLst/>
          </a:prstGeom>
        </p:spPr>
      </p:pic>
      <p:pic>
        <p:nvPicPr>
          <p:cNvPr id="3" name="image61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8219497" y="3638779"/>
            <a:ext cx="1170162" cy="1440077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881948"/>
              </p:ext>
            </p:extLst>
          </p:nvPr>
        </p:nvGraphicFramePr>
        <p:xfrm>
          <a:off x="394424" y="943792"/>
          <a:ext cx="11369947" cy="5179060"/>
        </p:xfrm>
        <a:graphic>
          <a:graphicData uri="http://schemas.openxmlformats.org/drawingml/2006/table">
            <a:tbl>
              <a:tblPr firstRow="1" firstCol="1" bandRow="1"/>
              <a:tblGrid>
                <a:gridCol w="932552"/>
                <a:gridCol w="3845525"/>
                <a:gridCol w="6591870"/>
              </a:tblGrid>
              <a:tr h="1071245"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草书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形成于汉代，是辅助隶书的简便字体，主要用于起草文书和通信，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结构简省，笔画连绵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，偏旁假借，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不拘章法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，笔势流畅。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8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8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8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张旭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布局气势磅礴、奔放纵逸，笔画连绵不断，运笔遒劲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6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8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8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8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怀素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笔法瘦劲，飞动自然，如骤雨旋风，用笔圆劲有力、奔放流畅、一气呵成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78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1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7666586" y="871366"/>
            <a:ext cx="1791312" cy="1086978"/>
          </a:xfrm>
          <a:prstGeom prst="rect">
            <a:avLst/>
          </a:prstGeom>
        </p:spPr>
      </p:pic>
      <p:pic>
        <p:nvPicPr>
          <p:cNvPr id="3" name="image61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728001" y="2636377"/>
            <a:ext cx="1907318" cy="1080440"/>
          </a:xfrm>
          <a:prstGeom prst="rect">
            <a:avLst/>
          </a:prstGeom>
        </p:spPr>
      </p:pic>
      <p:pic>
        <p:nvPicPr>
          <p:cNvPr id="4" name="image6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8221" y="4203782"/>
            <a:ext cx="986878" cy="1222402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052562"/>
              </p:ext>
            </p:extLst>
          </p:nvPr>
        </p:nvGraphicFramePr>
        <p:xfrm>
          <a:off x="339833" y="733548"/>
          <a:ext cx="11438185" cy="5787390"/>
        </p:xfrm>
        <a:graphic>
          <a:graphicData uri="http://schemas.openxmlformats.org/drawingml/2006/table">
            <a:tbl>
              <a:tblPr firstRow="1" firstCol="1" bandRow="1"/>
              <a:tblGrid>
                <a:gridCol w="820227"/>
                <a:gridCol w="4667534"/>
                <a:gridCol w="5950424"/>
              </a:tblGrid>
              <a:tr h="898525"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楷书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汉魏之际形成，南北朝时期逐渐成为主要字体，一直使用到现在。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形体方正严整，笔画平直，用笔规范，结构整齐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，给人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端庄厚重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之美；多呈长方形。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2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2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2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altLang="zh-CN" sz="2200" b="1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zh-CN" sz="2200" b="1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欧阳询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字形稍长，整齐严谨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00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2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2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2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altLang="zh-CN" sz="2200" b="1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zh-CN" sz="2200" b="1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颜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真卿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横画很细，竖画很粗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8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行书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出现在东汉晚期，是一种介于草书和楷书之间的字体，用笔灵活，笔法简练，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大小相兼，疏密得体，浓淡相融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，具有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流动之美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2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2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2200" b="1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王羲之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书圣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)(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平和自然，笔势委婉含蓄，遒美健秀，其作品《兰亭集序》被誉为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天下第一行书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13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49115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在学校举办的“科技强国”书法展览活动中，同学们谈了对以下几幅书法作品书体特点的认识。你认为下列说法正确的一项是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【甲】来未造创技科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</a:t>
            </a:r>
            <a:r>
              <a:rPr lang="zh-CN" altLang="zh-CN" sz="2800" b="1">
                <a:latin typeface="Calibri" panose="020F0502020204030204" pitchFamily="34" charset="0"/>
                <a:ea typeface="方正隶二_GBK"/>
                <a:cs typeface="Times New Roman" panose="02020603050405020304" pitchFamily="18" charset="0"/>
              </a:rPr>
              <a:t>峰高技科攀勇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【丙】</a:t>
            </a:r>
            <a:r>
              <a:rPr lang="zh-CN" altLang="zh-CN" sz="2800" b="1">
                <a:latin typeface="Calibri" panose="020F0502020204030204" pitchFamily="34" charset="0"/>
                <a:ea typeface="方正小篆体_GBK"/>
                <a:cs typeface="Times New Roman" panose="02020603050405020304" pitchFamily="18" charset="0"/>
              </a:rPr>
              <a:t>兴家国兴技科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【丁】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Calibri" panose="020F0502020204030204" pitchFamily="34" charset="0"/>
                <a:ea typeface="方正小篆体_GBK"/>
                <a:cs typeface="Times New Roman" panose="02020603050405020304" pitchFamily="18" charset="0"/>
              </a:rPr>
              <a:t>甲是草书，结构简省、笔画勾连、笔势流畅。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Calibri" panose="020F0502020204030204" pitchFamily="34" charset="0"/>
                <a:ea typeface="方正小篆体_GBK"/>
                <a:cs typeface="Times New Roman" panose="02020603050405020304" pitchFamily="18" charset="0"/>
              </a:rPr>
              <a:t>乙是隶书，字形宽扁、横长竖短、蚕头雁尾。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Calibri" panose="020F0502020204030204" pitchFamily="34" charset="0"/>
                <a:ea typeface="方正小篆体_GBK"/>
                <a:cs typeface="Times New Roman" panose="02020603050405020304" pitchFamily="18" charset="0"/>
              </a:rPr>
              <a:t>丙是楷书，字体端庄、结构严谨、整齐美观。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Calibri" panose="020F0502020204030204" pitchFamily="34" charset="0"/>
                <a:ea typeface="方正小篆体_GBK"/>
                <a:cs typeface="Times New Roman" panose="02020603050405020304" pitchFamily="18" charset="0"/>
              </a:rPr>
              <a:t>丁是篆书，瘦劲挺拔、因形立意、体正势圆。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00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582167" y="882550"/>
            <a:ext cx="1901726" cy="431587"/>
          </a:xfrm>
          <a:prstGeom prst="rect">
            <a:avLst/>
          </a:prstGeom>
        </p:spPr>
      </p:pic>
      <p:sp>
        <p:nvSpPr>
          <p:cNvPr id="3" name="A_7b79b"/>
          <p:cNvSpPr/>
          <p:nvPr/>
        </p:nvSpPr>
        <p:spPr>
          <a:xfrm>
            <a:off x="9776778" y="2142412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pic>
        <p:nvPicPr>
          <p:cNvPr id="6" name="image20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628620" y="3311852"/>
            <a:ext cx="2423559" cy="41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31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381000" y="3962386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．【甲】幅书法作品属于篆书，瘦劲挺拔，古朴圆润。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．【乙】幅书法作品属于隶书，字体宽扁，古朴典雅。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．【丙】幅书法作品属于行书，连绵回绕，自由飘逸。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．【丁】幅书法作品属于楷书，形体方正，严肃端庄。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800331" y="3463940"/>
            <a:ext cx="171713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【丁】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14265" y="3361259"/>
            <a:ext cx="1356462" cy="601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【丙】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27577" y="2196195"/>
            <a:ext cx="638989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【甲】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【乙】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64444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Calibri" panose="020F0502020204030204" pitchFamily="34" charset="0"/>
                <a:ea typeface="方正小篆体_GBK"/>
                <a:cs typeface="Times New Roman" panose="02020603050405020304" pitchFamily="18" charset="0"/>
              </a:rPr>
              <a:t>小语收集了一些马拉松宣传语，下列对书法解读不正确的一项是</a:t>
            </a:r>
            <a:r>
              <a:rPr lang="en-US" altLang="zh-CN" sz="2800" b="1">
                <a:latin typeface="Times New Roman" panose="02020603050405020304" pitchFamily="18" charset="0"/>
                <a:ea typeface="方正小篆体_GBK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方正小篆体_GBK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方正小篆体_GBK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方正小篆体_GBK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ef7af"/>
          <p:cNvSpPr/>
          <p:nvPr/>
        </p:nvSpPr>
        <p:spPr>
          <a:xfrm>
            <a:off x="489903" y="1295697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方正小篆体_GBK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方正小篆体_GBK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pic>
        <p:nvPicPr>
          <p:cNvPr id="3" name="image20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1590115" y="1809504"/>
            <a:ext cx="2710943" cy="386692"/>
          </a:xfrm>
          <a:prstGeom prst="rect">
            <a:avLst/>
          </a:prstGeom>
        </p:spPr>
      </p:pic>
      <p:pic>
        <p:nvPicPr>
          <p:cNvPr id="4" name="image20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343986" y="1880545"/>
            <a:ext cx="2772719" cy="244609"/>
          </a:xfrm>
          <a:prstGeom prst="rect">
            <a:avLst/>
          </a:prstGeom>
        </p:spPr>
      </p:pic>
      <p:pic>
        <p:nvPicPr>
          <p:cNvPr id="6" name="image20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90115" y="2988214"/>
            <a:ext cx="2831760" cy="403925"/>
          </a:xfrm>
          <a:prstGeom prst="rect">
            <a:avLst/>
          </a:prstGeom>
        </p:spPr>
      </p:pic>
      <p:pic>
        <p:nvPicPr>
          <p:cNvPr id="8" name="image20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43986" y="3032773"/>
            <a:ext cx="2759071" cy="40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6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656444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．楷书：方正平直，结构严谨，笔画工整清晰，法度森严。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．草书：连绵恣意，简化笔画，强调节奏与气韵，笔势奔放洒脱。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．隶书：横画“蚕头雁尾”，波磔分明，化圆为方。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．篆书：字形扁平舒展，线条古拙对称，保留象形遗韵。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90608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在“道”字演变陈列馆里，小楚观赏了四幅书法作品，请你帮他判断下面哪项说法有误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19e9"/>
          <p:cNvSpPr/>
          <p:nvPr/>
        </p:nvSpPr>
        <p:spPr>
          <a:xfrm>
            <a:off x="3704590" y="1557344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745" y="2066470"/>
            <a:ext cx="63246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2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正文模板" id="{EB76AE8E-FFB6-47CD-99DB-C83FC16354B4}" vid="{EC26177E-66DD-4505-9495-52D586697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14</TotalTime>
  <Words>599</Words>
  <Application>Microsoft Office PowerPoint</Application>
  <PresentationFormat>宽屏</PresentationFormat>
  <Paragraphs>102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方正兰亭圆_GBK</vt:lpstr>
      <vt:lpstr>方正隶二_GBK</vt:lpstr>
      <vt:lpstr>方正小篆体_GBK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17</cp:revision>
  <dcterms:created xsi:type="dcterms:W3CDTF">2025-11-14T06:56:31Z</dcterms:created>
  <dcterms:modified xsi:type="dcterms:W3CDTF">2025-11-14T12:57:07Z</dcterms:modified>
</cp:coreProperties>
</file>