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8" r:id="rId3"/>
    <p:sldId id="884" r:id="rId4"/>
    <p:sldId id="886" r:id="rId5"/>
    <p:sldId id="888" r:id="rId6"/>
    <p:sldId id="889" r:id="rId7"/>
    <p:sldId id="890" r:id="rId8"/>
    <p:sldId id="891" r:id="rId9"/>
    <p:sldId id="892" r:id="rId10"/>
    <p:sldId id="893" r:id="rId11"/>
    <p:sldId id="894" r:id="rId12"/>
    <p:sldId id="895" r:id="rId13"/>
    <p:sldId id="887" r:id="rId14"/>
    <p:sldId id="896" r:id="rId15"/>
    <p:sldId id="873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 showGuides="1">
      <p:cViewPr varScale="1">
        <p:scale>
          <a:sx n="44" d="100"/>
          <a:sy n="44" d="100"/>
        </p:scale>
        <p:origin x="30" y="5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slide" Target="../slides/slide2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33053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22523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100571"/>
            <a:ext cx="7524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　选材</a:t>
            </a:r>
            <a:r>
              <a:rPr lang="en-US" altLang="zh-CN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以命题作文为例 </a:t>
            </a:r>
            <a:endParaRPr lang="en-US" altLang="zh-CN" sz="24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hlinkClick r:id="rId5" action="ppaction://hlinksldjump"/>
            <a:extLst>
              <a:ext uri="{FF2B5EF4-FFF2-40B4-BE49-F238E27FC236}">
                <a16:creationId xmlns:a16="http://schemas.microsoft.com/office/drawing/2014/main" id="{D63655F2-B11D-D73C-2741-C21154177B3B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id="{EDB0294C-0712-A29C-82CB-8D94AA22B918}"/>
              </a:ext>
            </a:extLst>
          </p:cNvPr>
          <p:cNvSpPr/>
          <p:nvPr/>
        </p:nvSpPr>
        <p:spPr>
          <a:xfrm>
            <a:off x="0" y="0"/>
            <a:ext cx="12192000" cy="3465513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E630145-5EE1-AE44-4365-73BFFF4300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7212"/>
            <a:ext cx="12192000" cy="6300787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DDED484F-D4EB-CFBA-A067-50563B7D26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62165" y="597220"/>
            <a:ext cx="6667670" cy="481024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99729D0-B120-BAF8-E820-8680D05E2E90}"/>
              </a:ext>
            </a:extLst>
          </p:cNvPr>
          <p:cNvSpPr txBox="1"/>
          <p:nvPr/>
        </p:nvSpPr>
        <p:spPr>
          <a:xfrm>
            <a:off x="9698250" y="5315489"/>
            <a:ext cx="126188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200" b="1" dirty="0">
                <a:ea typeface="微软雅黑" panose="020B0503020204020204" pitchFamily="34" charset="-122"/>
                <a:sym typeface="Times New Roman" panose="02020603050405020304" pitchFamily="18" charset="0"/>
              </a:rPr>
              <a:t>语文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C4753B8F-2613-28AC-A1B6-B13CEBDF28F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E60012"/>
              </a:clrFrom>
              <a:clrTo>
                <a:srgbClr val="E6001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18" y="273852"/>
            <a:ext cx="5357813" cy="738172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685F9759-3C53-9E6D-1EEC-073DEE49BBD4}"/>
              </a:ext>
            </a:extLst>
          </p:cNvPr>
          <p:cNvSpPr/>
          <p:nvPr/>
        </p:nvSpPr>
        <p:spPr>
          <a:xfrm>
            <a:off x="0" y="6700838"/>
            <a:ext cx="12192000" cy="20288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696A644-0866-1AAE-140D-1958C0D218CE}"/>
              </a:ext>
            </a:extLst>
          </p:cNvPr>
          <p:cNvSpPr/>
          <p:nvPr/>
        </p:nvSpPr>
        <p:spPr>
          <a:xfrm>
            <a:off x="0" y="6700838"/>
            <a:ext cx="12192000" cy="60006"/>
          </a:xfrm>
          <a:prstGeom prst="rect">
            <a:avLst/>
          </a:prstGeom>
          <a:solidFill>
            <a:srgbClr val="FFE3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86BE1A1-1062-6141-507D-A05F092831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572" y="1732757"/>
            <a:ext cx="1406717" cy="41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07930"/>
            <a:ext cx="9111343" cy="5813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8820"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我的心绪常常受到外界的影响起伏波动，积攒到一定的时候，在一声清脆的声音中崩溃，溺水般的无力感，找不到一棵稻草支撑，在虚妄的泡沫中独自溺毙。</a:t>
            </a:r>
            <a:r>
              <a:rPr lang="zh-CN" altLang="zh-CN" sz="26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也曾想过向你倾诉，但又惶恐于打破这恰当的距离，直到我再承受不住，在你面前大哭，你无措地看着我，欲说还休。以一个温柔的拥抱来安抚我，轻轻地在我耳边说道：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我从来没有嫌弃你，你总说我是个天使，但对于我来说，你更是一个宝藏。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眼泪在眼眶里打转，这一次我不再溺毙于泡沫中无尽的黑暗，茉莉的花香拥我入怀。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其实我们的距离，不是界限，而是空间，当你需要时，我一直都在。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你这样写道。你一直都在，于半冬半暖间，陪我走过整个三年。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9492342" y="707930"/>
            <a:ext cx="2318657" cy="2172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600" b="1" dirty="0"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6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语言诗意灵动，富含人生哲理，富有感染力。</a:t>
            </a:r>
            <a:endParaRPr lang="zh-CN" altLang="en-US" sz="2600" dirty="0"/>
          </a:p>
        </p:txBody>
      </p:sp>
    </p:spTree>
    <p:extLst>
      <p:ext uri="{BB962C8B-B14F-4D97-AF65-F5344CB8AC3E}">
        <p14:creationId xmlns:p14="http://schemas.microsoft.com/office/powerpoint/2010/main" val="210747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62143"/>
            <a:ext cx="7739743" cy="513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00">
              <a:lnSpc>
                <a:spcPct val="130000"/>
              </a:lnSpc>
            </a:pPr>
            <a:r>
              <a:rPr lang="zh-CN" altLang="zh-CN" sz="2800" b="1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数不清纷飞的信页，茉莉的余香萦绕在心头，我很庆幸，有着一段柏拉图式的友谊，如茉莉般沁人心脾的美丽。即便我们相处更多的是简单的相伴，但我们彼此知晓对方的灵魂，如此相近的灵魂，互相依偎。</a:t>
            </a:r>
            <a:r>
              <a:rPr lang="zh-CN" altLang="zh-CN" sz="2800" b="1" dirty="0"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从未有所谓的冷场，而恰到好处的距离，是给对方的空间与自由。有人笑我们像晚年的夫妻，少言却默契。对此你忍俊不禁：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仔细想来又何尝不是呢？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说罢，我们在快活的笑声中迈向回家路上的夕阳。</a:t>
            </a:r>
            <a:endParaRPr lang="zh-CN" altLang="en-US" sz="28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8577943" y="862143"/>
            <a:ext cx="3233056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结尾与前文遥相呼应，表达了对友情的珍视之情。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863523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71630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阅卷总评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构思很巧妙，以“信笺”为线索，叙写了好友间那种相濡以沫的美丽情感。诗意灵动的语言中蕴含着深刻的人生哲理。读来像是在欣赏一首散文诗，不知不觉中获得一种心灵的净化和升华。能把友情写得如此唯美，难能可贵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99582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593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75230" y="762202"/>
            <a:ext cx="1871158" cy="424649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1230393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比中选优。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素材很多，但是我们不可能全部拿来写在作文中。这里面就有个材料的取舍问题。就好像一条河道上，要想保持流水的畅通，就要清除那些可有可无的乱石。要注意选取你印象最深的事例来写，当然选取这个事例的前提是要么有意思，要么有意义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彩线串珠。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选取一件或两件你感受最深的事来写，写出事情的发生、发展过程，写出这件事给你留下记忆的原因。所以我们可以采用“彩线串珠法”。作为“串珠”的“彩线”，可以是物，可以是事，也可以是一种思想感情，只要能够体现题材之间的内在联系，体现文章的主题思想即可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441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1926"/>
            <a:ext cx="11430000" cy="39611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尺水兴波。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文似看山不喜平。”如果说山之妙在峰回路转，水之妙在风起波生，那么行文之妙则在于起伏曲折，跌宕多彩。因为平铺直叙的文章，往往让人感到呆板、单调、乏味。用曲折的情节展现故事的波澜，能在有限的篇幅里把事情说得引人入胜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挖掘哲理。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写记叙文，写出自己的感悟是至关重要的，或从失败中接受教训，或从理解中学到宽容，或从成功中明白道理，做到以事为基点，又不拘泥于事，让主题得到升华。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119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986548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b="1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E6A1E39-1EA5-5284-C6EE-B62D86C74E4B}"/>
              </a:ext>
            </a:extLst>
          </p:cNvPr>
          <p:cNvGrpSpPr/>
          <p:nvPr/>
        </p:nvGrpSpPr>
        <p:grpSpPr>
          <a:xfrm>
            <a:off x="2632550" y="1071233"/>
            <a:ext cx="6926901" cy="3805567"/>
            <a:chOff x="2632550" y="1071233"/>
            <a:chExt cx="6926901" cy="3805567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C6A328CF-DA0E-2E99-236E-0D48E2D0FD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2550" y="1071233"/>
              <a:ext cx="6926901" cy="3805567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7A62B922-15B6-752B-E298-371A9F130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0114" y="2403231"/>
              <a:ext cx="991772" cy="29120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6FAC4729-C4C7-D1AB-8F38-07FC3468BC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C9995CF-C2A8-C094-045C-EF0168B9492D}"/>
              </a:ext>
            </a:extLst>
          </p:cNvPr>
          <p:cNvSpPr/>
          <p:nvPr/>
        </p:nvSpPr>
        <p:spPr>
          <a:xfrm>
            <a:off x="0" y="1971891"/>
            <a:ext cx="12192000" cy="2112429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3F48293B-C768-E04A-005D-29C9B196FB35}"/>
              </a:ext>
            </a:extLst>
          </p:cNvPr>
          <p:cNvSpPr txBox="1"/>
          <p:nvPr/>
        </p:nvSpPr>
        <p:spPr>
          <a:xfrm>
            <a:off x="272322" y="2658773"/>
            <a:ext cx="11647357" cy="73866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专题二　选材</a:t>
            </a:r>
            <a:r>
              <a:rPr lang="en-US" altLang="zh-CN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以命题作文为例 </a:t>
            </a:r>
            <a:endParaRPr lang="zh-CN" altLang="en-US" sz="4200" b="1" spc="6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BDA44659-8A83-4149-2BC0-F0EC67269C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1181453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96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58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75229" y="762202"/>
            <a:ext cx="1871158" cy="42464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381000" y="1511926"/>
            <a:ext cx="11430000" cy="39611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请阅读下面的文字，按要求作文。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55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初中阶段是青少年成长的关键期，这期间，总会有一个人离你很近，可能是空间的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近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，可能是情感的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近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，可能是思想的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近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请以“这三年，离我最近的那个人”为题，联系自己的经历和体验，写一篇记叙文。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文中不要透露你个人的身份信息；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抄袭是不良行为，请不要照搬别人的文章；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不少于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4158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592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75229" y="762202"/>
            <a:ext cx="1871158" cy="51017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合理选材，准确立意。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选材立意有新意，我们要尽可能写省略号里边的内容。当然，这不是很容易。要想让阅卷老师眼前一亮，可以适当改变选材立意角度。比如写以校为家的校警，写坚守职责的清洁工人，写在家照顾自己的爷爷奶奶，写对孤寡老人的帮助，写舞蹈老师对自己成长的影响，写外出打工的哥哥姐姐对自己的关心体贴</a:t>
            </a:r>
            <a:r>
              <a:rPr lang="en-US" altLang="zh-CN" sz="2800" b="1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选材立意角度一打开，行文就容易了。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068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巧妙布局，详略得当。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叙文要想写得出彩，必须设置好一条情节发展线。比如可以抓住“这三年”进行构思，用“七年级”“八年级”“九年级”作为小标题，以时间为线索，叙写自己从幼稚不断走向成熟的心路历程。当然，写作时，还要注意选材和组材的技巧。不能平均用墨，最能表现中心的要详写。只有把重点内容写具体了，文章内容才会具体充实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5577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抓住细节，浓墨重彩。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细节是文章的命根子。记叙文要想写得生动感人，必须抓住情感的制高点进行浓墨重彩的渲染。比如你写“这三年，离我最近的那个人”，如果写母亲，可以精选三个特写镜头，一个是七年级春节过后母亲外出打工，母子分别的情景；一个是八年级有一次我生病了，母亲在电话里细心叮咛的情景；一个是九年级毕业前夕，母亲特意从外地赶回来，每天陪读的情景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242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62964"/>
            <a:ext cx="1988045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Cambria Math" panose="020405030504060302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■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优秀作文</a:t>
            </a:r>
            <a:endParaRPr lang="zh-CN" altLang="en-US" sz="28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364091"/>
            <a:ext cx="6841938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阅卷得分：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内容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+24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=54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分。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819450" y="1364091"/>
            <a:ext cx="1988044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阅卷得分点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1965218"/>
            <a:ext cx="7130143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这三年，离我最近的那个人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安徽一考生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送君茉莉，愿君莫离，相识既相惜。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 algn="r"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题记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记忆是无花的茉莉，永远不会败落，它不时生长，叩开篱落的小院，丛生的枝丫漫过闭锁的心窗，在惺忪的眼前摇曳生姿，鼻尖有余香。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815944" y="3063304"/>
            <a:ext cx="399505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题记开篇，富有诗意，抓人眼球。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比喻生动形象，内涵丰富。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9370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45950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8820"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慵懒的热风缓缓吹过耳边，斑驳的光从树间跳跃进书页，百无聊赖地支起手臂，漫不经心地抬眸，目光相撞，谁是被发现藏糖果罐的孩子？相视一笑，我想，我们都是。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不同世俗，没有这么多的轰轰烈烈，高谈阔论。不像他人的亲密无间，携手并肩。我们不善言辞，是心灵的相惜，一种舒适的距离。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372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42220"/>
            <a:ext cx="7195457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8820"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夹一枝白茉莉于信笺中，流淌着沁人心脾的恬淡，我偏爱与你道细水流长，感悟畅想。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乐于与我回信，一纸一言，千丝万缕，这是属于我们之间的秘语。你对事物独到的见解和认识叩开我闭锁的心窗，让原本拘泥于小世界的我眼前豁然开朗，我因你开始爱上哲学，不再认为它是枯燥的文字，我从中汲取养分，浇灌了我的三观和修养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8098970" y="1142220"/>
            <a:ext cx="3712029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唯美纯真的情感跃然纸上。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672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空白" id="{BEC110BC-E36A-4F6D-8047-BD816C9A9C46}" vid="{048E2ECE-E71F-4D18-9537-0DBA431E59F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空白</Template>
  <TotalTime>6</TotalTime>
  <Words>1478</Words>
  <Application>Microsoft Office PowerPoint</Application>
  <PresentationFormat>宽屏</PresentationFormat>
  <Paragraphs>35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仿宋</vt:lpstr>
      <vt:lpstr>黑体</vt:lpstr>
      <vt:lpstr>楷体</vt:lpstr>
      <vt:lpstr>宋体</vt:lpstr>
      <vt:lpstr>微软雅黑</vt:lpstr>
      <vt:lpstr>Arial</vt:lpstr>
      <vt:lpstr>Calibri</vt:lpstr>
      <vt:lpstr>Cambria Math</vt:lpstr>
      <vt:lpstr>Times New Roman</vt:lpstr>
      <vt:lpstr>决胜中考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</cp:revision>
  <dcterms:created xsi:type="dcterms:W3CDTF">2025-11-15T13:15:28Z</dcterms:created>
  <dcterms:modified xsi:type="dcterms:W3CDTF">2025-11-15T13:21:52Z</dcterms:modified>
</cp:coreProperties>
</file>