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879" r:id="rId3"/>
    <p:sldId id="874" r:id="rId4"/>
    <p:sldId id="880" r:id="rId5"/>
    <p:sldId id="881" r:id="rId6"/>
    <p:sldId id="882" r:id="rId7"/>
    <p:sldId id="883" r:id="rId8"/>
    <p:sldId id="884" r:id="rId9"/>
    <p:sldId id="885" r:id="rId10"/>
    <p:sldId id="886" r:id="rId11"/>
    <p:sldId id="887" r:id="rId12"/>
    <p:sldId id="888" r:id="rId13"/>
    <p:sldId id="889" r:id="rId14"/>
    <p:sldId id="890" r:id="rId15"/>
    <p:sldId id="891" r:id="rId16"/>
    <p:sldId id="892" r:id="rId17"/>
    <p:sldId id="893" r:id="rId18"/>
    <p:sldId id="894" r:id="rId19"/>
    <p:sldId id="873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12"/>
    <a:srgbClr val="FFE300"/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76" autoAdjust="0"/>
    <p:restoredTop sz="94660"/>
  </p:normalViewPr>
  <p:slideViewPr>
    <p:cSldViewPr snapToGrid="0" showGuides="1">
      <p:cViewPr varScale="1">
        <p:scale>
          <a:sx n="70" d="100"/>
          <a:sy n="70" d="100"/>
        </p:scale>
        <p:origin x="93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timing>
    <p:tnLst>
      <p:par>
        <p:cTn id="1" dur="indefinite" restart="never" nodeType="tmRoot"/>
      </p:par>
    </p:tn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slide" Target="../slides/slide4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BE3997AE-5637-44EA-AD5D-D1580F7A8535}"/>
              </a:ext>
            </a:extLst>
          </p:cNvPr>
          <p:cNvGrpSpPr/>
          <p:nvPr userDrawn="1"/>
        </p:nvGrpSpPr>
        <p:grpSpPr>
          <a:xfrm>
            <a:off x="367547" y="133053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xmlns="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xmlns="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02AE376E-10D8-4C01-B9DD-FFBBB0D706BC}"/>
              </a:ext>
            </a:extLst>
          </p:cNvPr>
          <p:cNvCxnSpPr/>
          <p:nvPr userDrawn="1"/>
        </p:nvCxnSpPr>
        <p:spPr>
          <a:xfrm>
            <a:off x="336000" y="622523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xmlns="" id="{C7CD4D52-C8CD-481F-BDEF-7C0A26FEE3B4}"/>
              </a:ext>
            </a:extLst>
          </p:cNvPr>
          <p:cNvSpPr txBox="1"/>
          <p:nvPr userDrawn="1"/>
        </p:nvSpPr>
        <p:spPr>
          <a:xfrm>
            <a:off x="839819" y="100571"/>
            <a:ext cx="7524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专题四 语文综合运用</a:t>
            </a:r>
            <a:endParaRPr lang="zh-CN" altLang="en-US" sz="2400" b="1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>
            <a:hlinkClick r:id="rId5" action="ppaction://hlinksldjump"/>
            <a:extLst>
              <a:ext uri="{FF2B5EF4-FFF2-40B4-BE49-F238E27FC236}">
                <a16:creationId xmlns:a16="http://schemas.microsoft.com/office/drawing/2014/main" xmlns="" id="{D63655F2-B11D-D73C-2741-C21154177B3B}"/>
              </a:ext>
            </a:extLst>
          </p:cNvPr>
          <p:cNvSpPr txBox="1"/>
          <p:nvPr userDrawn="1"/>
        </p:nvSpPr>
        <p:spPr>
          <a:xfrm>
            <a:off x="10746009" y="6516479"/>
            <a:ext cx="2087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baseline="0" dirty="0">
                <a:solidFill>
                  <a:schemeClr val="bg1"/>
                </a:solidFill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EDB0294C-0712-A29C-82CB-8D94AA22B918}"/>
              </a:ext>
            </a:extLst>
          </p:cNvPr>
          <p:cNvSpPr/>
          <p:nvPr/>
        </p:nvSpPr>
        <p:spPr>
          <a:xfrm>
            <a:off x="0" y="0"/>
            <a:ext cx="12192000" cy="3465513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9E630145-5EE1-AE44-4365-73BFFF4300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7212"/>
            <a:ext cx="12192000" cy="6300787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DDED484F-D4EB-CFBA-A067-50563B7D26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62165" y="597220"/>
            <a:ext cx="6667670" cy="4810248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C99729D0-B120-BAF8-E820-8680D05E2E90}"/>
              </a:ext>
            </a:extLst>
          </p:cNvPr>
          <p:cNvSpPr txBox="1"/>
          <p:nvPr/>
        </p:nvSpPr>
        <p:spPr>
          <a:xfrm>
            <a:off x="9698250" y="5315489"/>
            <a:ext cx="1261884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200" b="1" dirty="0">
                <a:ea typeface="微软雅黑" panose="020B0503020204020204" pitchFamily="34" charset="-122"/>
                <a:sym typeface="Times New Roman" panose="02020603050405020304" pitchFamily="18" charset="0"/>
              </a:rPr>
              <a:t>语文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C4753B8F-2613-28AC-A1B6-B13CEBDF28F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E60012"/>
              </a:clrFrom>
              <a:clrTo>
                <a:srgbClr val="E6001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18" y="273852"/>
            <a:ext cx="5357813" cy="738172"/>
          </a:xfrm>
          <a:prstGeom prst="rect">
            <a:avLst/>
          </a:prstGeom>
        </p:spPr>
      </p:pic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685F9759-3C53-9E6D-1EEC-073DEE49BBD4}"/>
              </a:ext>
            </a:extLst>
          </p:cNvPr>
          <p:cNvSpPr/>
          <p:nvPr/>
        </p:nvSpPr>
        <p:spPr>
          <a:xfrm>
            <a:off x="0" y="6700838"/>
            <a:ext cx="12192000" cy="20288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F696A644-0866-1AAE-140D-1958C0D218CE}"/>
              </a:ext>
            </a:extLst>
          </p:cNvPr>
          <p:cNvSpPr/>
          <p:nvPr/>
        </p:nvSpPr>
        <p:spPr>
          <a:xfrm>
            <a:off x="0" y="6700838"/>
            <a:ext cx="12192000" cy="60006"/>
          </a:xfrm>
          <a:prstGeom prst="rect">
            <a:avLst/>
          </a:prstGeom>
          <a:solidFill>
            <a:srgbClr val="FFE3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D86BE1A1-1062-6141-507D-A05F0928318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2572" y="1732757"/>
            <a:ext cx="1406717" cy="41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39172"/>
            <a:ext cx="262764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考向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停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smtClean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连</a:t>
            </a:r>
            <a:r>
              <a:rPr lang="en-US" altLang="zh-CN" sz="2800" b="1" smtClean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108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1000" y="1619528"/>
            <a:ext cx="1737953" cy="394419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2141817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80670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停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连是指朗读语流中声音的中断和延续。声音的中断即停顿，声音的延续即连接。无论停还是连，都要与文章思想感情发展变化的要求相适应，不是任意的。停顿可以用“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|</a:t>
            </a:r>
            <a:r>
              <a:rPr lang="zh-CN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”和“</a:t>
            </a:r>
            <a:r>
              <a:rPr lang="zh-CN" altLang="zh-CN" sz="2800" b="1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∧</a:t>
            </a:r>
            <a:r>
              <a:rPr lang="zh-CN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”来标示，前者用于较短的停顿，后者用于较长的停顿。连接可以用</a:t>
            </a:r>
            <a:r>
              <a:rPr lang="zh-CN" altLang="zh-CN" sz="2800" b="1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来标示，表明为了表达的需要，这里要一口气连贯地读下去，有标点也不停顿。如：坐着，</a:t>
            </a:r>
            <a:r>
              <a:rPr lang="zh-CN" altLang="zh-CN" sz="2800" b="1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∧</a:t>
            </a:r>
            <a:r>
              <a:rPr lang="zh-CN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躺着，</a:t>
            </a:r>
            <a:r>
              <a:rPr lang="zh-CN" altLang="zh-CN" sz="2800" b="1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∧</a:t>
            </a:r>
            <a:r>
              <a:rPr lang="zh-CN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打两</a:t>
            </a:r>
            <a:r>
              <a:rPr lang="zh-CN" altLang="zh-CN" sz="2800" b="1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zh-CN" altLang="en-US" sz="28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滚，踢</a:t>
            </a:r>
            <a:r>
              <a:rPr lang="zh-CN" altLang="zh-CN" sz="2800" b="1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几脚</a:t>
            </a:r>
            <a:r>
              <a:rPr lang="zh-CN" altLang="en-US" sz="2800" b="1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球，赛</a:t>
            </a:r>
            <a:r>
              <a:rPr lang="zh-CN" altLang="zh-CN" sz="2800" b="1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几趟</a:t>
            </a:r>
            <a:r>
              <a:rPr lang="zh-CN" altLang="en-US" sz="2800" b="1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中跑，捉</a:t>
            </a:r>
            <a:r>
              <a:rPr lang="zh-CN" altLang="zh-CN" sz="2800" b="1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几</a:t>
            </a:r>
            <a:r>
              <a:rPr lang="zh-CN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回迷藏。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《春》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85131" y="3953210"/>
            <a:ext cx="733425" cy="3619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28903" y="4912767"/>
            <a:ext cx="865425" cy="22576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32682" y="4878796"/>
            <a:ext cx="865425" cy="22576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05482" y="4847801"/>
            <a:ext cx="865425" cy="225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05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526168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下列对《艾青诗选》中诗句朗读节奏的划分，</a:t>
            </a:r>
            <a:r>
              <a:rPr lang="zh-CN" altLang="zh-CN" sz="2800" b="1" spc="-2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</a:t>
            </a:r>
            <a:r>
              <a:rPr lang="zh-CN" altLang="zh-CN" sz="2800" b="1" baseline="-25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spc="-2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</a:t>
            </a:r>
            <a:r>
              <a:rPr lang="zh-CN" altLang="zh-CN" sz="2800" b="1" baseline="-25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spc="-2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确</a:t>
            </a:r>
            <a:r>
              <a:rPr lang="zh-CN" altLang="zh-CN" sz="2800" b="1" baseline="-25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的一项是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．使高树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繁枝向它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舞蹈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．群众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在旷场上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高声说话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．黑夜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收敛起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她那神秘的帷幔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．乘上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有金色轮子的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车辆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109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22859" y="1005380"/>
            <a:ext cx="1806192" cy="409906"/>
          </a:xfrm>
          <a:prstGeom prst="rect">
            <a:avLst/>
          </a:prstGeom>
        </p:spPr>
      </p:pic>
      <p:sp>
        <p:nvSpPr>
          <p:cNvPr id="4" name="A_42f4d"/>
          <p:cNvSpPr/>
          <p:nvPr/>
        </p:nvSpPr>
        <p:spPr>
          <a:xfrm>
            <a:off x="10621328" y="1622688"/>
            <a:ext cx="1259395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7920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176279" y="1355274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小粤打算和妈妈在亲子朗诵会上朗诵《关雎》，两人在“关关雎鸠，在河之洲。窈窕淑女，君子好逑”几句应采用低沉伤感还是轻松喜悦的语调产生了分歧，请你帮她们做出判断并结合诗歌内容说明理由。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语调：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76279" y="3565390"/>
            <a:ext cx="12461543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理由：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                       </a:t>
            </a:r>
            <a:r>
              <a:rPr lang="en-US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522063" y="2964263"/>
            <a:ext cx="2087431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轻松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喜悦</a:t>
            </a:r>
            <a:r>
              <a:rPr lang="zh-CN" altLang="zh-CN" sz="2800" b="1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b="1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363639" y="3565390"/>
            <a:ext cx="11430000" cy="601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诗中水鸟和鸣、主人公大胆追求美丽姑娘，给人以美好愉悦之感。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011231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728667"/>
            <a:ext cx="11430000" cy="116038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小深和小圳在为《过零丁洋》设计配乐朗诵时，进行了讨论。请结合文天祥的《过零丁洋》，补全对话。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792002"/>
            <a:ext cx="11430000" cy="340099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过零丁洋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文天祥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辛苦遭逢起一经，干戈寥落四周星。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山河破碎风飘絮，身世浮沉雨打萍。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惶恐滩头说惶恐，零丁洋里叹零丁。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人生自古谁无死？留取丹心照汗青。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4435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83164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小深：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我认为朗读首联、颔联时，语速应该缓慢，语调低沉、悲凉，要读出诗人对山河破碎的痛心，对自身身世浮沉的无奈感慨。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小圳：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我认为朗读尾联时</a:t>
            </a:r>
            <a:r>
              <a:rPr lang="zh-CN" altLang="zh-CN" sz="28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80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_______________________________________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____________________________________________________________</a:t>
            </a:r>
            <a:r>
              <a:rPr lang="zh-CN" altLang="zh-CN" sz="28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20806" y="2549637"/>
            <a:ext cx="11430000" cy="11612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</a:t>
            </a:r>
            <a:r>
              <a:rPr lang="zh-CN" altLang="zh-CN" sz="2800" b="1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示例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：语速稍快，语调高昂、豪迈，通过反问加强语气，读出诗人舍生取义、视死如归的坚定信念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61820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2577164" y="2739219"/>
            <a:ext cx="394660" cy="6058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en-US" altLang="zh-CN" sz="28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280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182504" y="2739219"/>
            <a:ext cx="394660" cy="6058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en-US" altLang="zh-CN" sz="28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280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1000" y="1341728"/>
            <a:ext cx="11430000" cy="352628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8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朗读下列句子，重音和停连的处理正确的一项是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标注符号：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重音</a:t>
            </a:r>
            <a:r>
              <a:rPr lang="zh-CN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字的下面加点</a:t>
            </a:r>
            <a:r>
              <a:rPr lang="zh-CN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、停顿</a:t>
            </a:r>
            <a:r>
              <a:rPr lang="zh-CN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∧</a:t>
            </a:r>
            <a:r>
              <a:rPr lang="zh-CN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、连接</a:t>
            </a:r>
            <a:r>
              <a:rPr lang="zh-CN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⌒</a:t>
            </a:r>
            <a:r>
              <a:rPr lang="zh-CN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真</a:t>
            </a:r>
            <a:r>
              <a:rPr lang="zh-CN" altLang="en-US" sz="2800" b="1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的，只</a:t>
            </a:r>
            <a:r>
              <a:rPr lang="zh-CN" altLang="zh-CN" sz="2800" b="1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</a:t>
            </a:r>
            <a:r>
              <a:rPr lang="zh-CN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这一场雨，</a:t>
            </a:r>
            <a:r>
              <a:rPr lang="zh-CN" altLang="zh-CN" sz="2800" b="1" spc="-20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才</a:t>
            </a:r>
            <a:r>
              <a:rPr lang="zh-CN" altLang="zh-CN" sz="2800" b="1" baseline="-250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完全驱走了冬天，</a:t>
            </a:r>
            <a:r>
              <a:rPr lang="zh-CN" altLang="zh-CN" sz="2800" b="1" spc="-20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才</a:t>
            </a:r>
            <a:r>
              <a:rPr lang="zh-CN" altLang="zh-CN" sz="2800" b="1" baseline="-250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spc="-20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</a:t>
            </a:r>
            <a:r>
              <a:rPr lang="zh-CN" altLang="zh-CN" sz="2800" b="1" baseline="-250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世界改变了姿容。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．真的，</a:t>
            </a:r>
            <a:r>
              <a:rPr lang="zh-CN" altLang="zh-CN" sz="2800" b="1" spc="-20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</a:t>
            </a:r>
            <a:r>
              <a:rPr lang="zh-CN" altLang="zh-CN" sz="2800" b="1" baseline="-250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spc="-20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</a:t>
            </a:r>
            <a:r>
              <a:rPr lang="zh-CN" altLang="zh-CN" sz="2800" b="1" baseline="-250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这一场雨，</a:t>
            </a:r>
            <a:r>
              <a:rPr lang="zh-CN" altLang="zh-CN" sz="2800" b="1" spc="-20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才</a:t>
            </a:r>
            <a:r>
              <a:rPr lang="zh-CN" altLang="zh-CN" sz="2800" b="1" baseline="-250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完全驱走了冬天，</a:t>
            </a:r>
            <a:r>
              <a:rPr lang="zh-CN" altLang="zh-CN" sz="28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spc="-20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才</a:t>
            </a:r>
            <a:r>
              <a:rPr lang="zh-CN" altLang="zh-CN" sz="2800" b="1" baseline="-250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spc="-20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</a:t>
            </a:r>
            <a:r>
              <a:rPr lang="zh-CN" altLang="zh-CN" sz="2800" b="1" baseline="-250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世界</a:t>
            </a:r>
            <a:r>
              <a:rPr lang="zh-CN" altLang="zh-CN" sz="2800" b="1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∧</a:t>
            </a:r>
            <a:r>
              <a:rPr lang="zh-CN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改变了姿容。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．真的，只有这一场雨，才</a:t>
            </a:r>
            <a:r>
              <a:rPr lang="zh-CN" altLang="zh-CN" sz="2800" b="1" spc="-20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完</a:t>
            </a:r>
            <a:r>
              <a:rPr lang="zh-CN" altLang="zh-CN" sz="2800" b="1" baseline="-250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spc="-20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全</a:t>
            </a:r>
            <a:r>
              <a:rPr lang="zh-CN" altLang="zh-CN" sz="2800" b="1" baseline="-250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驱走了冬天，才使世界</a:t>
            </a:r>
            <a:r>
              <a:rPr lang="zh-CN" altLang="zh-CN" sz="2800" b="1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∧</a:t>
            </a:r>
            <a:r>
              <a:rPr lang="zh-CN" altLang="zh-CN" sz="2800" b="1" spc="-20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改</a:t>
            </a:r>
            <a:r>
              <a:rPr lang="zh-CN" altLang="zh-CN" sz="2800" b="1" baseline="-250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spc="-20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变</a:t>
            </a:r>
            <a:r>
              <a:rPr lang="zh-CN" altLang="zh-CN" sz="2800" b="1" baseline="-250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了姿容。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真</a:t>
            </a:r>
            <a:r>
              <a:rPr lang="zh-CN" altLang="en-US" sz="28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的，只</a:t>
            </a:r>
            <a:r>
              <a:rPr lang="zh-CN" altLang="zh-CN" sz="2800" b="1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</a:t>
            </a:r>
            <a:r>
              <a:rPr lang="zh-CN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这一场雨，才</a:t>
            </a:r>
            <a:r>
              <a:rPr lang="zh-CN" altLang="zh-CN" sz="2800" b="1" spc="-20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完</a:t>
            </a:r>
            <a:r>
              <a:rPr lang="zh-CN" altLang="zh-CN" sz="2800" b="1" baseline="-250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spc="-20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全</a:t>
            </a:r>
            <a:r>
              <a:rPr lang="zh-CN" altLang="zh-CN" sz="2800" b="1" baseline="-250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驱走了冬天，才使世界</a:t>
            </a:r>
            <a:r>
              <a:rPr lang="zh-CN" altLang="zh-CN" sz="2800" b="1" spc="-20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改</a:t>
            </a:r>
            <a:r>
              <a:rPr lang="zh-CN" altLang="zh-CN" sz="2800" b="1" baseline="-250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spc="-20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变</a:t>
            </a:r>
            <a:r>
              <a:rPr lang="zh-CN" altLang="zh-CN" sz="2800" b="1" baseline="-250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了姿容。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7bd0f"/>
          <p:cNvSpPr/>
          <p:nvPr/>
        </p:nvSpPr>
        <p:spPr>
          <a:xfrm>
            <a:off x="8525828" y="1438248"/>
            <a:ext cx="1259395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8269" y="2440819"/>
            <a:ext cx="752475" cy="161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645" y="4089815"/>
            <a:ext cx="752475" cy="16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847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715020"/>
            <a:ext cx="11430000" cy="116038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学校准备举行以“青春印迹”为主题的诗歌朗诵会，小明选择了席慕容的小诗《青春》作为朗诵作品，请帮助他完成朗读设计并说明理由。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178791" y="2082898"/>
            <a:ext cx="7561997" cy="4013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所有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的结局都已写好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所有的泪水也都已启程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800" b="1" u="sng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却忽然忘了是怎样的一个开始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u="sng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在那个古老的不再回来的夏日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无论我如何地去追索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年轻的你只如云影掠过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而你微笑的面容极浅极</a:t>
            </a:r>
            <a:r>
              <a:rPr lang="zh-CN" altLang="zh-CN" sz="28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淡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0317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055961" y="1259290"/>
            <a:ext cx="8803943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逐渐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隐没在日落后的群岚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遂翻开那发黄的扉页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命运将它装订得极为拙劣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含着泪我一读再读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却不得不承认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</a:rPr>
              <a:t>	</a:t>
            </a:r>
            <a:r>
              <a:rPr lang="zh-CN" altLang="zh-CN" sz="2800" b="1"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800" b="1" u="sng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青春是一本太仓促的书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775717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6968550"/>
              </p:ext>
            </p:extLst>
          </p:nvPr>
        </p:nvGraphicFramePr>
        <p:xfrm>
          <a:off x="488494" y="1649955"/>
          <a:ext cx="11275875" cy="3074670"/>
        </p:xfrm>
        <a:graphic>
          <a:graphicData uri="http://schemas.openxmlformats.org/drawingml/2006/table">
            <a:tbl>
              <a:tblPr firstRow="1" firstCol="1" bandRow="1"/>
              <a:tblGrid>
                <a:gridCol w="2759673"/>
                <a:gridCol w="8516202"/>
              </a:tblGrid>
              <a:tr h="211455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朗诵设计项目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朗诵设计及理由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3330"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第</a:t>
                      </a:r>
                      <a:r>
                        <a:rPr lang="zh-CN" sz="2800" b="1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①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句朗读情感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800" b="1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1)</a:t>
                      </a:r>
                      <a:r>
                        <a:rPr lang="en-US" sz="2800" b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_____________________________________________</a:t>
                      </a:r>
                    </a:p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US" sz="2800" b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______________________________________________________________________________________________</a:t>
                      </a:r>
                      <a:endParaRPr lang="en-US" sz="2800" b="1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6955"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第</a:t>
                      </a:r>
                      <a:r>
                        <a:rPr lang="zh-CN" sz="2800" b="1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②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句朗读重音、语气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(2</a:t>
                      </a:r>
                      <a:r>
                        <a:rPr lang="en-US" sz="2800" b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)___________________________________________________________________________________________________________________________________________</a:t>
                      </a:r>
                      <a:endParaRPr lang="zh-CN" sz="2800" b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3260680" y="2108258"/>
            <a:ext cx="858557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>
              <a:spcAft>
                <a:spcPts val="0"/>
              </a:spcAft>
            </a:pP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应读出青春远去的怅惘、忧伤与怀念。因为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忽然忘了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不再回来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等文字传达对无法重返的过去的遗憾和怀念，有一种淡淡的哀愁。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260680" y="3416442"/>
            <a:ext cx="850368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>
              <a:spcAft>
                <a:spcPts val="0"/>
              </a:spcAft>
            </a:pP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太仓促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重读，语气缓慢低沉，突出青春的匆忙，同时用低沉缓慢的语气表达对青春的无限依恋与不舍之情。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3559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986548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b="1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EE6A1E39-1EA5-5284-C6EE-B62D86C74E4B}"/>
              </a:ext>
            </a:extLst>
          </p:cNvPr>
          <p:cNvGrpSpPr/>
          <p:nvPr/>
        </p:nvGrpSpPr>
        <p:grpSpPr>
          <a:xfrm>
            <a:off x="2632550" y="1071233"/>
            <a:ext cx="6926901" cy="3805567"/>
            <a:chOff x="2632550" y="1071233"/>
            <a:chExt cx="6926901" cy="3805567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C6A328CF-DA0E-2E99-236E-0D48E2D0FDA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2550" y="1071233"/>
              <a:ext cx="6926901" cy="3805567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7A62B922-15B6-752B-E298-371A9F1302E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00114" y="2403231"/>
              <a:ext cx="991772" cy="291201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6FAC4729-C4C7-D1AB-8F38-07FC3468BC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6C9995CF-C2A8-C094-045C-EF0168B9492D}"/>
              </a:ext>
            </a:extLst>
          </p:cNvPr>
          <p:cNvSpPr/>
          <p:nvPr/>
        </p:nvSpPr>
        <p:spPr>
          <a:xfrm>
            <a:off x="0" y="1971891"/>
            <a:ext cx="12192000" cy="2112429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xmlns="" id="{3F48293B-C768-E04A-005D-29C9B196FB35}"/>
              </a:ext>
            </a:extLst>
          </p:cNvPr>
          <p:cNvSpPr txBox="1"/>
          <p:nvPr/>
        </p:nvSpPr>
        <p:spPr>
          <a:xfrm>
            <a:off x="272321" y="1971891"/>
            <a:ext cx="11647357" cy="206210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60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第一部分 语文积累与</a:t>
            </a:r>
            <a:r>
              <a:rPr lang="zh-CN" altLang="en-US" sz="3200" b="1" spc="60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运用</a:t>
            </a:r>
            <a:endParaRPr lang="en-US" altLang="zh-CN" sz="3200" b="1" spc="600" smtClean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60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专题四 语文综合运用</a:t>
            </a:r>
            <a:endParaRPr lang="en-US" altLang="zh-CN" sz="3200" b="1" spc="600" smtClean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60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决胜考点攻略</a:t>
            </a:r>
            <a:endParaRPr lang="en-US" altLang="zh-CN" sz="3200" b="1" spc="600" smtClean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60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spc="60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 </a:t>
            </a:r>
            <a:r>
              <a:rPr lang="zh-CN" altLang="en-US" sz="3200" b="1" spc="60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诗歌</a:t>
            </a:r>
            <a:r>
              <a:rPr lang="zh-CN" altLang="en-US" sz="3200" b="1" spc="60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朗读技巧 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BDA44659-8A83-4149-2BC0-F0EC67269C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1181453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5021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76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453046" y="737488"/>
            <a:ext cx="5417999" cy="456009"/>
          </a:xfrm>
          <a:prstGeom prst="rect">
            <a:avLst/>
          </a:prstGeom>
        </p:spPr>
      </p:pic>
      <p:pic>
        <p:nvPicPr>
          <p:cNvPr id="5" name="image101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5332959" y="1347485"/>
            <a:ext cx="399102" cy="399102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4543568" y="1193497"/>
            <a:ext cx="3998210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>
                <a:latin typeface="Calibri" panose="020F0502020204030204" pitchFamily="34" charset="0"/>
                <a:ea typeface="方正兰亭圆_GBK"/>
                <a:cs typeface="Times New Roman" panose="02020603050405020304" pitchFamily="18" charset="0"/>
              </a:rPr>
              <a:t>考点</a:t>
            </a:r>
            <a:r>
              <a:rPr lang="zh-CN" altLang="zh-CN" sz="2800" b="1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2800" b="1" smtClean="0">
                <a:latin typeface="Calibri" panose="020F0502020204030204" pitchFamily="34" charset="0"/>
                <a:ea typeface="方正兰亭圆_GBK"/>
                <a:cs typeface="Times New Roman" panose="02020603050405020304" pitchFamily="18" charset="0"/>
              </a:rPr>
              <a:t>诗歌</a:t>
            </a:r>
            <a:r>
              <a:rPr lang="zh-CN" altLang="zh-CN" sz="2800" b="1">
                <a:latin typeface="Calibri" panose="020F0502020204030204" pitchFamily="34" charset="0"/>
                <a:ea typeface="方正兰亭圆_GBK"/>
                <a:cs typeface="Times New Roman" panose="02020603050405020304" pitchFamily="18" charset="0"/>
              </a:rPr>
              <a:t>朗读技巧</a:t>
            </a:r>
            <a:r>
              <a:rPr lang="zh-CN" altLang="zh-CN" sz="2800" b="1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800" b="1" smtClean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20030" y="1746587"/>
            <a:ext cx="262764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考向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停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smtClean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顿</a:t>
            </a:r>
            <a:r>
              <a:rPr lang="en-US" altLang="zh-CN" sz="2800" b="1" smtClean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0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17478" y="2399073"/>
            <a:ext cx="1847135" cy="419197"/>
          </a:xfrm>
          <a:prstGeom prst="rect">
            <a:avLst/>
          </a:prstGeom>
        </p:spPr>
      </p:pic>
      <p:sp>
        <p:nvSpPr>
          <p:cNvPr id="9" name="矩形 8"/>
          <p:cNvSpPr>
            <a:spLocks noChangeAspect="1"/>
          </p:cNvSpPr>
          <p:nvPr/>
        </p:nvSpPr>
        <p:spPr>
          <a:xfrm>
            <a:off x="381000" y="2818270"/>
            <a:ext cx="11430000" cy="34009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627063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朗读停顿指语句或词语之间在声音上的间歇，主要包括：</a:t>
            </a:r>
            <a:r>
              <a:rPr lang="zh-CN" altLang="zh-CN" sz="2800" b="1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语法停顿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，根据句子结构的需要，按照词语语法关系所作的停顿；</a:t>
            </a:r>
            <a:r>
              <a:rPr lang="zh-CN" altLang="zh-CN" sz="2800" b="1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感情停顿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，为了充分表达思想感情的需要，突出某种事物或表达某种特殊感情所作的停顿。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27063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诗歌节奏划分的总原则：读懂句子内容，根据作者的情感表达确定句子的停顿。通常要求按层次划分。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1824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32443"/>
            <a:ext cx="11430000" cy="34009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根据语法结构确定朗读节奏。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一般说来，主谓之间或动宾之间需要划分停顿，符合句子意思的表达习惯。如：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2018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安徽要求给“幽暗的松林失去喧响”标出两处停顿。根据语法结构可知“松林”是主语，“幽暗的”作为修饰语，要和主语划分在一起；“失去”在句中是动词，作谓语；“喧响”在句中是名词，作宾语。故在主谓后各标一处，即“幽暗的松林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失去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喧响”。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5982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72497"/>
            <a:ext cx="11430000" cy="6285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5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5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5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综合词、词组和意思来划分。</a:t>
            </a:r>
            <a:r>
              <a:rPr lang="en-US" altLang="zh-CN" sz="25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5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注：词组一般是指两个或更多词的组合，也叫短语</a:t>
            </a:r>
            <a:r>
              <a:rPr lang="en-US" altLang="zh-CN" sz="25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5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一般来说，一个意思相对独立的词</a:t>
            </a:r>
            <a:r>
              <a:rPr lang="en-US" altLang="zh-CN" sz="25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5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词组</a:t>
            </a:r>
            <a:r>
              <a:rPr lang="en-US" altLang="zh-CN" sz="25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5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意思紧密的词组是一个节奏，所谓相对独立，是指在诗句中可以单独拿出来，表示一个意思；所谓意思紧密就是不能拆开来读，如果拆开读，听起来就会不连贯，缺乏诗歌的韵律感。在具体的诗句中，各种情形都会碰到，因此，只有把词、词组和意思结合起来，划分节奏时才能得心应手。如：“明月装饰了你的窗子”</a:t>
            </a:r>
            <a:r>
              <a:rPr lang="en-US" altLang="zh-CN" sz="25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5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卞之琳《断章》</a:t>
            </a:r>
            <a:r>
              <a:rPr lang="en-US" altLang="zh-CN" sz="25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5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句中“明月”是一个词，构成一个单独的节奏；“你的窗子”是由定语“你的”和宾语“窗子”构成的词组；“装饰了”是由动词“装饰”和动态助词“了”构成的意思紧密的词组。两个词组不能拆开，应各自看作一个整体，构成一个节奏，即“明月</a:t>
            </a:r>
            <a:r>
              <a:rPr lang="en-US" altLang="zh-CN" sz="25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5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装饰了</a:t>
            </a:r>
            <a:r>
              <a:rPr lang="en-US" altLang="zh-CN" sz="25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5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你的窗子”。</a:t>
            </a:r>
            <a:endParaRPr lang="zh-CN" altLang="zh-CN" sz="25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5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注意：</a:t>
            </a:r>
            <a:r>
              <a:rPr lang="zh-CN" altLang="zh-CN" sz="25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动态助词“着”“了”“过”以及结构助词“的”“地”“得”应和它们前面的词看成一个整体，构成一个大的节奏。</a:t>
            </a:r>
            <a:endParaRPr lang="zh-CN" altLang="zh-CN" sz="25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5687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43318"/>
            <a:ext cx="11430000" cy="116038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根据朗读划分。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划分完节奏后，根据划分的节奏朗读，分析句子的意思有没有发生改变。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1065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34708"/>
            <a:ext cx="262764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考向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语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smtClean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调</a:t>
            </a:r>
            <a:r>
              <a:rPr lang="en-US" altLang="zh-CN" sz="2800" b="1" smtClean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106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1000" y="1587194"/>
            <a:ext cx="1764042" cy="400340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1987534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80670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语调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与诗歌的思想情感相联系，是语气外在的快慢、高低、强弱等各种声音形式的总和，包括声音的高低抑扬、轻重强弱的变化。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常见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的语调类型主要包括以下四种：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欢快型。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这种节奏语速较快，多扬少抑，多轻少重。多用来描绘欢快、诙谐的情志。如：假如我变成了一朵金色花，只是为了好玩，长在那棵树的高枝上，笑嘻嘻地在风中摇摆，又在新叶上跳舞，妈妈，你会认识我吗？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《金色花》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6129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31849"/>
            <a:ext cx="11430000" cy="45213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深沉型</a:t>
            </a:r>
            <a:r>
              <a:rPr lang="en-US" altLang="zh-CN" sz="2800" b="1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也叫</a:t>
            </a:r>
            <a:r>
              <a:rPr lang="zh-CN" altLang="zh-CN" sz="2800" b="1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凝重型</a:t>
            </a:r>
            <a:r>
              <a:rPr lang="zh-CN" altLang="zh-CN" sz="2800" b="1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2800" b="1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这种节奏语势沉缓，多抑少扬，多重少轻，语速偏慢。常用来表现庄重、肃穆的气氛和悲痛、抑郁的情感。如：然后我死了，连羽毛也腐烂在土地里面。为什么我的眼里常含泪水？因为我对这土地爱得深沉</a:t>
            </a:r>
            <a:r>
              <a:rPr lang="en-US" altLang="zh-CN" sz="2800" b="1">
                <a:latin typeface="楷体" panose="02010609060101010101" pitchFamily="49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《我爱这土地》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舒缓型。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这种节奏语速较缓，常常用来描绘幽静的场面和美丽的景色，也可以表现舒展的情怀。如：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2018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年安徽“河水悄悄流入梦乡，幽暗的松林失去喧响。夜莺的歌声沉寂了，长脚秧鸡不再欢嚷。”应采用的语调为“舒缓”型。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7167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37055"/>
            <a:ext cx="11430000" cy="22815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激昂型</a:t>
            </a:r>
            <a:r>
              <a:rPr lang="en-US" altLang="zh-CN" sz="2800" b="1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也叫</a:t>
            </a:r>
            <a:r>
              <a:rPr lang="zh-CN" altLang="zh-CN" sz="2800" b="1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强疾型</a:t>
            </a:r>
            <a:r>
              <a:rPr lang="zh-CN" altLang="zh-CN" sz="2800" b="1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紧张型</a:t>
            </a:r>
            <a:r>
              <a:rPr lang="zh-CN" altLang="zh-CN" sz="2800" b="1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2800" b="1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常用来表现紧张急迫的情形和抒发激越的情怀。如：你们杀死一个李公朴，会有千百万个李公朴站起来！你们将失去千百万的人民！你们看着我们人少，没有力量？告诉你们，我们的力量大得很，强得很！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《最后一次讲演》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749931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决胜中考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正文模板" id="{EB76AE8E-FFB6-47CD-99DB-C83FC16354B4}" vid="{EC26177E-66DD-4505-9495-52D58669751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正文模板</Template>
  <TotalTime>8</TotalTime>
  <Words>1504</Words>
  <Application>Microsoft Office PowerPoint</Application>
  <PresentationFormat>宽屏</PresentationFormat>
  <Paragraphs>77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0" baseType="lpstr">
      <vt:lpstr>等线</vt:lpstr>
      <vt:lpstr>方正兰亭圆_GBK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决胜中考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P R 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User</dc:creator>
  <cp:lastModifiedBy>Windows User</cp:lastModifiedBy>
  <cp:revision>3</cp:revision>
  <dcterms:created xsi:type="dcterms:W3CDTF">2025-11-14T08:21:44Z</dcterms:created>
  <dcterms:modified xsi:type="dcterms:W3CDTF">2025-11-14T12:22:12Z</dcterms:modified>
</cp:coreProperties>
</file>