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879" r:id="rId3"/>
    <p:sldId id="874" r:id="rId4"/>
    <p:sldId id="880" r:id="rId5"/>
    <p:sldId id="881" r:id="rId6"/>
    <p:sldId id="882" r:id="rId7"/>
    <p:sldId id="883" r:id="rId8"/>
    <p:sldId id="884" r:id="rId9"/>
    <p:sldId id="885" r:id="rId10"/>
    <p:sldId id="886" r:id="rId11"/>
    <p:sldId id="887" r:id="rId12"/>
    <p:sldId id="888" r:id="rId13"/>
    <p:sldId id="889" r:id="rId14"/>
    <p:sldId id="890" r:id="rId15"/>
    <p:sldId id="891" r:id="rId16"/>
    <p:sldId id="892" r:id="rId17"/>
    <p:sldId id="893" r:id="rId18"/>
    <p:sldId id="894" r:id="rId19"/>
    <p:sldId id="895" r:id="rId20"/>
    <p:sldId id="896" r:id="rId21"/>
    <p:sldId id="897" r:id="rId22"/>
    <p:sldId id="898" r:id="rId23"/>
    <p:sldId id="899" r:id="rId24"/>
    <p:sldId id="900" r:id="rId25"/>
    <p:sldId id="901" r:id="rId26"/>
    <p:sldId id="902" r:id="rId27"/>
    <p:sldId id="903" r:id="rId28"/>
    <p:sldId id="904" r:id="rId29"/>
    <p:sldId id="905" r:id="rId30"/>
    <p:sldId id="906" r:id="rId31"/>
    <p:sldId id="907" r:id="rId32"/>
    <p:sldId id="908" r:id="rId33"/>
    <p:sldId id="909" r:id="rId34"/>
    <p:sldId id="910" r:id="rId35"/>
    <p:sldId id="911" r:id="rId36"/>
    <p:sldId id="912" r:id="rId37"/>
    <p:sldId id="913" r:id="rId38"/>
    <p:sldId id="914" r:id="rId39"/>
    <p:sldId id="915" r:id="rId40"/>
    <p:sldId id="916" r:id="rId41"/>
    <p:sldId id="917" r:id="rId42"/>
    <p:sldId id="918" r:id="rId43"/>
    <p:sldId id="919" r:id="rId44"/>
    <p:sldId id="920" r:id="rId45"/>
    <p:sldId id="921" r:id="rId46"/>
    <p:sldId id="922" r:id="rId47"/>
    <p:sldId id="923" r:id="rId48"/>
    <p:sldId id="924" r:id="rId49"/>
    <p:sldId id="925" r:id="rId50"/>
    <p:sldId id="926" r:id="rId51"/>
    <p:sldId id="927" r:id="rId52"/>
    <p:sldId id="928" r:id="rId53"/>
    <p:sldId id="929" r:id="rId54"/>
    <p:sldId id="930" r:id="rId55"/>
    <p:sldId id="931" r:id="rId56"/>
    <p:sldId id="932" r:id="rId57"/>
    <p:sldId id="933" r:id="rId58"/>
    <p:sldId id="934" r:id="rId59"/>
    <p:sldId id="935" r:id="rId60"/>
    <p:sldId id="936" r:id="rId61"/>
    <p:sldId id="937" r:id="rId62"/>
    <p:sldId id="938" r:id="rId63"/>
    <p:sldId id="939" r:id="rId64"/>
    <p:sldId id="940" r:id="rId65"/>
    <p:sldId id="941" r:id="rId66"/>
    <p:sldId id="942" r:id="rId67"/>
    <p:sldId id="943" r:id="rId68"/>
    <p:sldId id="944" r:id="rId69"/>
    <p:sldId id="945" r:id="rId70"/>
    <p:sldId id="946" r:id="rId71"/>
    <p:sldId id="947" r:id="rId72"/>
    <p:sldId id="948" r:id="rId73"/>
    <p:sldId id="949" r:id="rId74"/>
    <p:sldId id="950" r:id="rId75"/>
    <p:sldId id="951" r:id="rId76"/>
    <p:sldId id="952" r:id="rId77"/>
    <p:sldId id="953" r:id="rId78"/>
    <p:sldId id="954" r:id="rId79"/>
    <p:sldId id="955" r:id="rId80"/>
    <p:sldId id="956" r:id="rId81"/>
    <p:sldId id="957" r:id="rId82"/>
    <p:sldId id="958" r:id="rId83"/>
    <p:sldId id="959" r:id="rId84"/>
    <p:sldId id="960" r:id="rId85"/>
    <p:sldId id="873" r:id="rId8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60012"/>
    <a:srgbClr val="FFE300"/>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76" autoAdjust="0"/>
    <p:restoredTop sz="94660"/>
  </p:normalViewPr>
  <p:slideViewPr>
    <p:cSldViewPr snapToGrid="0" showGuides="1">
      <p:cViewPr varScale="1">
        <p:scale>
          <a:sx n="70" d="100"/>
          <a:sy n="70" d="100"/>
        </p:scale>
        <p:origin x="936"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theme" Target="theme/theme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tableStyles" Target="tableStyles.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slide" Target="../slides/slide4.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BE3997AE-5637-44EA-AD5D-D1580F7A8535}"/>
              </a:ext>
            </a:extLst>
          </p:cNvPr>
          <p:cNvGrpSpPr/>
          <p:nvPr userDrawn="1"/>
        </p:nvGrpSpPr>
        <p:grpSpPr>
          <a:xfrm>
            <a:off x="367547" y="133053"/>
            <a:ext cx="353339" cy="381476"/>
            <a:chOff x="260576" y="210565"/>
            <a:chExt cx="303410" cy="327571"/>
          </a:xfrm>
        </p:grpSpPr>
        <p:sp>
          <p:nvSpPr>
            <p:cNvPr id="8" name="等腰三角形 7">
              <a:extLst>
                <a:ext uri="{FF2B5EF4-FFF2-40B4-BE49-F238E27FC236}">
                  <a16:creationId xmlns:a16="http://schemas.microsoft.com/office/drawing/2014/main" xmlns=""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xmlns=""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xmlns="" id="{02AE376E-10D8-4C01-B9DD-FFBBB0D706BC}"/>
              </a:ext>
            </a:extLst>
          </p:cNvPr>
          <p:cNvCxnSpPr/>
          <p:nvPr userDrawn="1"/>
        </p:nvCxnSpPr>
        <p:spPr>
          <a:xfrm>
            <a:off x="336000" y="622523"/>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TextBox 7">
            <a:extLst>
              <a:ext uri="{FF2B5EF4-FFF2-40B4-BE49-F238E27FC236}">
                <a16:creationId xmlns:a16="http://schemas.microsoft.com/office/drawing/2014/main" xmlns="" id="{C7CD4D52-C8CD-481F-BDEF-7C0A26FEE3B4}"/>
              </a:ext>
            </a:extLst>
          </p:cNvPr>
          <p:cNvSpPr txBox="1"/>
          <p:nvPr userDrawn="1"/>
        </p:nvSpPr>
        <p:spPr>
          <a:xfrm>
            <a:off x="839819" y="100571"/>
            <a:ext cx="7524098" cy="461665"/>
          </a:xfrm>
          <a:prstGeom prst="rect">
            <a:avLst/>
          </a:prstGeom>
          <a:noFill/>
        </p:spPr>
        <p:txBody>
          <a:bodyPr wrap="square" rtlCol="0">
            <a:spAutoFit/>
          </a:bodyPr>
          <a:lstStyle/>
          <a:p>
            <a:r>
              <a:rPr lang="zh-CN" altLang="en-US" sz="2400" b="1" smtClean="0">
                <a:solidFill>
                  <a:schemeClr val="tx1"/>
                </a:solidFill>
                <a:latin typeface="微软雅黑" panose="020B0503020204020204" pitchFamily="34" charset="-122"/>
                <a:ea typeface="微软雅黑" panose="020B0503020204020204" pitchFamily="34" charset="-122"/>
              </a:rPr>
              <a:t>专题四 语文综合运用</a:t>
            </a:r>
          </a:p>
        </p:txBody>
      </p:sp>
      <p:sp>
        <p:nvSpPr>
          <p:cNvPr id="3" name="文本框 2">
            <a:hlinkClick r:id="rId5" action="ppaction://hlinksldjump"/>
            <a:extLst>
              <a:ext uri="{FF2B5EF4-FFF2-40B4-BE49-F238E27FC236}">
                <a16:creationId xmlns:a16="http://schemas.microsoft.com/office/drawing/2014/main" xmlns="" id="{D63655F2-B11D-D73C-2741-C21154177B3B}"/>
              </a:ext>
            </a:extLst>
          </p:cNvPr>
          <p:cNvSpPr txBox="1"/>
          <p:nvPr userDrawn="1"/>
        </p:nvSpPr>
        <p:spPr>
          <a:xfrm>
            <a:off x="10746009" y="6516479"/>
            <a:ext cx="2087671" cy="369332"/>
          </a:xfrm>
          <a:prstGeom prst="rect">
            <a:avLst/>
          </a:prstGeom>
          <a:noFill/>
        </p:spPr>
        <p:txBody>
          <a:bodyPr wrap="square" rtlCol="0">
            <a:spAutoFit/>
          </a:bodyPr>
          <a:lstStyle/>
          <a:p>
            <a:r>
              <a:rPr lang="zh-CN" altLang="en-US" sz="1800" b="1" baseline="0" dirty="0">
                <a:solidFill>
                  <a:schemeClr val="bg1"/>
                </a:solidFill>
              </a:rPr>
              <a:t>返回目录</a:t>
            </a: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 name="矩形 24">
            <a:extLst>
              <a:ext uri="{FF2B5EF4-FFF2-40B4-BE49-F238E27FC236}">
                <a16:creationId xmlns:a16="http://schemas.microsoft.com/office/drawing/2014/main" xmlns="" id="{EDB0294C-0712-A29C-82CB-8D94AA22B918}"/>
              </a:ext>
            </a:extLst>
          </p:cNvPr>
          <p:cNvSpPr/>
          <p:nvPr/>
        </p:nvSpPr>
        <p:spPr>
          <a:xfrm>
            <a:off x="0" y="0"/>
            <a:ext cx="12192000" cy="3465513"/>
          </a:xfrm>
          <a:prstGeom prst="rect">
            <a:avLst/>
          </a:prstGeom>
          <a:solidFill>
            <a:srgbClr val="E600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xmlns="" id="{9E630145-5EE1-AE44-4365-73BFFF4300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57212"/>
            <a:ext cx="12192000" cy="6300787"/>
          </a:xfrm>
          <a:prstGeom prst="rect">
            <a:avLst/>
          </a:prstGeom>
        </p:spPr>
      </p:pic>
      <p:pic>
        <p:nvPicPr>
          <p:cNvPr id="27" name="图片 26">
            <a:extLst>
              <a:ext uri="{FF2B5EF4-FFF2-40B4-BE49-F238E27FC236}">
                <a16:creationId xmlns:a16="http://schemas.microsoft.com/office/drawing/2014/main" xmlns="" id="{DDED484F-D4EB-CFBA-A067-50563B7D265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762165" y="597220"/>
            <a:ext cx="6667670" cy="4810248"/>
          </a:xfrm>
          <a:prstGeom prst="rect">
            <a:avLst/>
          </a:prstGeom>
        </p:spPr>
      </p:pic>
      <p:sp>
        <p:nvSpPr>
          <p:cNvPr id="7" name="文本框 6">
            <a:extLst>
              <a:ext uri="{FF2B5EF4-FFF2-40B4-BE49-F238E27FC236}">
                <a16:creationId xmlns:a16="http://schemas.microsoft.com/office/drawing/2014/main" xmlns="" id="{C99729D0-B120-BAF8-E820-8680D05E2E90}"/>
              </a:ext>
            </a:extLst>
          </p:cNvPr>
          <p:cNvSpPr txBox="1"/>
          <p:nvPr/>
        </p:nvSpPr>
        <p:spPr>
          <a:xfrm>
            <a:off x="9698250" y="5315489"/>
            <a:ext cx="1261884" cy="738664"/>
          </a:xfrm>
          <a:prstGeom prst="rect">
            <a:avLst/>
          </a:prstGeom>
          <a:noFill/>
        </p:spPr>
        <p:txBody>
          <a:bodyPr wrap="none" rtlCol="0">
            <a:spAutoFit/>
          </a:bodyPr>
          <a:lstStyle/>
          <a:p>
            <a:pPr algn="l"/>
            <a:r>
              <a:rPr lang="zh-CN" altLang="en-US" sz="4200" b="1" dirty="0">
                <a:ea typeface="微软雅黑" panose="020B0503020204020204" pitchFamily="34" charset="-122"/>
                <a:sym typeface="Times New Roman" panose="02020603050405020304" pitchFamily="18" charset="0"/>
              </a:rPr>
              <a:t>语文</a:t>
            </a:r>
          </a:p>
        </p:txBody>
      </p:sp>
      <p:pic>
        <p:nvPicPr>
          <p:cNvPr id="19" name="图片 18">
            <a:extLst>
              <a:ext uri="{FF2B5EF4-FFF2-40B4-BE49-F238E27FC236}">
                <a16:creationId xmlns:a16="http://schemas.microsoft.com/office/drawing/2014/main" xmlns="" id="{C4753B8F-2613-28AC-A1B6-B13CEBDF28F3}"/>
              </a:ext>
            </a:extLst>
          </p:cNvPr>
          <p:cNvPicPr>
            <a:picLocks noChangeAspect="1"/>
          </p:cNvPicPr>
          <p:nvPr/>
        </p:nvPicPr>
        <p:blipFill>
          <a:blip r:embed="rId4" cstate="print">
            <a:clrChange>
              <a:clrFrom>
                <a:srgbClr val="E60012"/>
              </a:clrFrom>
              <a:clrTo>
                <a:srgbClr val="E60012">
                  <a:alpha val="0"/>
                </a:srgbClr>
              </a:clrTo>
            </a:clrChange>
            <a:extLst>
              <a:ext uri="{28A0092B-C50C-407E-A947-70E740481C1C}">
                <a14:useLocalDpi xmlns:a14="http://schemas.microsoft.com/office/drawing/2010/main" val="0"/>
              </a:ext>
            </a:extLst>
          </a:blip>
          <a:stretch>
            <a:fillRect/>
          </a:stretch>
        </p:blipFill>
        <p:spPr>
          <a:xfrm>
            <a:off x="302418" y="273852"/>
            <a:ext cx="5357813" cy="738172"/>
          </a:xfrm>
          <a:prstGeom prst="rect">
            <a:avLst/>
          </a:prstGeom>
        </p:spPr>
      </p:pic>
      <p:sp>
        <p:nvSpPr>
          <p:cNvPr id="23" name="矩形 22">
            <a:extLst>
              <a:ext uri="{FF2B5EF4-FFF2-40B4-BE49-F238E27FC236}">
                <a16:creationId xmlns:a16="http://schemas.microsoft.com/office/drawing/2014/main" xmlns="" id="{685F9759-3C53-9E6D-1EEC-073DEE49BBD4}"/>
              </a:ext>
            </a:extLst>
          </p:cNvPr>
          <p:cNvSpPr/>
          <p:nvPr/>
        </p:nvSpPr>
        <p:spPr>
          <a:xfrm>
            <a:off x="0" y="6700838"/>
            <a:ext cx="12192000" cy="202881"/>
          </a:xfrm>
          <a:prstGeom prst="rect">
            <a:avLst/>
          </a:prstGeom>
          <a:solidFill>
            <a:srgbClr val="E600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xmlns="" id="{F696A644-0866-1AAE-140D-1958C0D218CE}"/>
              </a:ext>
            </a:extLst>
          </p:cNvPr>
          <p:cNvSpPr/>
          <p:nvPr/>
        </p:nvSpPr>
        <p:spPr>
          <a:xfrm>
            <a:off x="0" y="6700838"/>
            <a:ext cx="12192000" cy="60006"/>
          </a:xfrm>
          <a:prstGeom prst="rect">
            <a:avLst/>
          </a:prstGeom>
          <a:solidFill>
            <a:srgbClr val="FFE3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xmlns="" id="{D86BE1A1-1062-6141-507D-A05F0928318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42572" y="1732757"/>
            <a:ext cx="1406717" cy="413036"/>
          </a:xfrm>
          <a:prstGeom prst="rect">
            <a:avLst/>
          </a:prstGeom>
        </p:spPr>
      </p:pic>
    </p:spTree>
    <p:extLst>
      <p:ext uri="{BB962C8B-B14F-4D97-AF65-F5344CB8AC3E}">
        <p14:creationId xmlns:p14="http://schemas.microsoft.com/office/powerpoint/2010/main" val="18962664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45443"/>
            <a:ext cx="7261746" cy="4573560"/>
          </a:xfrm>
          <a:prstGeom prst="rect">
            <a:avLst/>
          </a:prstGeom>
        </p:spPr>
        <p:txBody>
          <a:bodyPr wrap="square">
            <a:spAutoFit/>
          </a:bodyPr>
          <a:lstStyle/>
          <a:p>
            <a:pPr algn="just">
              <a:lnSpc>
                <a:spcPct val="130000"/>
              </a:lnSpc>
              <a:spcAft>
                <a:spcPts val="0"/>
              </a:spcAft>
            </a:pP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引起</a:t>
            </a:r>
            <a:r>
              <a:rPr lang="zh-CN" altLang="zh-CN" sz="2800" b="1">
                <a:solidFill>
                  <a:srgbClr val="000000"/>
                </a:solidFill>
                <a:latin typeface="NEU-BZ"/>
                <a:ea typeface="方正细等线_GBK"/>
                <a:cs typeface="Times New Roman" panose="02020603050405020304" pitchFamily="18" charset="0"/>
              </a:rPr>
              <a:t>……</a:t>
            </a: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赞誉</a:t>
            </a:r>
            <a:r>
              <a:rPr lang="en-US" altLang="zh-CN" sz="2800" b="1">
                <a:solidFill>
                  <a:srgbClr val="000000"/>
                </a:solidFill>
                <a:latin typeface="宋体" panose="02010600030101010101" pitchFamily="2" charset="-122"/>
                <a:ea typeface="方正书宋_GBK"/>
                <a:cs typeface="Times New Roman" panose="02020603050405020304" pitchFamily="18" charset="0"/>
              </a:rPr>
              <a:t>→</a:t>
            </a: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引起</a:t>
            </a:r>
            <a:r>
              <a:rPr lang="zh-CN" altLang="zh-CN" sz="2800" b="1">
                <a:solidFill>
                  <a:srgbClr val="000000"/>
                </a:solidFill>
                <a:latin typeface="NEU-BZ"/>
                <a:ea typeface="方正细等线_GBK"/>
                <a:cs typeface="Times New Roman" panose="02020603050405020304" pitchFamily="18" charset="0"/>
              </a:rPr>
              <a:t>……</a:t>
            </a: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反响</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a:solidFill>
                <a:srgbClr val="000000"/>
              </a:solidFill>
              <a:latin typeface="NEU-BZ"/>
              <a:ea typeface="方正书宋_GBK"/>
              <a:cs typeface="Times New Roman" panose="02020603050405020304" pitchFamily="18" charset="0"/>
            </a:endParaRPr>
          </a:p>
          <a:p>
            <a:pPr algn="just">
              <a:lnSpc>
                <a:spcPct val="130000"/>
              </a:lnSpc>
              <a:spcAft>
                <a:spcPts val="0"/>
              </a:spcAft>
            </a:pP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获得</a:t>
            </a:r>
            <a:r>
              <a:rPr lang="zh-CN" altLang="zh-CN" sz="2800" b="1">
                <a:solidFill>
                  <a:srgbClr val="000000"/>
                </a:solidFill>
                <a:latin typeface="NEU-BZ"/>
                <a:ea typeface="方正细等线_GBK"/>
                <a:cs typeface="Times New Roman" panose="02020603050405020304" pitchFamily="18" charset="0"/>
              </a:rPr>
              <a:t>……</a:t>
            </a: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赞誉</a:t>
            </a:r>
            <a:endParaRPr lang="zh-CN" altLang="zh-CN" sz="2800" b="1">
              <a:solidFill>
                <a:srgbClr val="000000"/>
              </a:solidFill>
              <a:latin typeface="NEU-BZ"/>
              <a:ea typeface="方正书宋_GBK"/>
              <a:cs typeface="Times New Roman" panose="02020603050405020304" pitchFamily="18" charset="0"/>
            </a:endParaRPr>
          </a:p>
          <a:p>
            <a:pPr algn="just">
              <a:lnSpc>
                <a:spcPct val="130000"/>
              </a:lnSpc>
              <a:spcAft>
                <a:spcPts val="0"/>
              </a:spcAft>
            </a:pP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担任</a:t>
            </a:r>
            <a:r>
              <a:rPr lang="zh-CN" altLang="zh-CN" sz="2800" b="1">
                <a:solidFill>
                  <a:srgbClr val="000000"/>
                </a:solidFill>
                <a:latin typeface="NEU-BZ"/>
                <a:ea typeface="方正细等线_GBK"/>
                <a:cs typeface="Times New Roman" panose="02020603050405020304" pitchFamily="18" charset="0"/>
              </a:rPr>
              <a:t>……</a:t>
            </a: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岗位</a:t>
            </a:r>
            <a:r>
              <a:rPr lang="en-US" altLang="zh-CN" sz="2800" b="1">
                <a:solidFill>
                  <a:srgbClr val="000000"/>
                </a:solidFill>
                <a:latin typeface="宋体" panose="02010600030101010101" pitchFamily="2" charset="-122"/>
                <a:ea typeface="方正书宋_GBK"/>
                <a:cs typeface="Times New Roman" panose="02020603050405020304" pitchFamily="18" charset="0"/>
              </a:rPr>
              <a:t>→</a:t>
            </a: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担任</a:t>
            </a:r>
            <a:r>
              <a:rPr lang="zh-CN" altLang="zh-CN" sz="2800" b="1">
                <a:solidFill>
                  <a:srgbClr val="000000"/>
                </a:solidFill>
                <a:latin typeface="NEU-BZ"/>
                <a:ea typeface="方正细等线_GBK"/>
                <a:cs typeface="Times New Roman" panose="02020603050405020304" pitchFamily="18" charset="0"/>
              </a:rPr>
              <a:t>……</a:t>
            </a: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职务</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a:solidFill>
                <a:srgbClr val="000000"/>
              </a:solidFill>
              <a:latin typeface="NEU-BZ"/>
              <a:ea typeface="方正书宋_GBK"/>
              <a:cs typeface="Times New Roman" panose="02020603050405020304" pitchFamily="18" charset="0"/>
            </a:endParaRPr>
          </a:p>
          <a:p>
            <a:pPr algn="just">
              <a:lnSpc>
                <a:spcPct val="130000"/>
              </a:lnSpc>
              <a:spcAft>
                <a:spcPts val="0"/>
              </a:spcAft>
            </a:pP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坚守</a:t>
            </a:r>
            <a:r>
              <a:rPr lang="zh-CN" altLang="zh-CN" sz="2800" b="1">
                <a:solidFill>
                  <a:srgbClr val="000000"/>
                </a:solidFill>
                <a:latin typeface="NEU-BZ"/>
                <a:ea typeface="方正细等线_GBK"/>
                <a:cs typeface="Times New Roman" panose="02020603050405020304" pitchFamily="18" charset="0"/>
              </a:rPr>
              <a:t>……</a:t>
            </a: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岗位</a:t>
            </a:r>
            <a:endParaRPr lang="zh-CN" altLang="zh-CN" sz="2800" b="1">
              <a:solidFill>
                <a:srgbClr val="000000"/>
              </a:solidFill>
              <a:latin typeface="NEU-BZ"/>
              <a:ea typeface="方正书宋_GBK"/>
              <a:cs typeface="Times New Roman" panose="02020603050405020304" pitchFamily="18" charset="0"/>
            </a:endParaRPr>
          </a:p>
          <a:p>
            <a:pPr algn="just">
              <a:lnSpc>
                <a:spcPct val="130000"/>
              </a:lnSpc>
              <a:spcAft>
                <a:spcPts val="0"/>
              </a:spcAft>
            </a:pP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看到</a:t>
            </a:r>
            <a:r>
              <a:rPr lang="zh-CN" altLang="zh-CN" sz="2800" b="1">
                <a:solidFill>
                  <a:srgbClr val="000000"/>
                </a:solidFill>
                <a:latin typeface="NEU-BZ"/>
                <a:ea typeface="方正细等线_GBK"/>
                <a:cs typeface="Times New Roman" panose="02020603050405020304" pitchFamily="18" charset="0"/>
              </a:rPr>
              <a:t>……</a:t>
            </a: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歌声</a:t>
            </a:r>
            <a:r>
              <a:rPr lang="en-US" altLang="zh-CN" sz="2800" b="1">
                <a:solidFill>
                  <a:srgbClr val="000000"/>
                </a:solidFill>
                <a:latin typeface="宋体" panose="02010600030101010101" pitchFamily="2" charset="-122"/>
                <a:ea typeface="方正书宋_GBK"/>
                <a:cs typeface="Times New Roman" panose="02020603050405020304" pitchFamily="18" charset="0"/>
              </a:rPr>
              <a:t>→</a:t>
            </a: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看到</a:t>
            </a:r>
            <a:r>
              <a:rPr lang="zh-CN" altLang="zh-CN" sz="2800" b="1">
                <a:solidFill>
                  <a:srgbClr val="000000"/>
                </a:solidFill>
                <a:latin typeface="NEU-BZ"/>
                <a:ea typeface="方正细等线_GBK"/>
                <a:cs typeface="Times New Roman" panose="02020603050405020304" pitchFamily="18" charset="0"/>
              </a:rPr>
              <a:t>……</a:t>
            </a: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表演</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a:solidFill>
                <a:srgbClr val="000000"/>
              </a:solidFill>
              <a:latin typeface="NEU-BZ"/>
              <a:ea typeface="方正书宋_GBK"/>
              <a:cs typeface="Times New Roman" panose="02020603050405020304" pitchFamily="18" charset="0"/>
            </a:endParaRPr>
          </a:p>
          <a:p>
            <a:pPr algn="just">
              <a:lnSpc>
                <a:spcPct val="130000"/>
              </a:lnSpc>
              <a:spcAft>
                <a:spcPts val="0"/>
              </a:spcAft>
            </a:pP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听到</a:t>
            </a:r>
            <a:r>
              <a:rPr lang="zh-CN" altLang="zh-CN" sz="2800" b="1">
                <a:solidFill>
                  <a:srgbClr val="000000"/>
                </a:solidFill>
                <a:latin typeface="NEU-BZ"/>
                <a:ea typeface="方正细等线_GBK"/>
                <a:cs typeface="Times New Roman" panose="02020603050405020304" pitchFamily="18" charset="0"/>
              </a:rPr>
              <a:t>……</a:t>
            </a: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歌声</a:t>
            </a:r>
            <a:endParaRPr lang="zh-CN" altLang="zh-CN" sz="2800" b="1">
              <a:solidFill>
                <a:srgbClr val="000000"/>
              </a:solidFill>
              <a:latin typeface="NEU-BZ"/>
              <a:ea typeface="方正书宋_GBK"/>
              <a:cs typeface="Times New Roman" panose="02020603050405020304" pitchFamily="18" charset="0"/>
            </a:endParaRPr>
          </a:p>
          <a:p>
            <a:pPr algn="just">
              <a:lnSpc>
                <a:spcPct val="130000"/>
              </a:lnSpc>
              <a:spcAft>
                <a:spcPts val="0"/>
              </a:spcAft>
            </a:pP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降低</a:t>
            </a:r>
            <a:r>
              <a:rPr lang="zh-CN" altLang="zh-CN" sz="2800" b="1">
                <a:solidFill>
                  <a:srgbClr val="000000"/>
                </a:solidFill>
                <a:latin typeface="NEU-BZ"/>
                <a:ea typeface="方正细等线_GBK"/>
                <a:cs typeface="Times New Roman" panose="02020603050405020304" pitchFamily="18" charset="0"/>
              </a:rPr>
              <a:t>……</a:t>
            </a: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距离</a:t>
            </a:r>
            <a:r>
              <a:rPr lang="en-US" altLang="zh-CN" sz="2800" b="1">
                <a:solidFill>
                  <a:srgbClr val="000000"/>
                </a:solidFill>
                <a:latin typeface="宋体" panose="02010600030101010101" pitchFamily="2" charset="-122"/>
                <a:ea typeface="方正书宋_GBK"/>
                <a:cs typeface="Times New Roman" panose="02020603050405020304" pitchFamily="18" charset="0"/>
              </a:rPr>
              <a:t>→</a:t>
            </a: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降低</a:t>
            </a:r>
            <a:r>
              <a:rPr lang="zh-CN" altLang="zh-CN" sz="2800" b="1">
                <a:solidFill>
                  <a:srgbClr val="000000"/>
                </a:solidFill>
                <a:latin typeface="NEU-BZ"/>
                <a:ea typeface="方正细等线_GBK"/>
                <a:cs typeface="Times New Roman" panose="02020603050405020304" pitchFamily="18" charset="0"/>
              </a:rPr>
              <a:t>……</a:t>
            </a: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成本、风险</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a:solidFill>
                <a:srgbClr val="000000"/>
              </a:solidFill>
              <a:latin typeface="NEU-BZ"/>
              <a:ea typeface="方正书宋_GBK"/>
              <a:cs typeface="Times New Roman" panose="02020603050405020304" pitchFamily="18" charset="0"/>
            </a:endParaRPr>
          </a:p>
          <a:p>
            <a:pPr algn="just">
              <a:lnSpc>
                <a:spcPct val="130000"/>
              </a:lnSpc>
              <a:spcAft>
                <a:spcPts val="0"/>
              </a:spcAft>
            </a:pP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缩短</a:t>
            </a:r>
            <a:r>
              <a:rPr lang="zh-CN" altLang="zh-CN" sz="2800" b="1">
                <a:solidFill>
                  <a:srgbClr val="000000"/>
                </a:solidFill>
                <a:latin typeface="NEU-BZ"/>
                <a:ea typeface="方正细等线_GBK"/>
                <a:cs typeface="Times New Roman" panose="02020603050405020304" pitchFamily="18" charset="0"/>
              </a:rPr>
              <a:t>……</a:t>
            </a: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距离</a:t>
            </a:r>
            <a:endParaRPr lang="zh-CN" altLang="zh-CN" sz="2800" b="1">
              <a:solidFill>
                <a:srgbClr val="000000"/>
              </a:solidFill>
              <a:effectLst/>
              <a:latin typeface="NEU-BZ"/>
              <a:ea typeface="方正书宋_GBK"/>
              <a:cs typeface="Times New Roman" panose="02020603050405020304" pitchFamily="18" charset="0"/>
            </a:endParaRPr>
          </a:p>
        </p:txBody>
      </p:sp>
    </p:spTree>
    <p:extLst>
      <p:ext uri="{BB962C8B-B14F-4D97-AF65-F5344CB8AC3E}">
        <p14:creationId xmlns:p14="http://schemas.microsoft.com/office/powerpoint/2010/main" val="231177858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10234"/>
            <a:ext cx="11430000" cy="5245218"/>
          </a:xfrm>
          <a:prstGeom prst="rect">
            <a:avLst/>
          </a:prstGeom>
        </p:spPr>
        <p:txBody>
          <a:bodyPr>
            <a:spAutoFit/>
          </a:bodyPr>
          <a:lstStyle/>
          <a:p>
            <a:pPr>
              <a:lnSpc>
                <a:spcPct val="130000"/>
              </a:lnSpc>
              <a:spcAft>
                <a:spcPts val="0"/>
              </a:spcAft>
            </a:pPr>
            <a:r>
              <a:rPr lang="en-US" altLang="zh-CN" sz="26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6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a:solidFill>
                  <a:srgbClr val="00B0F0"/>
                </a:solidFill>
                <a:latin typeface="Arial" panose="020B0604020202020204" pitchFamily="34" charset="0"/>
                <a:ea typeface="黑体" panose="02010609060101010101" pitchFamily="49" charset="-122"/>
                <a:cs typeface="Times New Roman" panose="02020603050405020304" pitchFamily="18" charset="0"/>
              </a:rPr>
              <a:t>主宾搭配不当</a:t>
            </a:r>
            <a:endParaRPr lang="zh-CN" altLang="zh-CN" sz="26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600" b="1">
                <a:latin typeface="Times New Roman" panose="02020603050405020304" pitchFamily="18" charset="0"/>
                <a:ea typeface="宋体" panose="02010600030101010101" pitchFamily="2" charset="-122"/>
                <a:cs typeface="Times New Roman" panose="02020603050405020304" pitchFamily="18" charset="0"/>
              </a:rPr>
              <a:t>(1)</a:t>
            </a:r>
            <a:r>
              <a:rPr lang="zh-CN" altLang="zh-CN" sz="2600" b="1">
                <a:latin typeface="Times New Roman" panose="02020603050405020304" pitchFamily="18" charset="0"/>
                <a:ea typeface="宋体" panose="02010600030101010101" pitchFamily="2" charset="-122"/>
                <a:cs typeface="Times New Roman" panose="02020603050405020304" pitchFamily="18" charset="0"/>
              </a:rPr>
              <a:t>有的是同一个句子的主宾搭配不当。</a:t>
            </a:r>
            <a:endParaRPr lang="zh-CN" altLang="zh-CN" sz="26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600" b="1">
                <a:latin typeface="Arial" panose="020B0604020202020204" pitchFamily="34" charset="0"/>
                <a:ea typeface="黑体" panose="02010609060101010101" pitchFamily="49" charset="-122"/>
                <a:cs typeface="Times New Roman" panose="02020603050405020304" pitchFamily="18" charset="0"/>
              </a:rPr>
              <a:t>例句：</a:t>
            </a:r>
            <a:r>
              <a:rPr lang="zh-CN" altLang="zh-CN" sz="2600" b="1">
                <a:latin typeface="Times New Roman" panose="02020603050405020304" pitchFamily="18" charset="0"/>
                <a:ea typeface="楷体" panose="02010609060101010101" pitchFamily="49" charset="-122"/>
                <a:cs typeface="Times New Roman" panose="02020603050405020304" pitchFamily="18" charset="0"/>
              </a:rPr>
              <a:t>虽然虚拟现实技术还不够成熟，但是，不久的将来，虚拟现实技术的发展对于游戏、社交亦或是其他领域，一定会是一种新的平台。</a:t>
            </a:r>
            <a:endParaRPr lang="zh-CN" altLang="zh-CN" sz="26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600" b="1">
                <a:latin typeface="Arial" panose="020B0604020202020204" pitchFamily="34" charset="0"/>
                <a:ea typeface="黑体" panose="02010609060101010101" pitchFamily="49" charset="-122"/>
                <a:cs typeface="Times New Roman" panose="02020603050405020304" pitchFamily="18" charset="0"/>
              </a:rPr>
              <a:t>分析：</a:t>
            </a:r>
            <a:r>
              <a:rPr lang="zh-CN" altLang="zh-CN" sz="26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a:latin typeface="Times New Roman" panose="02020603050405020304" pitchFamily="18" charset="0"/>
                <a:ea typeface="仿宋" panose="02010609060101010101" pitchFamily="49" charset="-122"/>
                <a:cs typeface="Times New Roman" panose="02020603050405020304" pitchFamily="18" charset="0"/>
              </a:rPr>
              <a:t>虚拟现实技术的发展</a:t>
            </a:r>
            <a:r>
              <a:rPr lang="en-US" altLang="zh-CN" sz="2600" b="1">
                <a:latin typeface="楷体" panose="02010609060101010101" pitchFamily="49" charset="-122"/>
                <a:ea typeface="宋体" panose="02010600030101010101" pitchFamily="2" charset="-122"/>
                <a:cs typeface="Times New Roman" panose="02020603050405020304" pitchFamily="18" charset="0"/>
              </a:rPr>
              <a:t>……</a:t>
            </a:r>
            <a:r>
              <a:rPr lang="zh-CN" altLang="zh-CN" sz="2600" b="1">
                <a:latin typeface="Times New Roman" panose="02020603050405020304" pitchFamily="18" charset="0"/>
                <a:ea typeface="仿宋" panose="02010609060101010101" pitchFamily="49" charset="-122"/>
                <a:cs typeface="Times New Roman" panose="02020603050405020304" pitchFamily="18" charset="0"/>
              </a:rPr>
              <a:t>是平台</a:t>
            </a:r>
            <a:r>
              <a:rPr lang="zh-CN" altLang="zh-CN" sz="26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a:latin typeface="Times New Roman" panose="02020603050405020304" pitchFamily="18" charset="0"/>
                <a:ea typeface="仿宋" panose="02010609060101010101" pitchFamily="49" charset="-122"/>
                <a:cs typeface="Times New Roman" panose="02020603050405020304" pitchFamily="18" charset="0"/>
              </a:rPr>
              <a:t>主语与宾语不搭配。</a:t>
            </a:r>
            <a:endParaRPr lang="zh-CN" altLang="zh-CN" sz="26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600" b="1">
                <a:latin typeface="Times New Roman" panose="02020603050405020304" pitchFamily="18" charset="0"/>
                <a:ea typeface="宋体" panose="02010600030101010101" pitchFamily="2" charset="-122"/>
                <a:cs typeface="Times New Roman" panose="02020603050405020304" pitchFamily="18" charset="0"/>
              </a:rPr>
              <a:t>(2)</a:t>
            </a:r>
            <a:r>
              <a:rPr lang="zh-CN" altLang="zh-CN" sz="2600" b="1">
                <a:latin typeface="Times New Roman" panose="02020603050405020304" pitchFamily="18" charset="0"/>
                <a:ea typeface="宋体" panose="02010600030101010101" pitchFamily="2" charset="-122"/>
                <a:cs typeface="Times New Roman" panose="02020603050405020304" pitchFamily="18" charset="0"/>
              </a:rPr>
              <a:t>有的则是在第一个句子中搭配恰当，但在第二个句子中则改换了主语，致使主宾搭配不恰当。</a:t>
            </a:r>
            <a:endParaRPr lang="zh-CN" altLang="zh-CN" sz="26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600" b="1">
                <a:latin typeface="Arial" panose="020B0604020202020204" pitchFamily="34" charset="0"/>
                <a:ea typeface="黑体" panose="02010609060101010101" pitchFamily="49" charset="-122"/>
                <a:cs typeface="Times New Roman" panose="02020603050405020304" pitchFamily="18" charset="0"/>
              </a:rPr>
              <a:t>例句：</a:t>
            </a:r>
            <a:r>
              <a:rPr lang="zh-CN" altLang="zh-CN" sz="2600" b="1">
                <a:latin typeface="Times New Roman" panose="02020603050405020304" pitchFamily="18" charset="0"/>
                <a:ea typeface="楷体" panose="02010609060101010101" pitchFamily="49" charset="-122"/>
                <a:cs typeface="Times New Roman" panose="02020603050405020304" pitchFamily="18" charset="0"/>
              </a:rPr>
              <a:t>莫言的作品充满着</a:t>
            </a:r>
            <a:r>
              <a:rPr lang="zh-CN" altLang="zh-CN" sz="26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a:latin typeface="Times New Roman" panose="02020603050405020304" pitchFamily="18" charset="0"/>
                <a:ea typeface="楷体" panose="02010609060101010101" pitchFamily="49" charset="-122"/>
                <a:cs typeface="Times New Roman" panose="02020603050405020304" pitchFamily="18" charset="0"/>
              </a:rPr>
              <a:t>怀乡</a:t>
            </a:r>
            <a:r>
              <a:rPr lang="zh-CN" altLang="zh-CN" sz="26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a:latin typeface="Times New Roman" panose="02020603050405020304" pitchFamily="18" charset="0"/>
                <a:ea typeface="楷体" panose="02010609060101010101" pitchFamily="49" charset="-122"/>
                <a:cs typeface="Times New Roman" panose="02020603050405020304" pitchFamily="18" charset="0"/>
              </a:rPr>
              <a:t>以及</a:t>
            </a:r>
            <a:r>
              <a:rPr lang="zh-CN" altLang="zh-CN" sz="26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a:latin typeface="Times New Roman" panose="02020603050405020304" pitchFamily="18" charset="0"/>
                <a:ea typeface="楷体" panose="02010609060101010101" pitchFamily="49" charset="-122"/>
                <a:cs typeface="Times New Roman" panose="02020603050405020304" pitchFamily="18" charset="0"/>
              </a:rPr>
              <a:t>怨乡</a:t>
            </a:r>
            <a:r>
              <a:rPr lang="zh-CN" altLang="zh-CN" sz="26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a:latin typeface="Times New Roman" panose="02020603050405020304" pitchFamily="18" charset="0"/>
                <a:ea typeface="楷体" panose="02010609060101010101" pitchFamily="49" charset="-122"/>
                <a:cs typeface="Times New Roman" panose="02020603050405020304" pitchFamily="18" charset="0"/>
              </a:rPr>
              <a:t>的复杂情感，建构了独特的主观感觉世界，带有明显的</a:t>
            </a:r>
            <a:r>
              <a:rPr lang="zh-CN" altLang="zh-CN" sz="26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a:latin typeface="Times New Roman" panose="02020603050405020304" pitchFamily="18" charset="0"/>
                <a:ea typeface="楷体" panose="02010609060101010101" pitchFamily="49" charset="-122"/>
                <a:cs typeface="Times New Roman" panose="02020603050405020304" pitchFamily="18" charset="0"/>
              </a:rPr>
              <a:t>先锋</a:t>
            </a:r>
            <a:r>
              <a:rPr lang="zh-CN" altLang="zh-CN" sz="26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a:latin typeface="Times New Roman" panose="02020603050405020304" pitchFamily="18" charset="0"/>
                <a:ea typeface="楷体" panose="02010609060101010101" pitchFamily="49" charset="-122"/>
                <a:cs typeface="Times New Roman" panose="02020603050405020304" pitchFamily="18" charset="0"/>
              </a:rPr>
              <a:t>色彩，被归类为</a:t>
            </a:r>
            <a:r>
              <a:rPr lang="zh-CN" altLang="zh-CN" sz="26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a:latin typeface="Times New Roman" panose="02020603050405020304" pitchFamily="18" charset="0"/>
                <a:ea typeface="楷体" panose="02010609060101010101" pitchFamily="49" charset="-122"/>
                <a:cs typeface="Times New Roman" panose="02020603050405020304" pitchFamily="18" charset="0"/>
              </a:rPr>
              <a:t>寻根文学</a:t>
            </a:r>
            <a:r>
              <a:rPr lang="zh-CN" altLang="zh-CN" sz="26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a:latin typeface="Times New Roman" panose="02020603050405020304" pitchFamily="18" charset="0"/>
                <a:ea typeface="楷体" panose="02010609060101010101" pitchFamily="49" charset="-122"/>
                <a:cs typeface="Times New Roman" panose="02020603050405020304" pitchFamily="18" charset="0"/>
              </a:rPr>
              <a:t>作家。</a:t>
            </a:r>
            <a:endParaRPr lang="zh-CN" altLang="zh-CN" sz="26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600" b="1">
                <a:latin typeface="Arial" panose="020B0604020202020204" pitchFamily="34" charset="0"/>
                <a:ea typeface="黑体" panose="02010609060101010101" pitchFamily="49" charset="-122"/>
                <a:cs typeface="Times New Roman" panose="02020603050405020304" pitchFamily="18" charset="0"/>
              </a:rPr>
              <a:t>分析：</a:t>
            </a:r>
            <a:r>
              <a:rPr lang="zh-CN" altLang="zh-CN" sz="26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a:latin typeface="Times New Roman" panose="02020603050405020304" pitchFamily="18" charset="0"/>
                <a:ea typeface="仿宋" panose="02010609060101010101" pitchFamily="49" charset="-122"/>
                <a:cs typeface="Times New Roman" panose="02020603050405020304" pitchFamily="18" charset="0"/>
              </a:rPr>
              <a:t>莫言的作品</a:t>
            </a:r>
            <a:r>
              <a:rPr lang="zh-CN" altLang="zh-CN" sz="26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a:latin typeface="Times New Roman" panose="02020603050405020304" pitchFamily="18" charset="0"/>
                <a:ea typeface="仿宋" panose="02010609060101010101" pitchFamily="49" charset="-122"/>
                <a:cs typeface="Times New Roman" panose="02020603050405020304" pitchFamily="18" charset="0"/>
              </a:rPr>
              <a:t>和</a:t>
            </a:r>
            <a:r>
              <a:rPr lang="zh-CN" altLang="zh-CN" sz="26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a:latin typeface="Times New Roman" panose="02020603050405020304" pitchFamily="18" charset="0"/>
                <a:ea typeface="仿宋" panose="02010609060101010101" pitchFamily="49" charset="-122"/>
                <a:cs typeface="Times New Roman" panose="02020603050405020304" pitchFamily="18" charset="0"/>
              </a:rPr>
              <a:t>作家</a:t>
            </a:r>
            <a:r>
              <a:rPr lang="zh-CN" altLang="zh-CN" sz="26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a:latin typeface="Times New Roman" panose="02020603050405020304" pitchFamily="18" charset="0"/>
                <a:ea typeface="仿宋" panose="02010609060101010101" pitchFamily="49" charset="-122"/>
                <a:cs typeface="Times New Roman" panose="02020603050405020304" pitchFamily="18" charset="0"/>
              </a:rPr>
              <a:t>不搭配。</a:t>
            </a:r>
            <a:endParaRPr lang="zh-CN" altLang="zh-CN" sz="260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59828056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2.jpeg"/>
          <p:cNvPicPr/>
          <p:nvPr/>
        </p:nvPicPr>
        <p:blipFill>
          <a:blip r:embed="rId2"/>
          <a:stretch>
            <a:fillRect/>
          </a:stretch>
        </p:blipFill>
        <p:spPr>
          <a:xfrm>
            <a:off x="482499" y="1195856"/>
            <a:ext cx="1960449" cy="425792"/>
          </a:xfrm>
          <a:prstGeom prst="rect">
            <a:avLst/>
          </a:prstGeom>
        </p:spPr>
      </p:pic>
      <p:sp>
        <p:nvSpPr>
          <p:cNvPr id="3" name="矩形 2"/>
          <p:cNvSpPr>
            <a:spLocks noChangeAspect="1"/>
          </p:cNvSpPr>
          <p:nvPr/>
        </p:nvSpPr>
        <p:spPr>
          <a:xfrm>
            <a:off x="381000" y="1621648"/>
            <a:ext cx="11430000" cy="2893100"/>
          </a:xfrm>
          <a:prstGeom prst="rect">
            <a:avLst/>
          </a:prstGeom>
        </p:spPr>
        <p:txBody>
          <a:bodyPr>
            <a:spAutoFit/>
          </a:bodyPr>
          <a:lstStyle/>
          <a:p>
            <a:pPr algn="just">
              <a:lnSpc>
                <a:spcPct val="130000"/>
              </a:lnSpc>
              <a:spcAft>
                <a:spcPts val="0"/>
              </a:spcAft>
            </a:pPr>
            <a:r>
              <a:rPr lang="zh-CN"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en-US"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1</a:t>
            </a:r>
            <a:r>
              <a:rPr lang="zh-CN"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）抓住判断词，辨主宾搭配。判断主语与宾语是否搭配，主要看主语与宾语是否属于同一范畴的事物。</a:t>
            </a:r>
          </a:p>
          <a:p>
            <a:pPr algn="just">
              <a:lnSpc>
                <a:spcPct val="130000"/>
              </a:lnSpc>
              <a:spcAft>
                <a:spcPts val="0"/>
              </a:spcAft>
            </a:pPr>
            <a:r>
              <a:rPr lang="zh-CN"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en-US"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2</a:t>
            </a:r>
            <a:r>
              <a:rPr lang="zh-CN"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）抓住句中的判断词和比较性动词。当看到句子中有“是”“变成”“成为”“成了”等表判断的动词或出现“高于”“低于”等具有比较性的动词时，就要注意查看句子的主语与宾语是否搭配。</a:t>
            </a:r>
            <a:endParaRPr lang="zh-CN" altLang="zh-CN" sz="2800" b="1">
              <a:solidFill>
                <a:srgbClr val="000000"/>
              </a:solidFill>
              <a:effectLst/>
              <a:latin typeface="黑体" panose="02010609060101010101" pitchFamily="49" charset="-122"/>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358616888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51521"/>
            <a:ext cx="11430000" cy="5133713"/>
          </a:xfrm>
          <a:prstGeom prst="rect">
            <a:avLst/>
          </a:prstGeom>
        </p:spPr>
        <p:txBody>
          <a:bodyPr>
            <a:spAutoFit/>
          </a:bodyPr>
          <a:lstStyle/>
          <a:p>
            <a:pPr>
              <a:lnSpc>
                <a:spcPct val="130000"/>
              </a:lnSpc>
              <a:spcAft>
                <a:spcPts val="0"/>
              </a:spcAft>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B0F0"/>
                </a:solidFill>
                <a:latin typeface="Arial" panose="020B0604020202020204" pitchFamily="34" charset="0"/>
                <a:ea typeface="黑体" panose="02010609060101010101" pitchFamily="49" charset="-122"/>
                <a:cs typeface="Times New Roman" panose="02020603050405020304" pitchFamily="18" charset="0"/>
              </a:rPr>
              <a:t>修饰语和中心语搭配不当</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indent="280670">
              <a:lnSpc>
                <a:spcPct val="130000"/>
              </a:lnSpc>
              <a:spcAft>
                <a:spcPts val="0"/>
              </a:spcAft>
            </a:pP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主要</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指修饰语或限制语在中心语前面的表达上的不合习惯或不合事理的现象。</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定语和中心语搭配不当。</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例句：</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我们有吃苦耐劳的人民，又有优裕的自然资源。</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分析：</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优裕</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不能修饰</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自然资源</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，应改为</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丰富</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状语和中心语搭配不当。</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例句：</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要掌握走私犯活动的规律，以便稳准狠地识别和打击他们。</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分析：</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稳准狠</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不能修饰</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识别</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，应改为</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更好</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78267912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3.jpeg"/>
          <p:cNvPicPr/>
          <p:nvPr/>
        </p:nvPicPr>
        <p:blipFill>
          <a:blip r:embed="rId2"/>
          <a:stretch>
            <a:fillRect/>
          </a:stretch>
        </p:blipFill>
        <p:spPr>
          <a:xfrm>
            <a:off x="264135" y="1496699"/>
            <a:ext cx="2055984" cy="446541"/>
          </a:xfrm>
          <a:prstGeom prst="rect">
            <a:avLst/>
          </a:prstGeom>
        </p:spPr>
      </p:pic>
      <p:sp>
        <p:nvSpPr>
          <p:cNvPr id="3" name="矩形 2"/>
          <p:cNvSpPr>
            <a:spLocks noChangeAspect="1"/>
          </p:cNvSpPr>
          <p:nvPr/>
        </p:nvSpPr>
        <p:spPr>
          <a:xfrm>
            <a:off x="762000" y="1943240"/>
            <a:ext cx="11430000" cy="652486"/>
          </a:xfrm>
          <a:prstGeom prst="rect">
            <a:avLst/>
          </a:prstGeom>
        </p:spPr>
        <p:txBody>
          <a:bodyPr>
            <a:spAutoFit/>
          </a:bodyPr>
          <a:lstStyle/>
          <a:p>
            <a:pPr algn="just">
              <a:lnSpc>
                <a:spcPct val="130000"/>
              </a:lnSpc>
              <a:spcAft>
                <a:spcPts val="0"/>
              </a:spcAft>
            </a:pPr>
            <a:r>
              <a:rPr lang="zh-CN"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找主干，看修饰成分，尤其是定语和状语是否和中心词搭配。</a:t>
            </a:r>
            <a:endParaRPr lang="zh-CN" altLang="zh-CN" sz="2800" b="1">
              <a:solidFill>
                <a:srgbClr val="000000"/>
              </a:solidFill>
              <a:effectLst/>
              <a:latin typeface="黑体" panose="02010609060101010101" pitchFamily="49" charset="-122"/>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02623607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133713"/>
          </a:xfrm>
          <a:prstGeom prst="rect">
            <a:avLst/>
          </a:prstGeom>
        </p:spPr>
        <p:txBody>
          <a:bodyPr>
            <a:spAutoFit/>
          </a:bodyPr>
          <a:lstStyle/>
          <a:p>
            <a:pPr>
              <a:lnSpc>
                <a:spcPct val="130000"/>
              </a:lnSpc>
              <a:spcAft>
                <a:spcPts val="0"/>
              </a:spcAft>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B0F0"/>
                </a:solidFill>
                <a:latin typeface="Arial" panose="020B0604020202020204" pitchFamily="34" charset="0"/>
                <a:ea typeface="黑体" panose="02010609060101010101" pitchFamily="49" charset="-122"/>
                <a:cs typeface="Times New Roman" panose="02020603050405020304" pitchFamily="18" charset="0"/>
              </a:rPr>
              <a:t>一面与两面搭配不当</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indent="280670">
              <a:lnSpc>
                <a:spcPct val="130000"/>
              </a:lnSpc>
              <a:spcAft>
                <a:spcPts val="0"/>
              </a:spcAft>
            </a:pP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主要</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特点：句子前面</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或</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后面</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出现一正一反两方面意思的词语</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如成败、升降、高低、好坏、优劣、强弱、得失、能否、是否、有无等</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，后面</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或</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前面</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却只有一方面意思</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或</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正</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或</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反</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的词句与之相呼应，从而造成前后内容搭配的不协调。</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例句：</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旅游市场价格上涨也体现了一定的供需矛盾，这就导致海鲜个别品种价格上涨过快。看来，能否保证</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高价高质</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，确保游客满意度高，仍需政府部门进一步加大监管力度。</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分析：</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两面对一面，将</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能否</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改为</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要</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18902330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jpeg"/>
          <p:cNvPicPr/>
          <p:nvPr/>
        </p:nvPicPr>
        <p:blipFill>
          <a:blip r:embed="rId2"/>
          <a:stretch>
            <a:fillRect/>
          </a:stretch>
        </p:blipFill>
        <p:spPr>
          <a:xfrm>
            <a:off x="482500" y="978084"/>
            <a:ext cx="2096927" cy="455434"/>
          </a:xfrm>
          <a:prstGeom prst="rect">
            <a:avLst/>
          </a:prstGeom>
        </p:spPr>
      </p:pic>
      <p:sp>
        <p:nvSpPr>
          <p:cNvPr id="3" name="矩形 2"/>
          <p:cNvSpPr>
            <a:spLocks noChangeAspect="1"/>
          </p:cNvSpPr>
          <p:nvPr/>
        </p:nvSpPr>
        <p:spPr>
          <a:xfrm>
            <a:off x="381000" y="1546287"/>
            <a:ext cx="11430000" cy="3453253"/>
          </a:xfrm>
          <a:prstGeom prst="rect">
            <a:avLst/>
          </a:prstGeom>
        </p:spPr>
        <p:txBody>
          <a:bodyPr>
            <a:spAutoFit/>
          </a:bodyPr>
          <a:lstStyle/>
          <a:p>
            <a:pPr algn="just">
              <a:lnSpc>
                <a:spcPct val="130000"/>
              </a:lnSpc>
              <a:spcAft>
                <a:spcPts val="0"/>
              </a:spcAft>
            </a:pPr>
            <a:r>
              <a:rPr lang="zh-CN" altLang="zh-CN" sz="2800" b="1"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en-US" altLang="zh-CN" sz="2800" b="1"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1</a:t>
            </a:r>
            <a:r>
              <a:rPr lang="zh-CN"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）把其中的两面词换成一面词。</a:t>
            </a:r>
          </a:p>
          <a:p>
            <a:pPr algn="just">
              <a:lnSpc>
                <a:spcPct val="130000"/>
              </a:lnSpc>
              <a:spcAft>
                <a:spcPts val="0"/>
              </a:spcAft>
            </a:pPr>
            <a:r>
              <a:rPr lang="zh-CN"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en-US"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2</a:t>
            </a:r>
            <a:r>
              <a:rPr lang="zh-CN"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）值得注意的是，当句子中出现“是否”等两面词时，也要认真分析，如下面句子就不属于“一面与两面搭配不当”。</a:t>
            </a:r>
          </a:p>
          <a:p>
            <a:pPr algn="just">
              <a:lnSpc>
                <a:spcPct val="130000"/>
              </a:lnSpc>
              <a:spcAft>
                <a:spcPts val="0"/>
              </a:spcAft>
            </a:pPr>
            <a:r>
              <a:rPr lang="zh-CN"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例句：这件事能否成功，取决于你的智慧和勇气。</a:t>
            </a:r>
          </a:p>
          <a:p>
            <a:pPr algn="just">
              <a:lnSpc>
                <a:spcPct val="130000"/>
              </a:lnSpc>
              <a:spcAft>
                <a:spcPts val="0"/>
              </a:spcAft>
            </a:pPr>
            <a:r>
              <a:rPr lang="zh-CN"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分析</a:t>
            </a:r>
            <a:r>
              <a:rPr lang="zh-CN" altLang="zh-CN" sz="280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智慧和勇气具有隐性的两面性，即“有足够的智慧和勇气”“没有足够的智慧和勇气”，这正好与前面的“能否成功”两种情况相对应。</a:t>
            </a:r>
            <a:endParaRPr lang="zh-CN" altLang="zh-CN" sz="2800" b="1">
              <a:solidFill>
                <a:srgbClr val="000000"/>
              </a:solidFill>
              <a:effectLst/>
              <a:latin typeface="黑体" panose="02010609060101010101" pitchFamily="49" charset="-122"/>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97529104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554047"/>
            <a:ext cx="11430000" cy="5133713"/>
          </a:xfrm>
          <a:prstGeom prst="rect">
            <a:avLst/>
          </a:prstGeom>
        </p:spPr>
        <p:txBody>
          <a:bodyPr>
            <a:spAutoFit/>
          </a:bodyPr>
          <a:lstStyle/>
          <a:p>
            <a:pPr>
              <a:lnSpc>
                <a:spcPct val="130000"/>
              </a:lnSpc>
              <a:spcAft>
                <a:spcPts val="0"/>
              </a:spcAft>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B0F0"/>
                </a:solidFill>
                <a:latin typeface="Arial" panose="020B0604020202020204" pitchFamily="34" charset="0"/>
                <a:ea typeface="黑体" panose="02010609060101010101" pitchFamily="49" charset="-122"/>
                <a:cs typeface="Times New Roman" panose="02020603050405020304" pitchFamily="18" charset="0"/>
              </a:rPr>
              <a:t>关联词语搭配不当</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indent="280670">
              <a:lnSpc>
                <a:spcPct val="130000"/>
              </a:lnSpc>
              <a:spcAft>
                <a:spcPts val="0"/>
              </a:spcAft>
            </a:pP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有一些</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关联词语有其固定的搭配对象，如“只有”和“才”、“只要”和“就”、“不但不”和“反而”等，如果不是，则会犯搭配不当的毛病；有些关联词语搭配的对象不同，则其表意功能也不同，如“不是”与“而是”搭配表并列，与“就是”搭配则表选择，命题者有时就利用其搭配情况来设置错例。</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例句：</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应用这种罗盘，无论在阴云密布以及早晚看不到太阳的时候，也不会迷失方向。</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分析：</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无论</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与</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也</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不搭配，应将</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无论</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改为</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即使</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3" name="image5.jpeg"/>
          <p:cNvPicPr/>
          <p:nvPr/>
        </p:nvPicPr>
        <p:blipFill>
          <a:blip r:embed="rId2"/>
          <a:stretch>
            <a:fillRect/>
          </a:stretch>
        </p:blipFill>
        <p:spPr>
          <a:xfrm>
            <a:off x="455205" y="5639992"/>
            <a:ext cx="2028688" cy="440613"/>
          </a:xfrm>
          <a:prstGeom prst="rect">
            <a:avLst/>
          </a:prstGeom>
        </p:spPr>
      </p:pic>
      <p:sp>
        <p:nvSpPr>
          <p:cNvPr id="4" name="矩形 3"/>
          <p:cNvSpPr>
            <a:spLocks noChangeAspect="1"/>
          </p:cNvSpPr>
          <p:nvPr/>
        </p:nvSpPr>
        <p:spPr>
          <a:xfrm>
            <a:off x="887911" y="6032837"/>
            <a:ext cx="5775940" cy="652486"/>
          </a:xfrm>
          <a:prstGeom prst="rect">
            <a:avLst/>
          </a:prstGeom>
        </p:spPr>
        <p:txBody>
          <a:bodyPr wrap="none">
            <a:spAutoFit/>
          </a:bodyPr>
          <a:lstStyle/>
          <a:p>
            <a:pPr algn="just">
              <a:lnSpc>
                <a:spcPct val="130000"/>
              </a:lnSpc>
              <a:spcAft>
                <a:spcPts val="0"/>
              </a:spcAft>
            </a:pPr>
            <a:r>
              <a:rPr lang="zh-CN"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找准句中关联词，注重搭配习惯</a:t>
            </a:r>
            <a:r>
              <a:rPr lang="zh-CN" altLang="zh-CN" sz="2800" b="1"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en-US" altLang="zh-CN" sz="2800" b="1"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 </a:t>
            </a:r>
            <a:endParaRPr lang="zh-CN" altLang="zh-CN" sz="2800" b="1">
              <a:solidFill>
                <a:srgbClr val="000000"/>
              </a:solidFill>
              <a:effectLst/>
              <a:latin typeface="黑体" panose="02010609060101010101" pitchFamily="49" charset="-122"/>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337883805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844792"/>
            <a:ext cx="2988319" cy="652486"/>
          </a:xfrm>
          <a:prstGeom prst="rect">
            <a:avLst/>
          </a:prstGeom>
        </p:spPr>
        <p:txBody>
          <a:bodyPr wrap="none">
            <a:spAutoFit/>
          </a:bodyPr>
          <a:lstStyle/>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考向</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a:latin typeface="Arial" panose="020B0604020202020204" pitchFamily="34" charset="0"/>
                <a:ea typeface="黑体" panose="02010609060101010101" pitchFamily="49" charset="-122"/>
                <a:cs typeface="Times New Roman" panose="02020603050405020304" pitchFamily="18" charset="0"/>
              </a:rPr>
              <a:t>语序</a:t>
            </a:r>
            <a:r>
              <a:rPr lang="zh-CN" altLang="zh-CN" sz="2800" b="1" smtClean="0">
                <a:latin typeface="Arial" panose="020B0604020202020204" pitchFamily="34" charset="0"/>
                <a:ea typeface="黑体" panose="02010609060101010101" pitchFamily="49" charset="-122"/>
                <a:cs typeface="Times New Roman" panose="02020603050405020304" pitchFamily="18" charset="0"/>
              </a:rPr>
              <a:t>不当</a:t>
            </a:r>
            <a:r>
              <a:rPr lang="en-US" altLang="zh-CN" sz="2800" b="1" smtClean="0">
                <a:latin typeface="Arial" panose="020B0604020202020204" pitchFamily="34" charset="0"/>
                <a:ea typeface="黑体" panose="02010609060101010101" pitchFamily="49" charset="-122"/>
                <a:cs typeface="Times New Roman" panose="02020603050405020304" pitchFamily="18" charset="0"/>
              </a:rPr>
              <a:t> </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3" name="image83.jpeg"/>
          <p:cNvPicPr/>
          <p:nvPr/>
        </p:nvPicPr>
        <p:blipFill>
          <a:blip r:embed="rId2"/>
          <a:stretch>
            <a:fillRect/>
          </a:stretch>
        </p:blipFill>
        <p:spPr>
          <a:xfrm>
            <a:off x="381000" y="1605881"/>
            <a:ext cx="1969965" cy="447073"/>
          </a:xfrm>
          <a:prstGeom prst="rect">
            <a:avLst/>
          </a:prstGeom>
        </p:spPr>
      </p:pic>
      <p:sp>
        <p:nvSpPr>
          <p:cNvPr id="4" name="矩形 3"/>
          <p:cNvSpPr>
            <a:spLocks noChangeAspect="1"/>
          </p:cNvSpPr>
          <p:nvPr/>
        </p:nvSpPr>
        <p:spPr>
          <a:xfrm>
            <a:off x="381000" y="2052954"/>
            <a:ext cx="11430000" cy="1772793"/>
          </a:xfrm>
          <a:prstGeom prst="rect">
            <a:avLst/>
          </a:prstGeom>
        </p:spPr>
        <p:txBody>
          <a:bodyPr>
            <a:spAutoFit/>
          </a:bodyPr>
          <a:lstStyle/>
          <a:p>
            <a:pPr indent="280670">
              <a:lnSpc>
                <a:spcPct val="130000"/>
              </a:lnSpc>
              <a:spcAft>
                <a:spcPts val="0"/>
              </a:spcAft>
            </a:pP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语序</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不当主要指句子中词语或分句的顺序不符合语法习惯或事理。主要包括多项定语次序不当、多项状语次序不当、虚词位置不当、并列短语位置不当、主客体颠倒等几种。</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93287465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99837"/>
            <a:ext cx="11430000" cy="4573560"/>
          </a:xfrm>
          <a:prstGeom prst="rect">
            <a:avLst/>
          </a:prstGeom>
        </p:spPr>
        <p:txBody>
          <a:bodyPr>
            <a:spAutoFit/>
          </a:bodyPr>
          <a:lstStyle/>
          <a:p>
            <a:pPr>
              <a:lnSpc>
                <a:spcPct val="130000"/>
              </a:lnSpc>
              <a:spcAft>
                <a:spcPts val="0"/>
              </a:spcAft>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B0F0"/>
                </a:solidFill>
                <a:latin typeface="Arial" panose="020B0604020202020204" pitchFamily="34" charset="0"/>
                <a:ea typeface="黑体" panose="02010609060101010101" pitchFamily="49" charset="-122"/>
                <a:cs typeface="Times New Roman" panose="02020603050405020304" pitchFamily="18" charset="0"/>
              </a:rPr>
              <a:t>多项定语次序不当</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indent="280670">
              <a:lnSpc>
                <a:spcPct val="130000"/>
              </a:lnSpc>
              <a:spcAft>
                <a:spcPts val="0"/>
              </a:spcAft>
            </a:pP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多项</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定语一般可按以下次序排列：</a:t>
            </a:r>
            <a:r>
              <a:rPr lang="zh-CN" altLang="zh-CN" sz="2800" b="1">
                <a:latin typeface="Calibri" panose="020F0502020204030204" pitchFamily="34" charset="0"/>
                <a:ea typeface="宋体" panose="02010600030101010101" pitchFamily="2" charset="-122"/>
                <a:cs typeface="宋体" panose="02010600030101010101" pitchFamily="2" charset="-122"/>
              </a:rPr>
              <a:t>①</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表领属性的或表时间、处所的短语；</a:t>
            </a:r>
            <a:r>
              <a:rPr lang="zh-CN" altLang="zh-CN" sz="2800" b="1">
                <a:latin typeface="Calibri" panose="020F0502020204030204" pitchFamily="34" charset="0"/>
                <a:ea typeface="宋体" panose="02010600030101010101" pitchFamily="2" charset="-122"/>
                <a:cs typeface="宋体" panose="02010600030101010101" pitchFamily="2" charset="-122"/>
              </a:rPr>
              <a:t>②</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指称或数量短语；</a:t>
            </a:r>
            <a:r>
              <a:rPr lang="zh-CN" altLang="zh-CN" sz="2800" b="1">
                <a:latin typeface="Calibri" panose="020F0502020204030204" pitchFamily="34" charset="0"/>
                <a:ea typeface="宋体" panose="02010600030101010101" pitchFamily="2" charset="-122"/>
                <a:cs typeface="宋体" panose="02010600030101010101" pitchFamily="2" charset="-122"/>
              </a:rPr>
              <a:t>③</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动词或动词短语；</a:t>
            </a:r>
            <a:r>
              <a:rPr lang="zh-CN" altLang="zh-CN" sz="2800" b="1">
                <a:latin typeface="Calibri" panose="020F0502020204030204" pitchFamily="34" charset="0"/>
                <a:ea typeface="宋体" panose="02010600030101010101" pitchFamily="2" charset="-122"/>
                <a:cs typeface="宋体" panose="02010600030101010101" pitchFamily="2" charset="-122"/>
              </a:rPr>
              <a:t>④</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形容词或形容词短语；</a:t>
            </a:r>
            <a:r>
              <a:rPr lang="zh-CN" altLang="zh-CN" sz="2800" b="1">
                <a:latin typeface="Calibri" panose="020F0502020204030204" pitchFamily="34" charset="0"/>
                <a:ea typeface="宋体" panose="02010600030101010101" pitchFamily="2" charset="-122"/>
                <a:cs typeface="宋体" panose="02010600030101010101" pitchFamily="2" charset="-122"/>
              </a:rPr>
              <a:t>⑤</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名词或名词短语。可简记为：“属”“指</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数</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”“动”“形”“名”。另外，带“的”的定语放在不带“的”的定语之前。</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例句：</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全国规模最大的两栖爬行动物标本馆，已经收藏了十万多号标本，这些标本几乎覆盖了所有中国的两栖爬行动物种类。</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分析：</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语序不当，表</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领属</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的词语</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中国</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应放在</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所有</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前面。</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35973908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6FAC4729-C4C7-D1AB-8F38-07FC3468BC90}"/>
            </a:ext>
          </a:extLst>
        </p:cNvPr>
        <p:cNvGrpSpPr/>
        <p:nvPr/>
      </p:nvGrpSpPr>
      <p:grpSpPr>
        <a:xfrm>
          <a:off x="0" y="0"/>
          <a:ext cx="0" cy="0"/>
          <a:chOff x="0" y="0"/>
          <a:chExt cx="0" cy="0"/>
        </a:xfrm>
      </p:grpSpPr>
      <p:sp>
        <p:nvSpPr>
          <p:cNvPr id="4" name="矩形 3">
            <a:extLst>
              <a:ext uri="{FF2B5EF4-FFF2-40B4-BE49-F238E27FC236}">
                <a16:creationId xmlns:a16="http://schemas.microsoft.com/office/drawing/2014/main" xmlns="" id="{6C9995CF-C2A8-C094-045C-EF0168B9492D}"/>
              </a:ext>
            </a:extLst>
          </p:cNvPr>
          <p:cNvSpPr/>
          <p:nvPr/>
        </p:nvSpPr>
        <p:spPr>
          <a:xfrm>
            <a:off x="0" y="1971891"/>
            <a:ext cx="12192000" cy="2112429"/>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5" name="TextBox 14">
            <a:extLst>
              <a:ext uri="{FF2B5EF4-FFF2-40B4-BE49-F238E27FC236}">
                <a16:creationId xmlns:a16="http://schemas.microsoft.com/office/drawing/2014/main" xmlns="" id="{3F48293B-C768-E04A-005D-29C9B196FB35}"/>
              </a:ext>
            </a:extLst>
          </p:cNvPr>
          <p:cNvSpPr txBox="1"/>
          <p:nvPr/>
        </p:nvSpPr>
        <p:spPr>
          <a:xfrm>
            <a:off x="272321" y="1971891"/>
            <a:ext cx="11647357" cy="2062103"/>
          </a:xfrm>
          <a:prstGeom prst="rect">
            <a:avLst/>
          </a:prstGeom>
          <a:noFill/>
        </p:spPr>
        <p:txBody>
          <a:bodyPr vert="horz" wrap="square">
            <a:spAutoFit/>
          </a:bodyPr>
          <a:lstStyle/>
          <a:p>
            <a:pPr algn="ctr" fontAlgn="auto">
              <a:spcBef>
                <a:spcPts val="0"/>
              </a:spcBef>
              <a:spcAft>
                <a:spcPts val="0"/>
              </a:spcAft>
              <a:defRPr/>
            </a:pPr>
            <a:r>
              <a:rPr lang="zh-CN" altLang="en-US" sz="3200" b="1" spc="60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第一部分 语文积累与</a:t>
            </a:r>
            <a:r>
              <a:rPr lang="zh-CN" altLang="en-US" sz="3200" b="1" spc="60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运用</a:t>
            </a:r>
            <a:endParaRPr lang="en-US" altLang="zh-CN" sz="3200" b="1" spc="60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a:p>
            <a:pPr algn="ctr" fontAlgn="auto">
              <a:spcBef>
                <a:spcPts val="0"/>
              </a:spcBef>
              <a:spcAft>
                <a:spcPts val="0"/>
              </a:spcAft>
              <a:defRPr/>
            </a:pPr>
            <a:r>
              <a:rPr lang="zh-CN" altLang="en-US" sz="3200" b="1" spc="60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专题四 语文综合运用</a:t>
            </a:r>
            <a:endParaRPr lang="en-US" altLang="zh-CN" sz="3200" b="1" spc="60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a:p>
            <a:pPr algn="ctr" fontAlgn="auto">
              <a:spcBef>
                <a:spcPts val="0"/>
              </a:spcBef>
              <a:spcAft>
                <a:spcPts val="0"/>
              </a:spcAft>
              <a:defRPr/>
            </a:pPr>
            <a:r>
              <a:rPr lang="zh-CN" altLang="en-US" sz="3200" b="1" spc="60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决胜考点攻略</a:t>
            </a:r>
            <a:endParaRPr lang="en-US" altLang="zh-CN" sz="3200" b="1" spc="60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a:p>
            <a:pPr algn="ctr" fontAlgn="auto">
              <a:spcBef>
                <a:spcPts val="0"/>
              </a:spcBef>
              <a:spcAft>
                <a:spcPts val="0"/>
              </a:spcAft>
              <a:defRPr/>
            </a:pPr>
            <a:r>
              <a:rPr lang="zh-CN" altLang="en-US" sz="3200" b="1" spc="60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考点</a:t>
            </a:r>
            <a:r>
              <a:rPr lang="en-US" altLang="zh-CN" sz="3200" b="1" spc="60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1 </a:t>
            </a:r>
            <a:r>
              <a:rPr lang="zh-CN" altLang="en-US" sz="3200" b="1" spc="60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病句</a:t>
            </a:r>
            <a:r>
              <a:rPr lang="zh-CN" altLang="en-US" sz="3200" b="1" spc="60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修改 </a:t>
            </a:r>
          </a:p>
        </p:txBody>
      </p:sp>
      <p:pic>
        <p:nvPicPr>
          <p:cNvPr id="14" name="图片 13">
            <a:extLst>
              <a:ext uri="{FF2B5EF4-FFF2-40B4-BE49-F238E27FC236}">
                <a16:creationId xmlns:a16="http://schemas.microsoft.com/office/drawing/2014/main" xmlns="" id="{BDA44659-8A83-4149-2BC0-F0EC67269CC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4863" y="1181453"/>
            <a:ext cx="1730939" cy="616443"/>
          </a:xfrm>
          <a:prstGeom prst="rect">
            <a:avLst/>
          </a:prstGeom>
        </p:spPr>
      </p:pic>
    </p:spTree>
    <p:extLst>
      <p:ext uri="{BB962C8B-B14F-4D97-AF65-F5344CB8AC3E}">
        <p14:creationId xmlns:p14="http://schemas.microsoft.com/office/powerpoint/2010/main" val="220476460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31598"/>
            <a:ext cx="11430000" cy="4573560"/>
          </a:xfrm>
          <a:prstGeom prst="rect">
            <a:avLst/>
          </a:prstGeom>
        </p:spPr>
        <p:txBody>
          <a:bodyPr>
            <a:spAutoFit/>
          </a:bodyPr>
          <a:lstStyle/>
          <a:p>
            <a:pPr>
              <a:lnSpc>
                <a:spcPct val="130000"/>
              </a:lnSpc>
              <a:spcAft>
                <a:spcPts val="0"/>
              </a:spcAft>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B0F0"/>
                </a:solidFill>
                <a:latin typeface="Arial" panose="020B0604020202020204" pitchFamily="34" charset="0"/>
                <a:ea typeface="黑体" panose="02010609060101010101" pitchFamily="49" charset="-122"/>
                <a:cs typeface="Times New Roman" panose="02020603050405020304" pitchFamily="18" charset="0"/>
              </a:rPr>
              <a:t>多项状语次序不当</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indent="280670">
              <a:lnSpc>
                <a:spcPct val="130000"/>
              </a:lnSpc>
              <a:spcAft>
                <a:spcPts val="0"/>
              </a:spcAft>
            </a:pP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多项</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状语排列顺序一般是：</a:t>
            </a:r>
            <a:r>
              <a:rPr lang="zh-CN" altLang="zh-CN" sz="2800" b="1">
                <a:latin typeface="Calibri" panose="020F0502020204030204" pitchFamily="34" charset="0"/>
                <a:ea typeface="宋体" panose="02010600030101010101" pitchFamily="2" charset="-122"/>
                <a:cs typeface="宋体" panose="02010600030101010101" pitchFamily="2" charset="-122"/>
              </a:rPr>
              <a:t>①</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表目的或原因的介宾短语；</a:t>
            </a:r>
            <a:r>
              <a:rPr lang="zh-CN" altLang="zh-CN" sz="2800" b="1">
                <a:latin typeface="Calibri" panose="020F0502020204030204" pitchFamily="34" charset="0"/>
                <a:ea typeface="宋体" panose="02010600030101010101" pitchFamily="2" charset="-122"/>
                <a:cs typeface="宋体" panose="02010600030101010101" pitchFamily="2" charset="-122"/>
              </a:rPr>
              <a:t>②</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表时间的名词或介宾短语；</a:t>
            </a:r>
            <a:r>
              <a:rPr lang="zh-CN" altLang="zh-CN" sz="2800" b="1">
                <a:latin typeface="Calibri" panose="020F0502020204030204" pitchFamily="34" charset="0"/>
                <a:ea typeface="宋体" panose="02010600030101010101" pitchFamily="2" charset="-122"/>
                <a:cs typeface="宋体" panose="02010600030101010101" pitchFamily="2" charset="-122"/>
              </a:rPr>
              <a:t>③</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表处所的名词或介宾短语；</a:t>
            </a:r>
            <a:r>
              <a:rPr lang="zh-CN" altLang="zh-CN" sz="2800" b="1">
                <a:latin typeface="Calibri" panose="020F0502020204030204" pitchFamily="34" charset="0"/>
                <a:ea typeface="宋体" panose="02010600030101010101" pitchFamily="2" charset="-122"/>
                <a:cs typeface="宋体" panose="02010600030101010101" pitchFamily="2" charset="-122"/>
              </a:rPr>
              <a:t>④</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副词</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表范围或频率</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Calibri" panose="020F0502020204030204" pitchFamily="34" charset="0"/>
                <a:ea typeface="宋体" panose="02010600030101010101" pitchFamily="2" charset="-122"/>
                <a:cs typeface="宋体" panose="02010600030101010101" pitchFamily="2" charset="-122"/>
              </a:rPr>
              <a:t>⑤</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形容词或动词</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表情态</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Calibri" panose="020F0502020204030204" pitchFamily="34" charset="0"/>
                <a:ea typeface="宋体" panose="02010600030101010101" pitchFamily="2" charset="-122"/>
                <a:cs typeface="宋体" panose="02010600030101010101" pitchFamily="2" charset="-122"/>
              </a:rPr>
              <a:t>⑥</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表对象的介宾短语。可简记为：“目</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因</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”“时”“处”“范</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频</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”“情”“对”。</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例句：</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昔日开阔的湖面大部分已被填平，变成了宅基地，剩下的小部分也在以</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10%</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的速度每年缩减着，令人痛心。</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分析：</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表时间的</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每年</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应该放在表</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频率</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的</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10%</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的速度</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的前面。</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174585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39314"/>
            <a:ext cx="11430000" cy="2893100"/>
          </a:xfrm>
          <a:prstGeom prst="rect">
            <a:avLst/>
          </a:prstGeom>
        </p:spPr>
        <p:txBody>
          <a:bodyPr>
            <a:spAutoFit/>
          </a:bodyPr>
          <a:lstStyle/>
          <a:p>
            <a:pPr>
              <a:lnSpc>
                <a:spcPct val="130000"/>
              </a:lnSpc>
              <a:spcAft>
                <a:spcPts val="0"/>
              </a:spcAft>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B0F0"/>
                </a:solidFill>
                <a:latin typeface="Arial" panose="020B0604020202020204" pitchFamily="34" charset="0"/>
                <a:ea typeface="黑体" panose="02010609060101010101" pitchFamily="49" charset="-122"/>
                <a:cs typeface="Times New Roman" panose="02020603050405020304" pitchFamily="18" charset="0"/>
              </a:rPr>
              <a:t>虚词位置不当</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indent="280670">
              <a:lnSpc>
                <a:spcPct val="130000"/>
              </a:lnSpc>
              <a:spcAft>
                <a:spcPts val="0"/>
              </a:spcAft>
            </a:pP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虚词</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的位置不当，主要是指副词和关联词的位置不当。</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副词的位置不当。</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例句：</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如果把眼前的事情不赶快做完，就会耽误后面的工作。</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分析：</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不</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字应移到</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把</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之前。</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30175940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157084"/>
            <a:ext cx="11430000" cy="4013406"/>
          </a:xfrm>
          <a:prstGeom prst="rect">
            <a:avLst/>
          </a:prstGeom>
        </p:spPr>
        <p:txBody>
          <a:bodyPr>
            <a:spAutoFit/>
          </a:bodyPr>
          <a:lstStyle/>
          <a:p>
            <a:pPr>
              <a:lnSpc>
                <a:spcPct val="130000"/>
              </a:lnSpc>
              <a:spcAft>
                <a:spcPts val="0"/>
              </a:spcAft>
            </a:pPr>
            <a:r>
              <a:rPr lang="en-US" altLang="zh-CN" sz="2800" b="1">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关联词的位置不当。</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indent="280670">
              <a:lnSpc>
                <a:spcPct val="130000"/>
              </a:lnSpc>
              <a:spcAft>
                <a:spcPts val="0"/>
              </a:spcAft>
            </a:pP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复句</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中关联词语的位置分两种情况：</a:t>
            </a:r>
            <a:r>
              <a:rPr lang="zh-CN" altLang="zh-CN" sz="2800" b="1">
                <a:latin typeface="Calibri" panose="020F0502020204030204" pitchFamily="34" charset="0"/>
                <a:ea typeface="宋体" panose="02010600030101010101" pitchFamily="2" charset="-122"/>
                <a:cs typeface="宋体" panose="02010600030101010101" pitchFamily="2" charset="-122"/>
              </a:rPr>
              <a:t>①</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前后两个分句主语一致，关联词语放在第一个分句的主语之后；</a:t>
            </a:r>
            <a:r>
              <a:rPr lang="zh-CN" altLang="zh-CN" sz="2800" b="1">
                <a:latin typeface="Calibri" panose="020F0502020204030204" pitchFamily="34" charset="0"/>
                <a:ea typeface="宋体" panose="02010600030101010101" pitchFamily="2" charset="-122"/>
                <a:cs typeface="宋体" panose="02010600030101010101" pitchFamily="2" charset="-122"/>
              </a:rPr>
              <a:t>②</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前后两个分句的主语不一致，关联词语放在第一个分句的主语之前。</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例句：</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有些疾病，西药能治，中药照样能治。不仅中药能与一般抗菌药媲美，而且副作用小，成本也较低。</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分析：</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后面的复句，主语都是</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中药</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，所以应提到</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不仅</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前。</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10442537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6.jpeg"/>
          <p:cNvPicPr/>
          <p:nvPr/>
        </p:nvPicPr>
        <p:blipFill>
          <a:blip r:embed="rId2"/>
          <a:stretch>
            <a:fillRect/>
          </a:stretch>
        </p:blipFill>
        <p:spPr>
          <a:xfrm>
            <a:off x="482500" y="1128210"/>
            <a:ext cx="2042336" cy="443577"/>
          </a:xfrm>
          <a:prstGeom prst="rect">
            <a:avLst/>
          </a:prstGeom>
        </p:spPr>
      </p:pic>
      <p:sp>
        <p:nvSpPr>
          <p:cNvPr id="3" name="矩形 2"/>
          <p:cNvSpPr>
            <a:spLocks noChangeAspect="1"/>
          </p:cNvSpPr>
          <p:nvPr/>
        </p:nvSpPr>
        <p:spPr>
          <a:xfrm>
            <a:off x="381000" y="1735487"/>
            <a:ext cx="11430000" cy="1772793"/>
          </a:xfrm>
          <a:prstGeom prst="rect">
            <a:avLst/>
          </a:prstGeom>
        </p:spPr>
        <p:txBody>
          <a:bodyPr>
            <a:spAutoFit/>
          </a:bodyPr>
          <a:lstStyle/>
          <a:p>
            <a:pPr algn="just">
              <a:lnSpc>
                <a:spcPct val="130000"/>
              </a:lnSpc>
              <a:spcAft>
                <a:spcPts val="0"/>
              </a:spcAft>
            </a:pPr>
            <a:r>
              <a:rPr lang="zh-CN"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en-US"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1</a:t>
            </a:r>
            <a:r>
              <a:rPr lang="zh-CN"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）“把”字句和“被”字句中若有否定副词，应将否定副词放在“把”或“被”之前。</a:t>
            </a:r>
          </a:p>
          <a:p>
            <a:pPr algn="just">
              <a:lnSpc>
                <a:spcPct val="130000"/>
              </a:lnSpc>
              <a:spcAft>
                <a:spcPts val="0"/>
              </a:spcAft>
            </a:pPr>
            <a:r>
              <a:rPr lang="zh-CN"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en-US"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2</a:t>
            </a:r>
            <a:r>
              <a:rPr lang="zh-CN"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）关联词的位置记忆技巧为主语“同前异后”。</a:t>
            </a:r>
            <a:endParaRPr lang="zh-CN" altLang="zh-CN" sz="2800" b="1">
              <a:solidFill>
                <a:srgbClr val="000000"/>
              </a:solidFill>
              <a:effectLst/>
              <a:latin typeface="黑体" panose="02010609060101010101" pitchFamily="49" charset="-122"/>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245168511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81104"/>
            <a:ext cx="11430000" cy="1772793"/>
          </a:xfrm>
          <a:prstGeom prst="rect">
            <a:avLst/>
          </a:prstGeom>
        </p:spPr>
        <p:txBody>
          <a:bodyPr>
            <a:spAutoFit/>
          </a:bodyPr>
          <a:lstStyle/>
          <a:p>
            <a:pPr>
              <a:lnSpc>
                <a:spcPct val="130000"/>
              </a:lnSpc>
              <a:spcAft>
                <a:spcPts val="0"/>
              </a:spcAft>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B0F0"/>
                </a:solidFill>
                <a:latin typeface="Arial" panose="020B0604020202020204" pitchFamily="34" charset="0"/>
                <a:ea typeface="黑体" panose="02010609060101010101" pitchFamily="49" charset="-122"/>
                <a:cs typeface="Times New Roman" panose="02020603050405020304" pitchFamily="18" charset="0"/>
              </a:rPr>
              <a:t>并列短语位置不当</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indent="280670">
              <a:lnSpc>
                <a:spcPct val="130000"/>
              </a:lnSpc>
              <a:spcAft>
                <a:spcPts val="0"/>
              </a:spcAft>
            </a:pP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表</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并列的词语和短语也是有一定顺序的，如果叙述不当就造成语序不当。</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43729603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7.jpeg"/>
          <p:cNvPicPr/>
          <p:nvPr/>
        </p:nvPicPr>
        <p:blipFill>
          <a:blip r:embed="rId2"/>
          <a:stretch>
            <a:fillRect/>
          </a:stretch>
        </p:blipFill>
        <p:spPr>
          <a:xfrm>
            <a:off x="441557" y="827959"/>
            <a:ext cx="2137870" cy="464326"/>
          </a:xfrm>
          <a:prstGeom prst="rect">
            <a:avLst/>
          </a:prstGeom>
        </p:spPr>
      </p:pic>
      <p:sp>
        <p:nvSpPr>
          <p:cNvPr id="3" name="矩形 2"/>
          <p:cNvSpPr>
            <a:spLocks noChangeAspect="1"/>
          </p:cNvSpPr>
          <p:nvPr/>
        </p:nvSpPr>
        <p:spPr>
          <a:xfrm>
            <a:off x="381000" y="1292285"/>
            <a:ext cx="11430000" cy="4573560"/>
          </a:xfrm>
          <a:prstGeom prst="rect">
            <a:avLst/>
          </a:prstGeom>
        </p:spPr>
        <p:txBody>
          <a:bodyPr>
            <a:spAutoFit/>
          </a:bodyPr>
          <a:lstStyle/>
          <a:p>
            <a:pPr algn="just">
              <a:lnSpc>
                <a:spcPct val="130000"/>
              </a:lnSpc>
              <a:spcAft>
                <a:spcPts val="0"/>
              </a:spcAft>
            </a:pPr>
            <a:r>
              <a:rPr lang="zh-CN"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en-US"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1</a:t>
            </a:r>
            <a:r>
              <a:rPr lang="zh-CN"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）辨清并列成分之间的关系。并列成分之间往往存在着事理、先后、轻重、大小等关系，应根据句意判定其次序是否恰当。</a:t>
            </a:r>
          </a:p>
          <a:p>
            <a:pPr algn="just">
              <a:lnSpc>
                <a:spcPct val="130000"/>
              </a:lnSpc>
              <a:spcAft>
                <a:spcPts val="0"/>
              </a:spcAft>
            </a:pPr>
            <a:r>
              <a:rPr lang="zh-CN"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en-US"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2</a:t>
            </a:r>
            <a:r>
              <a:rPr lang="zh-CN"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）辨清并列成分之间的对应关系。看句子中多组并列成分之间先后次序是否一致。有些句子中并列词语或短语不止一组，而是多组，这样一般要求前后要保持对应关系，否则，将出现语病。</a:t>
            </a:r>
          </a:p>
          <a:p>
            <a:pPr algn="just">
              <a:lnSpc>
                <a:spcPct val="130000"/>
              </a:lnSpc>
              <a:spcAft>
                <a:spcPts val="0"/>
              </a:spcAft>
            </a:pPr>
            <a:r>
              <a:rPr lang="zh-CN"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例句：互联网在中国民众的政治、经济和社会生活中扮演着日益重要的角色，成为中国公民行使表达权、监督权、知情权和参与权的重要渠道。</a:t>
            </a:r>
          </a:p>
          <a:p>
            <a:pPr algn="just">
              <a:lnSpc>
                <a:spcPct val="130000"/>
              </a:lnSpc>
              <a:spcAft>
                <a:spcPts val="0"/>
              </a:spcAft>
            </a:pPr>
            <a:r>
              <a:rPr lang="zh-CN"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分析：语序不当，先有“知情权”才有“表达权、监督权和参与权”。</a:t>
            </a:r>
            <a:endParaRPr lang="zh-CN" altLang="zh-CN" sz="2800" b="1">
              <a:solidFill>
                <a:srgbClr val="000000"/>
              </a:solidFill>
              <a:effectLst/>
              <a:latin typeface="黑体" panose="02010609060101010101" pitchFamily="49" charset="-122"/>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417641593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8894"/>
            <a:ext cx="11430000" cy="4573560"/>
          </a:xfrm>
          <a:prstGeom prst="rect">
            <a:avLst/>
          </a:prstGeom>
        </p:spPr>
        <p:txBody>
          <a:bodyPr>
            <a:spAutoFit/>
          </a:bodyPr>
          <a:lstStyle/>
          <a:p>
            <a:pPr>
              <a:lnSpc>
                <a:spcPct val="130000"/>
              </a:lnSpc>
              <a:spcAft>
                <a:spcPts val="0"/>
              </a:spcAft>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B0F0"/>
                </a:solidFill>
                <a:latin typeface="Arial" panose="020B0604020202020204" pitchFamily="34" charset="0"/>
                <a:ea typeface="黑体" panose="02010609060101010101" pitchFamily="49" charset="-122"/>
                <a:cs typeface="Times New Roman" panose="02020603050405020304" pitchFamily="18" charset="0"/>
              </a:rPr>
              <a:t>主客体颠倒</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indent="280670">
              <a:lnSpc>
                <a:spcPct val="130000"/>
              </a:lnSpc>
              <a:spcAft>
                <a:spcPts val="0"/>
              </a:spcAft>
            </a:pP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句子</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陈述的对象有主动者与被动者之分。出现“为</a:t>
            </a:r>
            <a:r>
              <a:rPr lang="en-US" altLang="zh-CN" sz="2800" b="1">
                <a:latin typeface="楷体" panose="02010609060101010101" pitchFamily="49" charset="-122"/>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所</a:t>
            </a:r>
            <a:r>
              <a:rPr lang="en-US" altLang="zh-CN" sz="2800" b="1">
                <a:latin typeface="楷体" panose="02010609060101010101" pitchFamily="49" charset="-122"/>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”“使”“对”“对于”等字词的语句，会涉及主客关系，若表达不好，就会出现主客体颠倒的现象。</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例句：</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本次展览还制作了</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15</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尊不同时代的服饰复原人像，为了古代服饰之美得以直观地把握，呈现衣冠配饰的整体形象。</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分析：</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这个例句出现了主客体颠倒的现象，应改为主对宾、人对物。正确的说法应为</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以便人们直观地把握古代服饰之美</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20862146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008566"/>
            <a:ext cx="2988319" cy="652486"/>
          </a:xfrm>
          <a:prstGeom prst="rect">
            <a:avLst/>
          </a:prstGeom>
        </p:spPr>
        <p:txBody>
          <a:bodyPr wrap="none">
            <a:spAutoFit/>
          </a:bodyPr>
          <a:lstStyle/>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考向</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a:latin typeface="Arial" panose="020B0604020202020204" pitchFamily="34" charset="0"/>
                <a:ea typeface="黑体" panose="02010609060101010101" pitchFamily="49" charset="-122"/>
                <a:cs typeface="Times New Roman" panose="02020603050405020304" pitchFamily="18" charset="0"/>
              </a:rPr>
              <a:t>不</a:t>
            </a:r>
            <a:r>
              <a:rPr lang="zh-CN" altLang="zh-CN" sz="2800" b="1" smtClean="0">
                <a:latin typeface="Arial" panose="020B0604020202020204" pitchFamily="34" charset="0"/>
                <a:ea typeface="黑体" panose="02010609060101010101" pitchFamily="49" charset="-122"/>
                <a:cs typeface="Times New Roman" panose="02020603050405020304" pitchFamily="18" charset="0"/>
              </a:rPr>
              <a:t>合逻辑</a:t>
            </a:r>
            <a:r>
              <a:rPr lang="en-US" altLang="zh-CN" sz="2800" b="1" smtClean="0">
                <a:latin typeface="Arial" panose="020B0604020202020204" pitchFamily="34" charset="0"/>
                <a:ea typeface="黑体" panose="02010609060101010101" pitchFamily="49" charset="-122"/>
                <a:cs typeface="Times New Roman" panose="02020603050405020304" pitchFamily="18" charset="0"/>
              </a:rPr>
              <a:t> </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3" name="image85.jpeg"/>
          <p:cNvPicPr/>
          <p:nvPr/>
        </p:nvPicPr>
        <p:blipFill>
          <a:blip r:embed="rId2"/>
          <a:stretch>
            <a:fillRect/>
          </a:stretch>
        </p:blipFill>
        <p:spPr>
          <a:xfrm>
            <a:off x="381000" y="1824246"/>
            <a:ext cx="1847135" cy="419197"/>
          </a:xfrm>
          <a:prstGeom prst="rect">
            <a:avLst/>
          </a:prstGeom>
        </p:spPr>
      </p:pic>
      <p:sp>
        <p:nvSpPr>
          <p:cNvPr id="4" name="矩形 3"/>
          <p:cNvSpPr>
            <a:spLocks noChangeAspect="1"/>
          </p:cNvSpPr>
          <p:nvPr/>
        </p:nvSpPr>
        <p:spPr>
          <a:xfrm>
            <a:off x="381000" y="2406637"/>
            <a:ext cx="11430000" cy="1772793"/>
          </a:xfrm>
          <a:prstGeom prst="rect">
            <a:avLst/>
          </a:prstGeom>
        </p:spPr>
        <p:txBody>
          <a:bodyPr>
            <a:spAutoFit/>
          </a:bodyPr>
          <a:lstStyle/>
          <a:p>
            <a:pPr indent="280670">
              <a:lnSpc>
                <a:spcPct val="130000"/>
              </a:lnSpc>
              <a:spcAft>
                <a:spcPts val="0"/>
              </a:spcAft>
            </a:pP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所谓</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“不合逻辑”，是指句子虽然在语法方面正确，但不符合概念、判断、推理等形式逻辑或事物逻辑，有较大的迷惑性。不合逻辑的类型主要有自相矛盾、范围不清、强加因果、主客倒置等。</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0527334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081456"/>
          </a:xfrm>
          <a:prstGeom prst="rect">
            <a:avLst/>
          </a:prstGeom>
        </p:spPr>
        <p:txBody>
          <a:bodyPr>
            <a:spAutoFit/>
          </a:bodyPr>
          <a:lstStyle/>
          <a:p>
            <a:pPr>
              <a:lnSpc>
                <a:spcPct val="130000"/>
              </a:lnSpc>
              <a:spcAft>
                <a:spcPts val="0"/>
              </a:spcAft>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B0F0"/>
                </a:solidFill>
                <a:latin typeface="Arial" panose="020B0604020202020204" pitchFamily="34" charset="0"/>
                <a:ea typeface="黑体" panose="02010609060101010101" pitchFamily="49" charset="-122"/>
                <a:cs typeface="Times New Roman" panose="02020603050405020304" pitchFamily="18" charset="0"/>
              </a:rPr>
              <a:t>概念并列不当</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具有包含</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从属</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关系或交叉关系的概念并列不当。互相并列的概念，应该是按同一标准划分的概念，如果标准混乱，就会出现概念间包含或交叉的错误现象。</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例句：</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五大道历史体验馆</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项目以五大道历史为背景，以洋楼文化为主线，结合历史图片、历史资料、历史物品、历史人物，通过多媒体手段，展现当年的洋楼生活。</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分析：</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不合逻辑，</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历史图片</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历史物品</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都是</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历史资料</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，三者并列不当。</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17320081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048498"/>
            <a:ext cx="11430000" cy="2840842"/>
          </a:xfrm>
          <a:prstGeom prst="rect">
            <a:avLst/>
          </a:prstGeom>
        </p:spPr>
        <p:txBody>
          <a:bodyPr>
            <a:spAutoFit/>
          </a:bodyPr>
          <a:lstStyle/>
          <a:p>
            <a:pPr>
              <a:lnSpc>
                <a:spcPct val="130000"/>
              </a:lnSpc>
              <a:spcAft>
                <a:spcPts val="0"/>
              </a:spcAft>
            </a:pPr>
            <a:r>
              <a:rPr lang="en-US" altLang="zh-CN" sz="2800" b="1">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并列的词语不全部属于收束语。</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例句：</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社区服务中心为孩子们准备了跳绳、羽毛球、拼图、棋类、绘画等</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19</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项体育活动。</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分析：</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拼图</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属于智力游戏，</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绘画</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属于文艺活动，不属于</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体育活动</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3" name="image8.jpeg"/>
          <p:cNvPicPr/>
          <p:nvPr/>
        </p:nvPicPr>
        <p:blipFill>
          <a:blip r:embed="rId2"/>
          <a:stretch>
            <a:fillRect/>
          </a:stretch>
        </p:blipFill>
        <p:spPr>
          <a:xfrm>
            <a:off x="414261" y="4033876"/>
            <a:ext cx="1878563" cy="408007"/>
          </a:xfrm>
          <a:prstGeom prst="rect">
            <a:avLst/>
          </a:prstGeom>
        </p:spPr>
      </p:pic>
      <p:sp>
        <p:nvSpPr>
          <p:cNvPr id="4" name="矩形 3"/>
          <p:cNvSpPr>
            <a:spLocks noChangeAspect="1"/>
          </p:cNvSpPr>
          <p:nvPr/>
        </p:nvSpPr>
        <p:spPr>
          <a:xfrm>
            <a:off x="954208" y="4441883"/>
            <a:ext cx="10283584" cy="652486"/>
          </a:xfrm>
          <a:prstGeom prst="rect">
            <a:avLst/>
          </a:prstGeom>
        </p:spPr>
        <p:txBody>
          <a:bodyPr wrap="none">
            <a:spAutoFit/>
          </a:bodyPr>
          <a:lstStyle/>
          <a:p>
            <a:pPr algn="just">
              <a:lnSpc>
                <a:spcPct val="130000"/>
              </a:lnSpc>
              <a:spcAft>
                <a:spcPts val="0"/>
              </a:spcAft>
            </a:pPr>
            <a:r>
              <a:rPr lang="zh-CN"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　解答此类题目要看并列词语（短语），分清之间的关系。　　</a:t>
            </a:r>
            <a:endParaRPr lang="zh-CN" altLang="zh-CN" sz="2800" b="1">
              <a:solidFill>
                <a:srgbClr val="000000"/>
              </a:solidFill>
              <a:effectLst/>
              <a:latin typeface="黑体" panose="02010609060101010101" pitchFamily="49" charset="-122"/>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95411007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76.jpeg"/>
          <p:cNvPicPr/>
          <p:nvPr/>
        </p:nvPicPr>
        <p:blipFill>
          <a:blip r:embed="rId2"/>
          <a:stretch>
            <a:fillRect/>
          </a:stretch>
        </p:blipFill>
        <p:spPr>
          <a:xfrm>
            <a:off x="3453046" y="737488"/>
            <a:ext cx="5417999" cy="456009"/>
          </a:xfrm>
          <a:prstGeom prst="rect">
            <a:avLst/>
          </a:prstGeom>
        </p:spPr>
      </p:pic>
      <p:pic>
        <p:nvPicPr>
          <p:cNvPr id="5" name="image78.jpeg"/>
          <p:cNvPicPr/>
          <p:nvPr/>
        </p:nvPicPr>
        <p:blipFill>
          <a:blip r:embed="rId3"/>
          <a:stretch>
            <a:fillRect/>
          </a:stretch>
        </p:blipFill>
        <p:spPr>
          <a:xfrm>
            <a:off x="5708352" y="1519542"/>
            <a:ext cx="453693" cy="453693"/>
          </a:xfrm>
          <a:prstGeom prst="rect">
            <a:avLst/>
          </a:prstGeom>
        </p:spPr>
      </p:pic>
      <p:sp>
        <p:nvSpPr>
          <p:cNvPr id="6" name="矩形 5"/>
          <p:cNvSpPr>
            <a:spLocks noChangeAspect="1"/>
          </p:cNvSpPr>
          <p:nvPr/>
        </p:nvSpPr>
        <p:spPr>
          <a:xfrm>
            <a:off x="4907848" y="1420145"/>
            <a:ext cx="3159839" cy="652486"/>
          </a:xfrm>
          <a:prstGeom prst="rect">
            <a:avLst/>
          </a:prstGeom>
        </p:spPr>
        <p:txBody>
          <a:bodyPr wrap="none">
            <a:spAutoFit/>
          </a:bodyPr>
          <a:lstStyle/>
          <a:p>
            <a:pPr>
              <a:lnSpc>
                <a:spcPct val="130000"/>
              </a:lnSpc>
            </a:pPr>
            <a:r>
              <a:rPr lang="zh-CN" altLang="zh-CN" sz="2800" b="1">
                <a:latin typeface="Calibri" panose="020F0502020204030204" pitchFamily="34" charset="0"/>
                <a:ea typeface="方正兰亭圆_GBK"/>
                <a:cs typeface="Times New Roman" panose="02020603050405020304" pitchFamily="18" charset="0"/>
              </a:rPr>
              <a:t>考点</a:t>
            </a:r>
            <a:r>
              <a:rPr lang="zh-CN" altLang="zh-CN" sz="2800" b="1">
                <a:ea typeface="Calibri" panose="020F0502020204030204" pitchFamily="34" charset="0"/>
                <a:cs typeface="Times New Roman" panose="02020603050405020304" pitchFamily="18" charset="0"/>
              </a:rPr>
              <a:t> </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mtClean="0">
                <a:latin typeface="Calibri" panose="020F0502020204030204" pitchFamily="34" charset="0"/>
                <a:ea typeface="方正兰亭圆_GBK"/>
                <a:cs typeface="Times New Roman" panose="02020603050405020304" pitchFamily="18" charset="0"/>
              </a:rPr>
              <a:t>病句修改</a:t>
            </a:r>
            <a:r>
              <a:rPr lang="en-US" altLang="zh-CN" sz="2800" b="1" smtClean="0">
                <a:latin typeface="Calibri" panose="020F0502020204030204" pitchFamily="34" charset="0"/>
                <a:ea typeface="方正兰亭圆_GBK"/>
                <a:cs typeface="Times New Roman" panose="02020603050405020304" pitchFamily="18" charset="0"/>
              </a:rPr>
              <a:t> </a:t>
            </a:r>
            <a:endParaRPr lang="zh-CN" altLang="en-US" sz="2800"/>
          </a:p>
        </p:txBody>
      </p:sp>
      <p:sp>
        <p:nvSpPr>
          <p:cNvPr id="7" name="矩形 6"/>
          <p:cNvSpPr>
            <a:spLocks noChangeAspect="1"/>
          </p:cNvSpPr>
          <p:nvPr/>
        </p:nvSpPr>
        <p:spPr>
          <a:xfrm>
            <a:off x="381000" y="1973235"/>
            <a:ext cx="2988319" cy="652486"/>
          </a:xfrm>
          <a:prstGeom prst="rect">
            <a:avLst/>
          </a:prstGeom>
        </p:spPr>
        <p:txBody>
          <a:bodyPr wrap="none">
            <a:spAutoFit/>
          </a:bodyPr>
          <a:lstStyle/>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考向</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a:latin typeface="Arial" panose="020B0604020202020204" pitchFamily="34" charset="0"/>
                <a:ea typeface="黑体" panose="02010609060101010101" pitchFamily="49" charset="-122"/>
                <a:cs typeface="Times New Roman" panose="02020603050405020304" pitchFamily="18" charset="0"/>
              </a:rPr>
              <a:t>搭配</a:t>
            </a:r>
            <a:r>
              <a:rPr lang="zh-CN" altLang="zh-CN" sz="2800" b="1" smtClean="0">
                <a:latin typeface="Arial" panose="020B0604020202020204" pitchFamily="34" charset="0"/>
                <a:ea typeface="黑体" panose="02010609060101010101" pitchFamily="49" charset="-122"/>
                <a:cs typeface="Times New Roman" panose="02020603050405020304" pitchFamily="18" charset="0"/>
              </a:rPr>
              <a:t>不当</a:t>
            </a:r>
            <a:r>
              <a:rPr lang="en-US" altLang="zh-CN" sz="2800" b="1" smtClean="0">
                <a:latin typeface="Arial" panose="020B0604020202020204" pitchFamily="34" charset="0"/>
                <a:ea typeface="黑体" panose="02010609060101010101" pitchFamily="49" charset="-122"/>
                <a:cs typeface="Times New Roman" panose="02020603050405020304" pitchFamily="18" charset="0"/>
              </a:rPr>
              <a:t> </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8" name="image81.jpeg"/>
          <p:cNvPicPr/>
          <p:nvPr/>
        </p:nvPicPr>
        <p:blipFill>
          <a:blip r:embed="rId4"/>
          <a:stretch>
            <a:fillRect/>
          </a:stretch>
        </p:blipFill>
        <p:spPr>
          <a:xfrm>
            <a:off x="381000" y="2625721"/>
            <a:ext cx="1929022" cy="437781"/>
          </a:xfrm>
          <a:prstGeom prst="rect">
            <a:avLst/>
          </a:prstGeom>
        </p:spPr>
      </p:pic>
      <p:sp>
        <p:nvSpPr>
          <p:cNvPr id="9" name="矩形 8"/>
          <p:cNvSpPr>
            <a:spLocks noChangeAspect="1"/>
          </p:cNvSpPr>
          <p:nvPr/>
        </p:nvSpPr>
        <p:spPr>
          <a:xfrm>
            <a:off x="381000" y="3063502"/>
            <a:ext cx="11430000" cy="3453253"/>
          </a:xfrm>
          <a:prstGeom prst="rect">
            <a:avLst/>
          </a:prstGeom>
        </p:spPr>
        <p:txBody>
          <a:bodyPr>
            <a:spAutoFit/>
          </a:bodyPr>
          <a:lstStyle/>
          <a:p>
            <a:pPr indent="280670">
              <a:lnSpc>
                <a:spcPct val="130000"/>
              </a:lnSpc>
              <a:spcAft>
                <a:spcPts val="0"/>
              </a:spcAft>
            </a:pP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现代汉语</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的句子有一定的结构规律。主、谓、宾、定、状、补六种成分搭配要符合这一结构规律。搭配不当就是指句子的某些成分不符合这一结构规律；或者是搭配在一起不合事理，从道理上说不通；或者不符合语言习惯，强行搭配。搭配不当包括主谓搭配不当、动宾搭配不当、主宾搭配不当、修饰语和中心词</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定中、状动、动补、形补</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搭配不当、关联词语搭配不当。</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20182401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102494"/>
            <a:ext cx="11430000" cy="4013406"/>
          </a:xfrm>
          <a:prstGeom prst="rect">
            <a:avLst/>
          </a:prstGeom>
        </p:spPr>
        <p:txBody>
          <a:bodyPr>
            <a:spAutoFit/>
          </a:bodyPr>
          <a:lstStyle/>
          <a:p>
            <a:pPr>
              <a:lnSpc>
                <a:spcPct val="130000"/>
              </a:lnSpc>
              <a:spcAft>
                <a:spcPts val="0"/>
              </a:spcAft>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B0F0"/>
                </a:solidFill>
                <a:latin typeface="Arial" panose="020B0604020202020204" pitchFamily="34" charset="0"/>
                <a:ea typeface="黑体" panose="02010609060101010101" pitchFamily="49" charset="-122"/>
                <a:cs typeface="Times New Roman" panose="02020603050405020304" pitchFamily="18" charset="0"/>
              </a:rPr>
              <a:t>否定失当</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indent="280670">
              <a:lnSpc>
                <a:spcPct val="130000"/>
              </a:lnSpc>
              <a:spcAft>
                <a:spcPts val="0"/>
              </a:spcAft>
            </a:pP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指</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为了增强表达效果，多次运用否定，结果将本意弄反了。导致此类语病的原因有两个：一是误用了否定副词，二是不理解反问句本身就表示了一重否定。</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例句：</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在激烈的市场竞争中，我们所缺乏的，一是勇气不足，二是谋略不当。</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分析：</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否定不当。应删去</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不足</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和</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不当</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2458758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9.jpeg"/>
          <p:cNvPicPr/>
          <p:nvPr/>
        </p:nvPicPr>
        <p:blipFill>
          <a:blip r:embed="rId2"/>
          <a:stretch>
            <a:fillRect/>
          </a:stretch>
        </p:blipFill>
        <p:spPr>
          <a:xfrm>
            <a:off x="381000" y="1169153"/>
            <a:ext cx="1823972" cy="396150"/>
          </a:xfrm>
          <a:prstGeom prst="rect">
            <a:avLst/>
          </a:prstGeom>
        </p:spPr>
      </p:pic>
      <p:sp>
        <p:nvSpPr>
          <p:cNvPr id="3" name="矩形 2"/>
          <p:cNvSpPr>
            <a:spLocks noChangeAspect="1"/>
          </p:cNvSpPr>
          <p:nvPr/>
        </p:nvSpPr>
        <p:spPr>
          <a:xfrm>
            <a:off x="381000" y="1565303"/>
            <a:ext cx="11430000" cy="4013406"/>
          </a:xfrm>
          <a:prstGeom prst="rect">
            <a:avLst/>
          </a:prstGeom>
        </p:spPr>
        <p:txBody>
          <a:bodyPr>
            <a:spAutoFit/>
          </a:bodyPr>
          <a:lstStyle/>
          <a:p>
            <a:pPr algn="just">
              <a:lnSpc>
                <a:spcPct val="130000"/>
              </a:lnSpc>
              <a:spcAft>
                <a:spcPts val="0"/>
              </a:spcAft>
            </a:pPr>
            <a:r>
              <a:rPr lang="zh-CN"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en-US"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1</a:t>
            </a:r>
            <a:r>
              <a:rPr lang="zh-CN"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抓住句子中带有否定意义的词语。如“禁止”“终止”“否认”“否定”“推翻”“排除”“免去”“取消”“禁止”“忽视”“忌”“忌讳”“放弃”“难以”“拒绝”“避免”“预防”“以防”“防止”“劝阻”“阻止”等。</a:t>
            </a:r>
          </a:p>
          <a:p>
            <a:pPr algn="just">
              <a:lnSpc>
                <a:spcPct val="130000"/>
              </a:lnSpc>
              <a:spcAft>
                <a:spcPts val="0"/>
              </a:spcAft>
            </a:pPr>
            <a:r>
              <a:rPr lang="zh-CN"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en-US"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2</a:t>
            </a:r>
            <a:r>
              <a:rPr lang="zh-CN"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）看句子是不是否定句或反问句。一般句子中有了带有否定意义的词语之后，如果句子中再有“不”“没”“没有”“非”等否定副词，或句子有反问语气，就可能造成句子否定失当。</a:t>
            </a:r>
            <a:endParaRPr lang="zh-CN" altLang="zh-CN" sz="2800" b="1">
              <a:solidFill>
                <a:srgbClr val="000000"/>
              </a:solidFill>
              <a:effectLst/>
              <a:latin typeface="黑体" panose="02010609060101010101" pitchFamily="49" charset="-122"/>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378624498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081723"/>
            <a:ext cx="11430000" cy="4573560"/>
          </a:xfrm>
          <a:prstGeom prst="rect">
            <a:avLst/>
          </a:prstGeom>
        </p:spPr>
        <p:txBody>
          <a:bodyPr>
            <a:spAutoFit/>
          </a:bodyPr>
          <a:lstStyle/>
          <a:p>
            <a:pPr>
              <a:lnSpc>
                <a:spcPct val="130000"/>
              </a:lnSpc>
              <a:spcAft>
                <a:spcPts val="0"/>
              </a:spcAft>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B0F0"/>
                </a:solidFill>
                <a:latin typeface="Arial" panose="020B0604020202020204" pitchFamily="34" charset="0"/>
                <a:ea typeface="黑体" panose="02010609060101010101" pitchFamily="49" charset="-122"/>
                <a:cs typeface="Times New Roman" panose="02020603050405020304" pitchFamily="18" charset="0"/>
              </a:rPr>
              <a:t>数量误用</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indent="280670">
              <a:lnSpc>
                <a:spcPct val="130000"/>
              </a:lnSpc>
              <a:spcAft>
                <a:spcPts val="0"/>
              </a:spcAft>
            </a:pP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一般来说</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，句子出现了“增加”“缩小”“降低”“提高”等词语时，就要考虑倍数、分数、百分比的运用与具体语境是否符合逻辑。增加可用倍数、百分比，下降、减少要用分数，升幅、增长率要用百分比。</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例句：</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三个企业抓技术革新，今年比去年产量翻了一番，成本却下降了一倍。</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分析：</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下降了一倍</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则成本为零，这是不可能的。应删去</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一倍</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，补上分数或实际数量。</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446961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10.jpeg"/>
          <p:cNvPicPr/>
          <p:nvPr/>
        </p:nvPicPr>
        <p:blipFill>
          <a:blip r:embed="rId2"/>
          <a:stretch>
            <a:fillRect/>
          </a:stretch>
        </p:blipFill>
        <p:spPr>
          <a:xfrm>
            <a:off x="509796" y="991732"/>
            <a:ext cx="2055984" cy="446541"/>
          </a:xfrm>
          <a:prstGeom prst="rect">
            <a:avLst/>
          </a:prstGeom>
        </p:spPr>
      </p:pic>
      <p:sp>
        <p:nvSpPr>
          <p:cNvPr id="3" name="矩形 2"/>
          <p:cNvSpPr>
            <a:spLocks noChangeAspect="1"/>
          </p:cNvSpPr>
          <p:nvPr/>
        </p:nvSpPr>
        <p:spPr>
          <a:xfrm>
            <a:off x="381000" y="1438273"/>
            <a:ext cx="11430000" cy="4494115"/>
          </a:xfrm>
          <a:prstGeom prst="rect">
            <a:avLst/>
          </a:prstGeom>
        </p:spPr>
        <p:txBody>
          <a:bodyPr>
            <a:spAutoFit/>
          </a:bodyPr>
          <a:lstStyle/>
          <a:p>
            <a:pPr algn="just">
              <a:lnSpc>
                <a:spcPct val="130000"/>
              </a:lnSpc>
              <a:spcAft>
                <a:spcPts val="0"/>
              </a:spcAft>
            </a:pP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）一般来说，句子中出现了“减少”“缩小”“降低”“下降”“增加”等词语时，就要考虑倍数、分数、百分比的运用是否符合事理。“增加”一般</a:t>
            </a:r>
            <a:r>
              <a:rPr lang="zh-CN" altLang="zh-CN" sz="2800" b="1">
                <a:solidFill>
                  <a:srgbClr val="000000"/>
                </a:solidFill>
                <a:latin typeface="NEU-BZ"/>
                <a:ea typeface="方正楷体_GBK"/>
                <a:cs typeface="Times New Roman" panose="02020603050405020304" pitchFamily="18" charset="0"/>
              </a:rPr>
              <a:t>（因为“增加”也可用分数或几成）</a:t>
            </a: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要用倍数，“下降”“减少”要用分数，“升幅”“增长率”要用百分比。</a:t>
            </a:r>
            <a:endParaRPr lang="zh-CN" altLang="zh-CN" sz="2800" b="1">
              <a:solidFill>
                <a:srgbClr val="000000"/>
              </a:solidFill>
              <a:latin typeface="NEU-BZ"/>
              <a:ea typeface="方正书宋_GBK"/>
              <a:cs typeface="Times New Roman" panose="02020603050405020304" pitchFamily="18" charset="0"/>
            </a:endParaRPr>
          </a:p>
          <a:p>
            <a:pPr algn="just">
              <a:lnSpc>
                <a:spcPct val="130000"/>
              </a:lnSpc>
              <a:spcAft>
                <a:spcPts val="0"/>
              </a:spcAft>
            </a:pP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）一些句子常常用“左右”“前后”“上下”“以上”等词表示约数，这时也要特别注意，使用这样的词是否多余。</a:t>
            </a:r>
            <a:endParaRPr lang="zh-CN" altLang="zh-CN" sz="2800" b="1">
              <a:solidFill>
                <a:srgbClr val="000000"/>
              </a:solidFill>
              <a:latin typeface="NEU-BZ"/>
              <a:ea typeface="方正书宋_GBK"/>
              <a:cs typeface="Times New Roman" panose="02020603050405020304" pitchFamily="18" charset="0"/>
            </a:endParaRPr>
          </a:p>
          <a:p>
            <a:pPr algn="just">
              <a:lnSpc>
                <a:spcPct val="130000"/>
              </a:lnSpc>
              <a:spcAft>
                <a:spcPts val="0"/>
              </a:spcAft>
            </a:pP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）句中有“至少”“最多”“最高”“最低”“近”“约”“超过”这一类词语时，要注意它们后面搭配的应是确数，而不能是概数。</a:t>
            </a:r>
            <a:endParaRPr lang="zh-CN" altLang="zh-CN" sz="2800" b="1">
              <a:solidFill>
                <a:srgbClr val="000000"/>
              </a:solidFill>
              <a:effectLst/>
              <a:latin typeface="NEU-BZ"/>
              <a:ea typeface="方正书宋_GBK"/>
              <a:cs typeface="Times New Roman" panose="02020603050405020304" pitchFamily="18" charset="0"/>
            </a:endParaRPr>
          </a:p>
        </p:txBody>
      </p:sp>
    </p:spTree>
    <p:extLst>
      <p:ext uri="{BB962C8B-B14F-4D97-AF65-F5344CB8AC3E}">
        <p14:creationId xmlns:p14="http://schemas.microsoft.com/office/powerpoint/2010/main" val="83872558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048497"/>
            <a:ext cx="11430000" cy="2893100"/>
          </a:xfrm>
          <a:prstGeom prst="rect">
            <a:avLst/>
          </a:prstGeom>
        </p:spPr>
        <p:txBody>
          <a:bodyPr>
            <a:spAutoFit/>
          </a:bodyPr>
          <a:lstStyle/>
          <a:p>
            <a:pPr>
              <a:lnSpc>
                <a:spcPct val="130000"/>
              </a:lnSpc>
              <a:spcAft>
                <a:spcPts val="0"/>
              </a:spcAft>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B0F0"/>
                </a:solidFill>
                <a:latin typeface="Arial" panose="020B0604020202020204" pitchFamily="34" charset="0"/>
                <a:ea typeface="黑体" panose="02010609060101010101" pitchFamily="49" charset="-122"/>
                <a:cs typeface="Times New Roman" panose="02020603050405020304" pitchFamily="18" charset="0"/>
              </a:rPr>
              <a:t>主客颠倒</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indent="280670">
              <a:lnSpc>
                <a:spcPct val="130000"/>
              </a:lnSpc>
              <a:spcAft>
                <a:spcPts val="0"/>
              </a:spcAft>
            </a:pP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主客颠倒</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是指介词介引的对象发生了主客颠倒的现象。</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例句：</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为了使这项住房政策真正受惠于低收入家庭，香港政府制定了非常严格的申请程序，一旦发现诈骗，处罚极其严厉。</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分析：</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主客颠倒，</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这项住房政策</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应与</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低收入家庭</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调换位置。</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9002577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11.jpeg"/>
          <p:cNvPicPr/>
          <p:nvPr/>
        </p:nvPicPr>
        <p:blipFill>
          <a:blip r:embed="rId2"/>
          <a:stretch>
            <a:fillRect/>
          </a:stretch>
        </p:blipFill>
        <p:spPr>
          <a:xfrm>
            <a:off x="482500" y="1141858"/>
            <a:ext cx="2096927" cy="455434"/>
          </a:xfrm>
          <a:prstGeom prst="rect">
            <a:avLst/>
          </a:prstGeom>
        </p:spPr>
      </p:pic>
      <p:sp>
        <p:nvSpPr>
          <p:cNvPr id="3" name="矩形 2"/>
          <p:cNvSpPr>
            <a:spLocks noChangeAspect="1"/>
          </p:cNvSpPr>
          <p:nvPr/>
        </p:nvSpPr>
        <p:spPr>
          <a:xfrm>
            <a:off x="367352" y="1710656"/>
            <a:ext cx="11430000" cy="2253502"/>
          </a:xfrm>
          <a:prstGeom prst="rect">
            <a:avLst/>
          </a:prstGeom>
        </p:spPr>
        <p:txBody>
          <a:bodyPr>
            <a:spAutoFit/>
          </a:bodyPr>
          <a:lstStyle/>
          <a:p>
            <a:pPr algn="just">
              <a:lnSpc>
                <a:spcPct val="130000"/>
              </a:lnSpc>
              <a:spcAft>
                <a:spcPts val="0"/>
              </a:spcAft>
            </a:pP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）抓介词“对”“对于”“面对”。当介词“对”“对于”“面对”引进动作的对象或与动作有关的人或事时要注意弄清楚到底是谁对谁。</a:t>
            </a:r>
            <a:endParaRPr lang="zh-CN" altLang="zh-CN" sz="2800" b="1">
              <a:solidFill>
                <a:srgbClr val="000000"/>
              </a:solidFill>
              <a:latin typeface="NEU-BZ"/>
              <a:ea typeface="方正书宋_GBK"/>
              <a:cs typeface="Times New Roman" panose="02020603050405020304" pitchFamily="18" charset="0"/>
            </a:endParaRPr>
          </a:p>
          <a:p>
            <a:pPr algn="just">
              <a:lnSpc>
                <a:spcPct val="130000"/>
              </a:lnSpc>
              <a:spcAft>
                <a:spcPts val="0"/>
              </a:spcAft>
            </a:pP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）抓介词“和”。如果“和”在句中不是表并列关系的连词，而是表引进相关或比较的对象的介词，“和”前后的成分就不能互换位置。</a:t>
            </a:r>
            <a:endParaRPr lang="zh-CN" altLang="zh-CN" sz="2800" b="1">
              <a:solidFill>
                <a:srgbClr val="000000"/>
              </a:solidFill>
              <a:effectLst/>
              <a:latin typeface="NEU-BZ"/>
              <a:ea typeface="方正书宋_GBK"/>
              <a:cs typeface="Times New Roman" panose="02020603050405020304" pitchFamily="18" charset="0"/>
            </a:endParaRPr>
          </a:p>
        </p:txBody>
      </p:sp>
    </p:spTree>
    <p:extLst>
      <p:ext uri="{BB962C8B-B14F-4D97-AF65-F5344CB8AC3E}">
        <p14:creationId xmlns:p14="http://schemas.microsoft.com/office/powerpoint/2010/main" val="290264594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102493"/>
            <a:ext cx="11430000" cy="4013406"/>
          </a:xfrm>
          <a:prstGeom prst="rect">
            <a:avLst/>
          </a:prstGeom>
        </p:spPr>
        <p:txBody>
          <a:bodyPr>
            <a:spAutoFit/>
          </a:bodyPr>
          <a:lstStyle/>
          <a:p>
            <a:pPr>
              <a:lnSpc>
                <a:spcPct val="130000"/>
              </a:lnSpc>
              <a:spcAft>
                <a:spcPts val="0"/>
              </a:spcAft>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B0F0"/>
                </a:solidFill>
                <a:latin typeface="Arial" panose="020B0604020202020204" pitchFamily="34" charset="0"/>
                <a:ea typeface="黑体" panose="02010609060101010101" pitchFamily="49" charset="-122"/>
                <a:cs typeface="Times New Roman" panose="02020603050405020304" pitchFamily="18" charset="0"/>
              </a:rPr>
              <a:t>不合事理</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indent="280670">
              <a:lnSpc>
                <a:spcPct val="130000"/>
              </a:lnSpc>
              <a:spcAft>
                <a:spcPts val="0"/>
              </a:spcAft>
            </a:pP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指</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语句陈述的事情或表述的观点不符合生活的常理或人们普遍认可的公识。</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例句：</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临近考试，为了让自己浮躁的心平静下来，我总喜欢在皎洁的月光下，仰望满天繁星。</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分析：</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皎洁的月光下</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，星星应该是稀疏的，而不是</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满天繁星</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，可将</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仰望满天繁星</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改为</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仰望星空</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24198081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12.jpeg"/>
          <p:cNvPicPr/>
          <p:nvPr/>
        </p:nvPicPr>
        <p:blipFill>
          <a:blip r:embed="rId2"/>
          <a:stretch>
            <a:fillRect/>
          </a:stretch>
        </p:blipFill>
        <p:spPr>
          <a:xfrm>
            <a:off x="482500" y="1387518"/>
            <a:ext cx="2110575" cy="458398"/>
          </a:xfrm>
          <a:prstGeom prst="rect">
            <a:avLst/>
          </a:prstGeom>
        </p:spPr>
      </p:pic>
      <p:sp>
        <p:nvSpPr>
          <p:cNvPr id="3" name="矩形 2"/>
          <p:cNvSpPr>
            <a:spLocks noChangeAspect="1"/>
          </p:cNvSpPr>
          <p:nvPr/>
        </p:nvSpPr>
        <p:spPr>
          <a:xfrm>
            <a:off x="381000" y="1981147"/>
            <a:ext cx="11430000" cy="1712520"/>
          </a:xfrm>
          <a:prstGeom prst="rect">
            <a:avLst/>
          </a:prstGeom>
        </p:spPr>
        <p:txBody>
          <a:bodyPr>
            <a:spAutoFit/>
          </a:bodyPr>
          <a:lstStyle/>
          <a:p>
            <a:pPr algn="just">
              <a:lnSpc>
                <a:spcPct val="130000"/>
              </a:lnSpc>
              <a:spcAft>
                <a:spcPts val="0"/>
              </a:spcAft>
            </a:pP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）看句子表达的意思是否符合事实。</a:t>
            </a:r>
            <a:endParaRPr lang="zh-CN" altLang="zh-CN" sz="2800" b="1">
              <a:solidFill>
                <a:srgbClr val="000000"/>
              </a:solidFill>
              <a:latin typeface="NEU-BZ"/>
              <a:ea typeface="方正书宋_GBK"/>
              <a:cs typeface="Times New Roman" panose="02020603050405020304" pitchFamily="18" charset="0"/>
            </a:endParaRPr>
          </a:p>
          <a:p>
            <a:pPr algn="just">
              <a:lnSpc>
                <a:spcPct val="130000"/>
              </a:lnSpc>
              <a:spcAft>
                <a:spcPts val="0"/>
              </a:spcAft>
            </a:pP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）看句子是否前后对应。</a:t>
            </a:r>
            <a:endParaRPr lang="zh-CN" altLang="zh-CN" sz="2800" b="1">
              <a:solidFill>
                <a:srgbClr val="000000"/>
              </a:solidFill>
              <a:latin typeface="NEU-BZ"/>
              <a:ea typeface="方正书宋_GBK"/>
              <a:cs typeface="Times New Roman" panose="02020603050405020304" pitchFamily="18" charset="0"/>
            </a:endParaRPr>
          </a:p>
          <a:p>
            <a:pPr algn="just">
              <a:lnSpc>
                <a:spcPct val="130000"/>
              </a:lnSpc>
              <a:spcAft>
                <a:spcPts val="0"/>
              </a:spcAft>
            </a:pP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）看句子表达的意思是否合乎事理。</a:t>
            </a:r>
            <a:endParaRPr lang="zh-CN" altLang="zh-CN" sz="2800" b="1">
              <a:solidFill>
                <a:srgbClr val="000000"/>
              </a:solidFill>
              <a:effectLst/>
              <a:latin typeface="NEU-BZ"/>
              <a:ea typeface="方正书宋_GBK"/>
              <a:cs typeface="Times New Roman" panose="02020603050405020304" pitchFamily="18" charset="0"/>
            </a:endParaRPr>
          </a:p>
        </p:txBody>
      </p:sp>
    </p:spTree>
    <p:extLst>
      <p:ext uri="{BB962C8B-B14F-4D97-AF65-F5344CB8AC3E}">
        <p14:creationId xmlns:p14="http://schemas.microsoft.com/office/powerpoint/2010/main" val="152995766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90919"/>
            <a:ext cx="4070345" cy="652486"/>
          </a:xfrm>
          <a:prstGeom prst="rect">
            <a:avLst/>
          </a:prstGeom>
        </p:spPr>
        <p:txBody>
          <a:bodyPr wrap="none">
            <a:spAutoFit/>
          </a:bodyPr>
          <a:lstStyle/>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考向</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a:latin typeface="Arial" panose="020B0604020202020204" pitchFamily="34" charset="0"/>
                <a:ea typeface="黑体" panose="02010609060101010101" pitchFamily="49" charset="-122"/>
                <a:cs typeface="Times New Roman" panose="02020603050405020304" pitchFamily="18" charset="0"/>
              </a:rPr>
              <a:t>成分残缺或赘</a:t>
            </a:r>
            <a:r>
              <a:rPr lang="zh-CN" altLang="zh-CN" sz="2800" b="1" smtClean="0">
                <a:latin typeface="Arial" panose="020B0604020202020204" pitchFamily="34" charset="0"/>
                <a:ea typeface="黑体" panose="02010609060101010101" pitchFamily="49" charset="-122"/>
                <a:cs typeface="Times New Roman" panose="02020603050405020304" pitchFamily="18" charset="0"/>
              </a:rPr>
              <a:t>余</a:t>
            </a:r>
            <a:r>
              <a:rPr lang="en-US" altLang="zh-CN" sz="2800" b="1" smtClean="0">
                <a:latin typeface="Arial" panose="020B0604020202020204" pitchFamily="34" charset="0"/>
                <a:ea typeface="黑体" panose="02010609060101010101" pitchFamily="49" charset="-122"/>
                <a:cs typeface="Times New Roman" panose="02020603050405020304" pitchFamily="18" charset="0"/>
              </a:rPr>
              <a:t> </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3" name="image87.jpeg"/>
          <p:cNvPicPr/>
          <p:nvPr/>
        </p:nvPicPr>
        <p:blipFill>
          <a:blip r:embed="rId2"/>
          <a:stretch>
            <a:fillRect/>
          </a:stretch>
        </p:blipFill>
        <p:spPr>
          <a:xfrm>
            <a:off x="381000" y="1742359"/>
            <a:ext cx="1915374" cy="434684"/>
          </a:xfrm>
          <a:prstGeom prst="rect">
            <a:avLst/>
          </a:prstGeom>
        </p:spPr>
      </p:pic>
      <p:sp>
        <p:nvSpPr>
          <p:cNvPr id="4" name="矩形 3"/>
          <p:cNvSpPr>
            <a:spLocks noChangeAspect="1"/>
          </p:cNvSpPr>
          <p:nvPr/>
        </p:nvSpPr>
        <p:spPr>
          <a:xfrm>
            <a:off x="381000" y="2400220"/>
            <a:ext cx="11430000" cy="1772793"/>
          </a:xfrm>
          <a:prstGeom prst="rect">
            <a:avLst/>
          </a:prstGeom>
        </p:spPr>
        <p:txBody>
          <a:bodyPr>
            <a:spAutoFit/>
          </a:bodyPr>
          <a:lstStyle/>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一、成分残缺</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indent="280670">
              <a:lnSpc>
                <a:spcPct val="130000"/>
              </a:lnSpc>
              <a:spcAft>
                <a:spcPts val="0"/>
              </a:spcAft>
            </a:pP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在</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一个句子中，如果应该有的成分没有，就会出现成分残缺的语病。成分残缺的语病主要有主语残缺、谓语残缺、宾语残缺。</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9091632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133713"/>
          </a:xfrm>
          <a:prstGeom prst="rect">
            <a:avLst/>
          </a:prstGeom>
        </p:spPr>
        <p:txBody>
          <a:bodyPr>
            <a:spAutoFit/>
          </a:bodyPr>
          <a:lstStyle/>
          <a:p>
            <a:pPr>
              <a:lnSpc>
                <a:spcPct val="130000"/>
              </a:lnSpc>
              <a:spcAft>
                <a:spcPts val="0"/>
              </a:spcAft>
            </a:pPr>
            <a:r>
              <a:rPr lang="en-US" altLang="zh-CN" sz="2800" b="1" smtClean="0">
                <a:latin typeface="Times New Roman" panose="02020603050405020304" pitchFamily="18" charset="0"/>
                <a:ea typeface="Times New Roman" panose="02020603050405020304" pitchFamily="18" charset="0"/>
                <a:cs typeface="Times New Roman" panose="02020603050405020304" pitchFamily="18" charset="0"/>
              </a:rPr>
              <a:t>(</a:t>
            </a:r>
            <a:r>
              <a:rPr lang="zh-CN" altLang="zh-CN" sz="2800" b="1">
                <a:latin typeface="Arial" panose="020B0604020202020204" pitchFamily="34" charset="0"/>
                <a:ea typeface="黑体" panose="02010609060101010101" pitchFamily="49" charset="-122"/>
                <a:cs typeface="Times New Roman" panose="02020603050405020304" pitchFamily="18" charset="0"/>
              </a:rPr>
              <a:t>一</a:t>
            </a:r>
            <a:r>
              <a:rPr lang="en-US" altLang="zh-CN" sz="2800" b="1">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a:latin typeface="Arial" panose="020B0604020202020204" pitchFamily="34" charset="0"/>
                <a:ea typeface="黑体" panose="02010609060101010101" pitchFamily="49" charset="-122"/>
                <a:cs typeface="Times New Roman" panose="02020603050405020304" pitchFamily="18" charset="0"/>
              </a:rPr>
              <a:t>主语残缺</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B0F0"/>
                </a:solidFill>
                <a:latin typeface="Arial" panose="020B0604020202020204" pitchFamily="34" charset="0"/>
                <a:ea typeface="黑体" panose="02010609060101010101" pitchFamily="49" charset="-122"/>
                <a:cs typeface="Times New Roman" panose="02020603050405020304" pitchFamily="18" charset="0"/>
              </a:rPr>
              <a:t>滥用介词造成主语残缺</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indent="280670">
              <a:lnSpc>
                <a:spcPct val="130000"/>
              </a:lnSpc>
              <a:spcAft>
                <a:spcPts val="0"/>
              </a:spcAft>
            </a:pP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滥用</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介词，介词会和主语构成介宾短语，介宾短语只能充当修饰语，所以往往会使主语残缺。修改这类病句时一般应将介词删掉。</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indent="280670">
              <a:lnSpc>
                <a:spcPct val="130000"/>
              </a:lnSpc>
              <a:spcAft>
                <a:spcPts val="0"/>
              </a:spcAft>
            </a:pP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在</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辨析语病时，“介词当头审主残”，意思就是遇到“在”</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“对”</a:t>
            </a: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“从”</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“通过”“经过”“由于”“根据”等介词放在句首时，一定要看看是否造成了主语残缺。</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例句：</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对这场盛会，值得我们期待。</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分析：</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滥用介词</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对</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，导致句子缺少主语，应删去</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对</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17161945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098999"/>
            <a:ext cx="11430000" cy="4013406"/>
          </a:xfrm>
          <a:prstGeom prst="rect">
            <a:avLst/>
          </a:prstGeom>
        </p:spPr>
        <p:txBody>
          <a:bodyPr>
            <a:spAutoFit/>
          </a:bodyPr>
          <a:lstStyle/>
          <a:p>
            <a:pPr>
              <a:lnSpc>
                <a:spcPct val="130000"/>
              </a:lnSpc>
              <a:spcAft>
                <a:spcPts val="0"/>
              </a:spcAft>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B0F0"/>
                </a:solidFill>
                <a:latin typeface="Arial" panose="020B0604020202020204" pitchFamily="34" charset="0"/>
                <a:ea typeface="黑体" panose="02010609060101010101" pitchFamily="49" charset="-122"/>
                <a:cs typeface="Times New Roman" panose="02020603050405020304" pitchFamily="18" charset="0"/>
              </a:rPr>
              <a:t>主谓搭配不当</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indent="280670">
              <a:lnSpc>
                <a:spcPct val="130000"/>
              </a:lnSpc>
              <a:spcAft>
                <a:spcPts val="0"/>
              </a:spcAft>
            </a:pP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主要</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表现为谓语不能陈述主语，有时主语或谓语由并列短语充当，其中一部分不搭配。</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例句：</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局部生态环境的改善并不能遏制整体恶化的态势，中国每年土地沙漠化的速度与面积仍然在不断扩大。</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分析：</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速度</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不能</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扩大</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，多主语和单一谓语不能完全搭配。</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
            </a:r>
            <a:br>
              <a:rPr lang="en-US" altLang="zh-CN" sz="2800" b="1">
                <a:latin typeface="Times New Roman" panose="02020603050405020304" pitchFamily="18" charset="0"/>
                <a:ea typeface="宋体" panose="02010600030101010101" pitchFamily="2" charset="-122"/>
                <a:cs typeface="Times New Roman" panose="02020603050405020304" pitchFamily="18" charset="0"/>
              </a:rPr>
            </a:b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81462021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830134"/>
            <a:ext cx="11430000" cy="2840842"/>
          </a:xfrm>
          <a:prstGeom prst="rect">
            <a:avLst/>
          </a:prstGeom>
        </p:spPr>
        <p:txBody>
          <a:bodyPr>
            <a:spAutoFit/>
          </a:bodyPr>
          <a:lstStyle/>
          <a:p>
            <a:pPr>
              <a:lnSpc>
                <a:spcPct val="130000"/>
              </a:lnSpc>
              <a:spcAft>
                <a:spcPts val="0"/>
              </a:spcAft>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B0F0"/>
                </a:solidFill>
                <a:latin typeface="Arial" panose="020B0604020202020204" pitchFamily="34" charset="0"/>
                <a:ea typeface="黑体" panose="02010609060101010101" pitchFamily="49" charset="-122"/>
                <a:cs typeface="Times New Roman" panose="02020603050405020304" pitchFamily="18" charset="0"/>
              </a:rPr>
              <a:t>滥用使令动词造成主语残缺</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例句：</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通过这次科技成果展览，使我们了解到我国已在许多尖端科技领域实现了跨越式发展，取得了巨大成就。</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分析：</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使</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字造成主语缺失。应该删去</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使</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，让主语</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我们</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出现；或者删去</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通过</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，让</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科技成果展览</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充当</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使</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的主语。</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3539512"/>
            <a:ext cx="11430000" cy="2280689"/>
          </a:xfrm>
          <a:prstGeom prst="rect">
            <a:avLst/>
          </a:prstGeom>
        </p:spPr>
        <p:txBody>
          <a:bodyPr>
            <a:spAutoFit/>
          </a:bodyPr>
          <a:lstStyle/>
          <a:p>
            <a:pPr>
              <a:lnSpc>
                <a:spcPct val="130000"/>
              </a:lnSpc>
              <a:spcAft>
                <a:spcPts val="0"/>
              </a:spcAft>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B0F0"/>
                </a:solidFill>
                <a:latin typeface="Arial" panose="020B0604020202020204" pitchFamily="34" charset="0"/>
                <a:ea typeface="黑体" panose="02010609060101010101" pitchFamily="49" charset="-122"/>
                <a:cs typeface="Times New Roman" panose="02020603050405020304" pitchFamily="18" charset="0"/>
              </a:rPr>
              <a:t>偏正短语中中心语残缺，造成主语残缺</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例句：</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课堂教学低效，一直未得到解决。</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分析：</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课堂教学低效</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后面缺少充当主语的中心语，应在其后补上</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的问题</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80230468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130384"/>
            <a:ext cx="11430000" cy="2840842"/>
          </a:xfrm>
          <a:prstGeom prst="rect">
            <a:avLst/>
          </a:prstGeom>
        </p:spPr>
        <p:txBody>
          <a:bodyPr>
            <a:spAutoFit/>
          </a:bodyPr>
          <a:lstStyle/>
          <a:p>
            <a:pPr>
              <a:lnSpc>
                <a:spcPct val="130000"/>
              </a:lnSpc>
              <a:spcAft>
                <a:spcPts val="0"/>
              </a:spcAft>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B0F0"/>
                </a:solidFill>
                <a:latin typeface="Arial" panose="020B0604020202020204" pitchFamily="34" charset="0"/>
                <a:ea typeface="黑体" panose="02010609060101010101" pitchFamily="49" charset="-122"/>
                <a:cs typeface="Times New Roman" panose="02020603050405020304" pitchFamily="18" charset="0"/>
              </a:rPr>
              <a:t>滥用省略造成分句中的主语残缺</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例句：</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抢险突击队的小李，搁下刚满周岁的儿子，参加抗洪斗争，第二天就晕倒了，把她送回家休息，但苏醒后又偷偷上了大堤。</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分析：</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把她送回家休息</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的主语应是</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大家</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，此处是不能省的，应加上；最后一个分句应在</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苏醒</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之前加上</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她</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64605505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13.jpeg"/>
          <p:cNvPicPr/>
          <p:nvPr/>
        </p:nvPicPr>
        <p:blipFill>
          <a:blip r:embed="rId2"/>
          <a:stretch>
            <a:fillRect/>
          </a:stretch>
        </p:blipFill>
        <p:spPr>
          <a:xfrm>
            <a:off x="482500" y="1182801"/>
            <a:ext cx="2015040" cy="437649"/>
          </a:xfrm>
          <a:prstGeom prst="rect">
            <a:avLst/>
          </a:prstGeom>
        </p:spPr>
      </p:pic>
      <p:sp>
        <p:nvSpPr>
          <p:cNvPr id="3" name="矩形 2"/>
          <p:cNvSpPr>
            <a:spLocks noChangeAspect="1"/>
          </p:cNvSpPr>
          <p:nvPr/>
        </p:nvSpPr>
        <p:spPr>
          <a:xfrm>
            <a:off x="381000" y="1838815"/>
            <a:ext cx="11430000" cy="2832827"/>
          </a:xfrm>
          <a:prstGeom prst="rect">
            <a:avLst/>
          </a:prstGeom>
        </p:spPr>
        <p:txBody>
          <a:bodyPr>
            <a:spAutoFit/>
          </a:bodyPr>
          <a:lstStyle/>
          <a:p>
            <a:pPr algn="just">
              <a:lnSpc>
                <a:spcPct val="130000"/>
              </a:lnSpc>
              <a:spcAft>
                <a:spcPts val="0"/>
              </a:spcAft>
            </a:pP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看”做到是否主语残缺</a:t>
            </a:r>
            <a:endParaRPr lang="zh-CN" altLang="zh-CN" sz="2800" b="1">
              <a:solidFill>
                <a:srgbClr val="000000"/>
              </a:solidFill>
              <a:latin typeface="NEU-BZ"/>
              <a:ea typeface="方正书宋_GBK"/>
              <a:cs typeface="Times New Roman" panose="02020603050405020304" pitchFamily="18" charset="0"/>
            </a:endParaRPr>
          </a:p>
          <a:p>
            <a:pPr algn="just">
              <a:lnSpc>
                <a:spcPct val="130000"/>
              </a:lnSpc>
              <a:spcAft>
                <a:spcPts val="0"/>
              </a:spcAft>
            </a:pP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）看到介词，检查是否滥用介词致使主语残缺。</a:t>
            </a:r>
            <a:endParaRPr lang="zh-CN" altLang="zh-CN" sz="2800" b="1">
              <a:solidFill>
                <a:srgbClr val="000000"/>
              </a:solidFill>
              <a:latin typeface="NEU-BZ"/>
              <a:ea typeface="方正书宋_GBK"/>
              <a:cs typeface="Times New Roman" panose="02020603050405020304" pitchFamily="18" charset="0"/>
            </a:endParaRPr>
          </a:p>
          <a:p>
            <a:pPr algn="just">
              <a:lnSpc>
                <a:spcPct val="130000"/>
              </a:lnSpc>
              <a:spcAft>
                <a:spcPts val="0"/>
              </a:spcAft>
            </a:pP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）看句子是否滥用省略造成主语残缺。</a:t>
            </a:r>
            <a:endParaRPr lang="zh-CN" altLang="zh-CN" sz="2800" b="1">
              <a:solidFill>
                <a:srgbClr val="000000"/>
              </a:solidFill>
              <a:latin typeface="NEU-BZ"/>
              <a:ea typeface="方正书宋_GBK"/>
              <a:cs typeface="Times New Roman" panose="02020603050405020304" pitchFamily="18" charset="0"/>
            </a:endParaRPr>
          </a:p>
          <a:p>
            <a:pPr algn="just">
              <a:lnSpc>
                <a:spcPct val="130000"/>
              </a:lnSpc>
              <a:spcAft>
                <a:spcPts val="0"/>
              </a:spcAft>
            </a:pP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）看到“使”字，查看是否主语残缺。</a:t>
            </a:r>
            <a:endParaRPr lang="zh-CN" altLang="zh-CN" sz="2800" b="1">
              <a:solidFill>
                <a:srgbClr val="000000"/>
              </a:solidFill>
              <a:latin typeface="NEU-BZ"/>
              <a:ea typeface="方正书宋_GBK"/>
              <a:cs typeface="Times New Roman" panose="02020603050405020304" pitchFamily="18" charset="0"/>
            </a:endParaRPr>
          </a:p>
          <a:p>
            <a:pPr algn="just">
              <a:lnSpc>
                <a:spcPct val="130000"/>
              </a:lnSpc>
              <a:spcAft>
                <a:spcPts val="0"/>
              </a:spcAft>
            </a:pP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）看助词是否错用。</a:t>
            </a:r>
            <a:endParaRPr lang="zh-CN" altLang="zh-CN" sz="2800" b="1">
              <a:solidFill>
                <a:srgbClr val="000000"/>
              </a:solidFill>
              <a:effectLst/>
              <a:latin typeface="NEU-BZ"/>
              <a:ea typeface="方正书宋_GBK"/>
              <a:cs typeface="Times New Roman" panose="02020603050405020304" pitchFamily="18" charset="0"/>
            </a:endParaRPr>
          </a:p>
        </p:txBody>
      </p:sp>
    </p:spTree>
    <p:extLst>
      <p:ext uri="{BB962C8B-B14F-4D97-AF65-F5344CB8AC3E}">
        <p14:creationId xmlns:p14="http://schemas.microsoft.com/office/powerpoint/2010/main" val="284763224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71695"/>
            <a:ext cx="11430000" cy="5641609"/>
          </a:xfrm>
          <a:prstGeom prst="rect">
            <a:avLst/>
          </a:prstGeom>
        </p:spPr>
        <p:txBody>
          <a:bodyPr>
            <a:spAutoFit/>
          </a:bodyPr>
          <a:lstStyle/>
          <a:p>
            <a:pPr>
              <a:lnSpc>
                <a:spcPct val="130000"/>
              </a:lnSpc>
              <a:spcAft>
                <a:spcPts val="0"/>
              </a:spcAft>
            </a:pPr>
            <a:r>
              <a:rPr lang="en-US" altLang="zh-CN" sz="2800" b="1">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a:latin typeface="Arial" panose="020B0604020202020204" pitchFamily="34" charset="0"/>
                <a:ea typeface="黑体" panose="02010609060101010101" pitchFamily="49" charset="-122"/>
                <a:cs typeface="Times New Roman" panose="02020603050405020304" pitchFamily="18" charset="0"/>
              </a:rPr>
              <a:t>二</a:t>
            </a:r>
            <a:r>
              <a:rPr lang="en-US" altLang="zh-CN" sz="2800" b="1">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a:latin typeface="Arial" panose="020B0604020202020204" pitchFamily="34" charset="0"/>
                <a:ea typeface="黑体" panose="02010609060101010101" pitchFamily="49" charset="-122"/>
                <a:cs typeface="Times New Roman" panose="02020603050405020304" pitchFamily="18" charset="0"/>
              </a:rPr>
              <a:t>谓语残缺</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句首陈述对象缺乏相应的谓语，却另起一个头，造成谓语残缺。</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例句：</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经过几十年的努力，我国已经独立自主地研制、发射、跟踪和测检地球同步通讯卫星的能力。</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分析：</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谓语残缺，应该在</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已经</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之后加上谓语</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具备</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缺少与宾语呼应的谓语中心词。</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例句：</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我市最近发动了全面的质量大检查运动，要在这个运动中建立与加强技术管理制度等一系列工作。</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分析：</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谓语残缺，缺少与宾语</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工作</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相呼应的谓语，应在</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建立</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前加</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完成</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86469650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14.jpeg"/>
          <p:cNvPicPr/>
          <p:nvPr/>
        </p:nvPicPr>
        <p:blipFill>
          <a:blip r:embed="rId2"/>
          <a:stretch>
            <a:fillRect/>
          </a:stretch>
        </p:blipFill>
        <p:spPr>
          <a:xfrm>
            <a:off x="450375" y="1551290"/>
            <a:ext cx="2019869" cy="440613"/>
          </a:xfrm>
          <a:prstGeom prst="rect">
            <a:avLst/>
          </a:prstGeom>
        </p:spPr>
      </p:pic>
      <p:sp>
        <p:nvSpPr>
          <p:cNvPr id="3" name="矩形 2"/>
          <p:cNvSpPr>
            <a:spLocks noChangeAspect="1"/>
          </p:cNvSpPr>
          <p:nvPr/>
        </p:nvSpPr>
        <p:spPr>
          <a:xfrm>
            <a:off x="453522" y="2209023"/>
            <a:ext cx="5310325" cy="652486"/>
          </a:xfrm>
          <a:prstGeom prst="rect">
            <a:avLst/>
          </a:prstGeom>
        </p:spPr>
        <p:txBody>
          <a:bodyPr wrap="square">
            <a:spAutoFit/>
          </a:bodyPr>
          <a:lstStyle/>
          <a:p>
            <a:pPr algn="just">
              <a:lnSpc>
                <a:spcPct val="130000"/>
              </a:lnSpc>
              <a:spcAft>
                <a:spcPts val="0"/>
              </a:spcAft>
            </a:pP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明确考查类型，判定谓语残缺</a:t>
            </a:r>
            <a:r>
              <a:rPr lang="zh-CN" altLang="zh-CN" sz="2800" b="1" smtClean="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800" b="1"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800" b="1">
              <a:solidFill>
                <a:srgbClr val="000000"/>
              </a:solidFill>
              <a:effectLst/>
              <a:latin typeface="NEU-BZ"/>
              <a:ea typeface="方正书宋_GBK"/>
              <a:cs typeface="Times New Roman" panose="02020603050405020304" pitchFamily="18" charset="0"/>
            </a:endParaRPr>
          </a:p>
        </p:txBody>
      </p:sp>
    </p:spTree>
    <p:extLst>
      <p:ext uri="{BB962C8B-B14F-4D97-AF65-F5344CB8AC3E}">
        <p14:creationId xmlns:p14="http://schemas.microsoft.com/office/powerpoint/2010/main" val="26815085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73136"/>
            <a:ext cx="11430000" cy="3400996"/>
          </a:xfrm>
          <a:prstGeom prst="rect">
            <a:avLst/>
          </a:prstGeom>
        </p:spPr>
        <p:txBody>
          <a:bodyPr>
            <a:spAutoFit/>
          </a:bodyPr>
          <a:lstStyle/>
          <a:p>
            <a:pPr>
              <a:lnSpc>
                <a:spcPct val="130000"/>
              </a:lnSpc>
              <a:spcAft>
                <a:spcPts val="0"/>
              </a:spcAft>
            </a:pPr>
            <a:r>
              <a:rPr lang="en-US" altLang="zh-CN" sz="2800" b="1">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a:latin typeface="Arial" panose="020B0604020202020204" pitchFamily="34" charset="0"/>
                <a:ea typeface="黑体" panose="02010609060101010101" pitchFamily="49" charset="-122"/>
                <a:cs typeface="Times New Roman" panose="02020603050405020304" pitchFamily="18" charset="0"/>
              </a:rPr>
              <a:t>三</a:t>
            </a:r>
            <a:r>
              <a:rPr lang="en-US" altLang="zh-CN" sz="2800" b="1">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a:latin typeface="Arial" panose="020B0604020202020204" pitchFamily="34" charset="0"/>
                <a:ea typeface="黑体" panose="02010609060101010101" pitchFamily="49" charset="-122"/>
                <a:cs typeface="Times New Roman" panose="02020603050405020304" pitchFamily="18" charset="0"/>
              </a:rPr>
              <a:t>宾语残缺</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B0F0"/>
                </a:solidFill>
                <a:latin typeface="Arial" panose="020B0604020202020204" pitchFamily="34" charset="0"/>
                <a:ea typeface="黑体" panose="02010609060101010101" pitchFamily="49" charset="-122"/>
                <a:cs typeface="Times New Roman" panose="02020603050405020304" pitchFamily="18" charset="0"/>
              </a:rPr>
              <a:t>动词的宾语残缺</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例句：</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学校宿舍、教学楼等人群密集区，一旦发生火灾，后果不堪设想，因此学生掌握火灾中自救互救相当重要。</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分析：</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谓语动词</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掌握</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缺少宾语，应在</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自救互救</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后加上</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的知识</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或</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的技能</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4374132"/>
            <a:ext cx="11430000" cy="1720536"/>
          </a:xfrm>
          <a:prstGeom prst="rect">
            <a:avLst/>
          </a:prstGeom>
        </p:spPr>
        <p:txBody>
          <a:bodyPr>
            <a:spAutoFit/>
          </a:bodyPr>
          <a:lstStyle/>
          <a:p>
            <a:pPr>
              <a:lnSpc>
                <a:spcPct val="130000"/>
              </a:lnSpc>
              <a:spcAft>
                <a:spcPts val="0"/>
              </a:spcAft>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B0F0"/>
                </a:solidFill>
                <a:latin typeface="Arial" panose="020B0604020202020204" pitchFamily="34" charset="0"/>
                <a:ea typeface="黑体" panose="02010609060101010101" pitchFamily="49" charset="-122"/>
                <a:cs typeface="Times New Roman" panose="02020603050405020304" pitchFamily="18" charset="0"/>
              </a:rPr>
              <a:t>介词的宾语残缺</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例句：</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这部电影在塑造人物形象所提供的经验是非常宝贵的。</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分析：</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在</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是介词，需要与宾语搭配，应在</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形象</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后加</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方面</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80729121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335100"/>
            <a:ext cx="11430000" cy="2840842"/>
          </a:xfrm>
          <a:prstGeom prst="rect">
            <a:avLst/>
          </a:prstGeom>
        </p:spPr>
        <p:txBody>
          <a:bodyPr>
            <a:spAutoFit/>
          </a:bodyPr>
          <a:lstStyle/>
          <a:p>
            <a:pPr>
              <a:lnSpc>
                <a:spcPct val="130000"/>
              </a:lnSpc>
              <a:spcAft>
                <a:spcPts val="0"/>
              </a:spcAft>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B0F0"/>
                </a:solidFill>
                <a:latin typeface="Arial" panose="020B0604020202020204" pitchFamily="34" charset="0"/>
                <a:ea typeface="黑体" panose="02010609060101010101" pitchFamily="49" charset="-122"/>
                <a:cs typeface="Times New Roman" panose="02020603050405020304" pitchFamily="18" charset="0"/>
              </a:rPr>
              <a:t>中心语残缺造成宾语残缺</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例句：</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针对</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人工智能机器人会抢美国工人饭碗</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，新版路线图指出，过去五六年里美国新增约</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60</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万个制造业岗位。</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分析：</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针对</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缺少宾语中心语，应在</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人工智能机器人会抢美国工人饭碗</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之后添加</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的传统意见</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704057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15.jpeg"/>
          <p:cNvPicPr/>
          <p:nvPr/>
        </p:nvPicPr>
        <p:blipFill>
          <a:blip r:embed="rId2"/>
          <a:stretch>
            <a:fillRect/>
          </a:stretch>
        </p:blipFill>
        <p:spPr>
          <a:xfrm>
            <a:off x="427909" y="1087267"/>
            <a:ext cx="2028688" cy="440613"/>
          </a:xfrm>
          <a:prstGeom prst="rect">
            <a:avLst/>
          </a:prstGeom>
        </p:spPr>
      </p:pic>
      <p:sp>
        <p:nvSpPr>
          <p:cNvPr id="3" name="矩形 2"/>
          <p:cNvSpPr>
            <a:spLocks noChangeAspect="1"/>
          </p:cNvSpPr>
          <p:nvPr/>
        </p:nvSpPr>
        <p:spPr>
          <a:xfrm>
            <a:off x="381000" y="1527880"/>
            <a:ext cx="11430000" cy="2253502"/>
          </a:xfrm>
          <a:prstGeom prst="rect">
            <a:avLst/>
          </a:prstGeom>
        </p:spPr>
        <p:txBody>
          <a:bodyPr>
            <a:spAutoFit/>
          </a:bodyPr>
          <a:lstStyle/>
          <a:p>
            <a:pPr algn="just">
              <a:lnSpc>
                <a:spcPct val="130000"/>
              </a:lnSpc>
              <a:spcAft>
                <a:spcPts val="0"/>
              </a:spcAft>
            </a:pP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理清句子结构。句子过长，写到后面忽略了与前面成分的呼应，易造成句子宾语残缺。所以要理清句子结构，看主宾搭配或动宾搭配是否恰当。句子缺少宾语中心语往往会造成主宾、动宾搭配不当，据此，可以判断出句子是否缺少宾语中心语。</a:t>
            </a:r>
            <a:endParaRPr lang="zh-CN" altLang="zh-CN" sz="2800" b="1">
              <a:solidFill>
                <a:srgbClr val="000000"/>
              </a:solidFill>
              <a:effectLst/>
              <a:latin typeface="NEU-BZ"/>
              <a:ea typeface="方正书宋_GBK"/>
              <a:cs typeface="Times New Roman" panose="02020603050405020304" pitchFamily="18" charset="0"/>
            </a:endParaRPr>
          </a:p>
        </p:txBody>
      </p:sp>
      <p:sp>
        <p:nvSpPr>
          <p:cNvPr id="4" name="矩形 3"/>
          <p:cNvSpPr>
            <a:spLocks noChangeAspect="1"/>
          </p:cNvSpPr>
          <p:nvPr/>
        </p:nvSpPr>
        <p:spPr>
          <a:xfrm>
            <a:off x="381000" y="3781382"/>
            <a:ext cx="11430000" cy="2272673"/>
          </a:xfrm>
          <a:prstGeom prst="rect">
            <a:avLst/>
          </a:prstGeom>
        </p:spPr>
        <p:txBody>
          <a:bodyPr>
            <a:spAutoFit/>
          </a:bodyPr>
          <a:lstStyle/>
          <a:p>
            <a:pPr algn="just">
              <a:lnSpc>
                <a:spcPct val="130000"/>
              </a:lnSpc>
              <a:spcAft>
                <a:spcPts val="0"/>
              </a:spcAft>
            </a:pP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）把握动词搭配习惯。有些动词，如“发现”“满足”等，作谓语时，后面往往跟着与之相应的中心语“的问题”“的需求”等。如果只罗列现象则容易造成中心语残缺。</a:t>
            </a:r>
            <a:endParaRPr lang="zh-CN" altLang="zh-CN" sz="2800" b="1">
              <a:solidFill>
                <a:srgbClr val="000000"/>
              </a:solidFill>
              <a:latin typeface="NEU-BZ"/>
              <a:ea typeface="方正书宋_GBK"/>
              <a:cs typeface="Times New Roman" panose="02020603050405020304" pitchFamily="18" charset="0"/>
            </a:endParaRPr>
          </a:p>
          <a:p>
            <a:pPr algn="just">
              <a:lnSpc>
                <a:spcPct val="130000"/>
              </a:lnSpc>
              <a:spcAft>
                <a:spcPts val="0"/>
              </a:spcAft>
            </a:pP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）注意句子最末的词语，避免误将修饰语当成宾语。</a:t>
            </a:r>
            <a:endParaRPr lang="zh-CN" altLang="zh-CN" sz="2800" b="1">
              <a:solidFill>
                <a:srgbClr val="000000"/>
              </a:solidFill>
              <a:effectLst/>
              <a:latin typeface="NEU-BZ"/>
              <a:ea typeface="方正书宋_GBK"/>
              <a:cs typeface="Times New Roman" panose="02020603050405020304" pitchFamily="18" charset="0"/>
            </a:endParaRPr>
          </a:p>
        </p:txBody>
      </p:sp>
    </p:spTree>
    <p:extLst>
      <p:ext uri="{BB962C8B-B14F-4D97-AF65-F5344CB8AC3E}">
        <p14:creationId xmlns:p14="http://schemas.microsoft.com/office/powerpoint/2010/main" val="400094296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46092"/>
            <a:ext cx="11430000" cy="3453253"/>
          </a:xfrm>
          <a:prstGeom prst="rect">
            <a:avLst/>
          </a:prstGeom>
        </p:spPr>
        <p:txBody>
          <a:bodyPr>
            <a:spAutoFit/>
          </a:bodyPr>
          <a:lstStyle/>
          <a:p>
            <a:pPr>
              <a:lnSpc>
                <a:spcPct val="130000"/>
              </a:lnSpc>
              <a:spcAft>
                <a:spcPts val="0"/>
              </a:spcAft>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B0F0"/>
                </a:solidFill>
                <a:latin typeface="Arial" panose="020B0604020202020204" pitchFamily="34" charset="0"/>
                <a:ea typeface="黑体" panose="02010609060101010101" pitchFamily="49" charset="-122"/>
                <a:cs typeface="Times New Roman" panose="02020603050405020304" pitchFamily="18" charset="0"/>
              </a:rPr>
              <a:t>虚词或附加成分残缺</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indent="280670">
              <a:lnSpc>
                <a:spcPct val="130000"/>
              </a:lnSpc>
              <a:spcAft>
                <a:spcPts val="0"/>
              </a:spcAft>
            </a:pP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缺少</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必要的附加成分就会造成句子表意不严密，前后不对应的情况。缺少介词也会造成句子不通顺。</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例句：</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联合国设立</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国际家庭日</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，是促使各国政府和民众更加关注家庭问题，提高对家庭问题的警觉性，促进家庭的和睦与幸福。</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分析：</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缺少介词，</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促使</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前应加上</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为了</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45701998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16.jpeg"/>
          <p:cNvPicPr/>
          <p:nvPr/>
        </p:nvPicPr>
        <p:blipFill>
          <a:blip r:embed="rId2"/>
          <a:stretch>
            <a:fillRect/>
          </a:stretch>
        </p:blipFill>
        <p:spPr>
          <a:xfrm>
            <a:off x="373318" y="1059971"/>
            <a:ext cx="2110575" cy="458398"/>
          </a:xfrm>
          <a:prstGeom prst="rect">
            <a:avLst/>
          </a:prstGeom>
        </p:spPr>
      </p:pic>
      <p:sp>
        <p:nvSpPr>
          <p:cNvPr id="3" name="矩形 2"/>
          <p:cNvSpPr>
            <a:spLocks noChangeAspect="1"/>
          </p:cNvSpPr>
          <p:nvPr/>
        </p:nvSpPr>
        <p:spPr>
          <a:xfrm>
            <a:off x="381000" y="1638763"/>
            <a:ext cx="11430000" cy="3953133"/>
          </a:xfrm>
          <a:prstGeom prst="rect">
            <a:avLst/>
          </a:prstGeom>
        </p:spPr>
        <p:txBody>
          <a:bodyPr>
            <a:spAutoFit/>
          </a:bodyPr>
          <a:lstStyle/>
          <a:p>
            <a:pPr algn="just">
              <a:lnSpc>
                <a:spcPct val="130000"/>
              </a:lnSpc>
              <a:spcAft>
                <a:spcPts val="0"/>
              </a:spcAft>
            </a:pP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查介宾结构，看句式特点：</a:t>
            </a:r>
            <a:endParaRPr lang="zh-CN" altLang="zh-CN" sz="2800" b="1">
              <a:solidFill>
                <a:srgbClr val="000000"/>
              </a:solidFill>
              <a:latin typeface="NEU-BZ"/>
              <a:ea typeface="方正书宋_GBK"/>
              <a:cs typeface="Times New Roman" panose="02020603050405020304" pitchFamily="18" charset="0"/>
            </a:endParaRPr>
          </a:p>
          <a:p>
            <a:pPr algn="just">
              <a:lnSpc>
                <a:spcPct val="130000"/>
              </a:lnSpc>
              <a:spcAft>
                <a:spcPts val="0"/>
              </a:spcAft>
            </a:pP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）介词结构常用来作表示工具、方式、用途等词语的状语，其后往往跟着一个名词性的中心语，如“以</a:t>
            </a:r>
            <a:r>
              <a:rPr lang="zh-CN" altLang="zh-CN" sz="2800" b="1">
                <a:solidFill>
                  <a:srgbClr val="000000"/>
                </a:solidFill>
                <a:latin typeface="NEU-BZ"/>
                <a:ea typeface="方正细等线_GBK"/>
                <a:cs typeface="Times New Roman" panose="02020603050405020304" pitchFamily="18" charset="0"/>
              </a:rPr>
              <a:t>……</a:t>
            </a: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的方式”“对</a:t>
            </a:r>
            <a:r>
              <a:rPr lang="zh-CN" altLang="zh-CN" sz="2800" b="1">
                <a:solidFill>
                  <a:srgbClr val="000000"/>
                </a:solidFill>
                <a:latin typeface="NEU-BZ"/>
                <a:ea typeface="方正细等线_GBK"/>
                <a:cs typeface="Times New Roman" panose="02020603050405020304" pitchFamily="18" charset="0"/>
              </a:rPr>
              <a:t>……</a:t>
            </a: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的看法”等，但由于结构过长，往往出现介词残缺的语病。</a:t>
            </a:r>
            <a:endParaRPr lang="zh-CN" altLang="zh-CN" sz="2800" b="1">
              <a:solidFill>
                <a:srgbClr val="000000"/>
              </a:solidFill>
              <a:latin typeface="NEU-BZ"/>
              <a:ea typeface="方正书宋_GBK"/>
              <a:cs typeface="Times New Roman" panose="02020603050405020304" pitchFamily="18" charset="0"/>
            </a:endParaRPr>
          </a:p>
          <a:p>
            <a:pPr algn="just">
              <a:lnSpc>
                <a:spcPct val="130000"/>
              </a:lnSpc>
              <a:spcAft>
                <a:spcPts val="0"/>
              </a:spcAft>
            </a:pP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）大的介词结构中又套有小的介词结构，容易出现用小的介词结构中的介词充当大的介词结构中的介词的情况，致使介词残缺。</a:t>
            </a:r>
            <a:endParaRPr lang="zh-CN" altLang="zh-CN" sz="2800" b="1">
              <a:solidFill>
                <a:srgbClr val="000000"/>
              </a:solidFill>
              <a:latin typeface="NEU-BZ"/>
              <a:ea typeface="方正书宋_GBK"/>
              <a:cs typeface="Times New Roman" panose="02020603050405020304" pitchFamily="18" charset="0"/>
            </a:endParaRPr>
          </a:p>
          <a:p>
            <a:pPr algn="just">
              <a:lnSpc>
                <a:spcPct val="130000"/>
              </a:lnSpc>
              <a:spcAft>
                <a:spcPts val="0"/>
              </a:spcAft>
            </a:pP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）如果句子语意上是被动关系，就要查看介词“被”是否残缺。</a:t>
            </a:r>
            <a:endParaRPr lang="zh-CN" altLang="zh-CN" sz="2800" b="1">
              <a:solidFill>
                <a:srgbClr val="000000"/>
              </a:solidFill>
              <a:effectLst/>
              <a:latin typeface="NEU-BZ"/>
              <a:ea typeface="方正书宋_GBK"/>
              <a:cs typeface="Times New Roman" panose="02020603050405020304" pitchFamily="18" charset="0"/>
            </a:endParaRPr>
          </a:p>
        </p:txBody>
      </p:sp>
    </p:spTree>
    <p:extLst>
      <p:ext uri="{BB962C8B-B14F-4D97-AF65-F5344CB8AC3E}">
        <p14:creationId xmlns:p14="http://schemas.microsoft.com/office/powerpoint/2010/main" val="288463228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0.jpeg"/>
          <p:cNvPicPr/>
          <p:nvPr/>
        </p:nvPicPr>
        <p:blipFill>
          <a:blip r:embed="rId2"/>
          <a:stretch>
            <a:fillRect/>
          </a:stretch>
        </p:blipFill>
        <p:spPr>
          <a:xfrm>
            <a:off x="523443" y="1005379"/>
            <a:ext cx="2137870" cy="464327"/>
          </a:xfrm>
          <a:prstGeom prst="rect">
            <a:avLst/>
          </a:prstGeom>
        </p:spPr>
      </p:pic>
      <p:sp>
        <p:nvSpPr>
          <p:cNvPr id="3" name="矩形 2"/>
          <p:cNvSpPr>
            <a:spLocks noChangeAspect="1"/>
          </p:cNvSpPr>
          <p:nvPr/>
        </p:nvSpPr>
        <p:spPr>
          <a:xfrm>
            <a:off x="523443" y="1469706"/>
            <a:ext cx="11430000" cy="4573560"/>
          </a:xfrm>
          <a:prstGeom prst="rect">
            <a:avLst/>
          </a:prstGeom>
        </p:spPr>
        <p:txBody>
          <a:bodyPr>
            <a:spAutoFit/>
          </a:bodyPr>
          <a:lstStyle/>
          <a:p>
            <a:pPr algn="just">
              <a:lnSpc>
                <a:spcPct val="130000"/>
              </a:lnSpc>
              <a:spcAft>
                <a:spcPts val="0"/>
              </a:spcAft>
            </a:pPr>
            <a:r>
              <a:rPr lang="zh-CN"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检查句子成分搭配是否恰当，可采用“提取主干”的方法，通过以下四步进行辨析。</a:t>
            </a:r>
          </a:p>
          <a:p>
            <a:pPr algn="just">
              <a:lnSpc>
                <a:spcPct val="130000"/>
              </a:lnSpc>
              <a:spcAft>
                <a:spcPts val="0"/>
              </a:spcAft>
            </a:pPr>
            <a:r>
              <a:rPr lang="zh-CN"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en-US"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1</a:t>
            </a:r>
            <a:r>
              <a:rPr lang="zh-CN"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）看主干：画出句子的主谓宾，看三者之间能否两两搭配。</a:t>
            </a:r>
          </a:p>
          <a:p>
            <a:pPr algn="just">
              <a:lnSpc>
                <a:spcPct val="130000"/>
              </a:lnSpc>
              <a:spcAft>
                <a:spcPts val="0"/>
              </a:spcAft>
            </a:pPr>
            <a:r>
              <a:rPr lang="zh-CN"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en-US"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2</a:t>
            </a:r>
            <a:r>
              <a:rPr lang="zh-CN"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）看到动词不放过：动词和宾语、主语要在意思和语法上搭配。动词使用不当，容易造成主谓、动宾搭配不当或缺少宾语。</a:t>
            </a:r>
          </a:p>
          <a:p>
            <a:pPr algn="just">
              <a:lnSpc>
                <a:spcPct val="130000"/>
              </a:lnSpc>
              <a:spcAft>
                <a:spcPts val="0"/>
              </a:spcAft>
            </a:pPr>
            <a:r>
              <a:rPr lang="zh-CN"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en-US"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3</a:t>
            </a:r>
            <a:r>
              <a:rPr lang="zh-CN"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）看并列词：看并列短语是否顾此失彼、前后不能搭配。如：“看见笑脸和动人的歌声”应是“看见笑脸”和“听见动人的歌声”。</a:t>
            </a:r>
          </a:p>
          <a:p>
            <a:pPr algn="just">
              <a:lnSpc>
                <a:spcPct val="130000"/>
              </a:lnSpc>
              <a:spcAft>
                <a:spcPts val="0"/>
              </a:spcAft>
            </a:pPr>
            <a:r>
              <a:rPr lang="zh-CN"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en-US"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4</a:t>
            </a:r>
            <a:r>
              <a:rPr lang="zh-CN"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）看判断动词：“是”“为”等前后是否能搭配。</a:t>
            </a:r>
            <a:endParaRPr lang="zh-CN" altLang="zh-CN" sz="2800" b="1">
              <a:solidFill>
                <a:srgbClr val="000000"/>
              </a:solidFill>
              <a:effectLst/>
              <a:latin typeface="黑体" panose="02010609060101010101" pitchFamily="49" charset="-122"/>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393203181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416987"/>
            <a:ext cx="11430000" cy="2893100"/>
          </a:xfrm>
          <a:prstGeom prst="rect">
            <a:avLst/>
          </a:prstGeom>
        </p:spPr>
        <p:txBody>
          <a:bodyPr>
            <a:spAutoFit/>
          </a:bodyPr>
          <a:lstStyle/>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二、成分赘余</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indent="723900">
              <a:lnSpc>
                <a:spcPct val="130000"/>
              </a:lnSpc>
              <a:spcAft>
                <a:spcPts val="0"/>
              </a:spcAft>
            </a:pPr>
            <a:r>
              <a:rPr lang="zh-CN" altLang="zh-CN" sz="2800" b="1">
                <a:latin typeface="Times New Roman" panose="02020603050405020304" pitchFamily="18" charset="0"/>
                <a:ea typeface="宋体" panose="02010600030101010101" pitchFamily="2" charset="-122"/>
                <a:cs typeface="Times New Roman" panose="02020603050405020304" pitchFamily="18" charset="0"/>
              </a:rPr>
              <a:t>句子结构完整，句意明确，若再多出些不必要的词语，就会出现成分赘余的语病。</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indent="723900">
              <a:lnSpc>
                <a:spcPct val="130000"/>
              </a:lnSpc>
              <a:spcAft>
                <a:spcPts val="0"/>
              </a:spcAft>
            </a:pPr>
            <a:r>
              <a:rPr lang="zh-CN" altLang="zh-CN" sz="2800" b="1">
                <a:latin typeface="Times New Roman" panose="02020603050405020304" pitchFamily="18" charset="0"/>
                <a:ea typeface="宋体" panose="02010600030101010101" pitchFamily="2" charset="-122"/>
                <a:cs typeface="Times New Roman" panose="02020603050405020304" pitchFamily="18" charset="0"/>
              </a:rPr>
              <a:t>成分赘余往往表现在语意重复这个方面，即个别词语的意思与句子中某些成分的意思重复。</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4117596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17.jpeg"/>
          <p:cNvPicPr/>
          <p:nvPr/>
        </p:nvPicPr>
        <p:blipFill>
          <a:blip r:embed="rId2"/>
          <a:stretch>
            <a:fillRect/>
          </a:stretch>
        </p:blipFill>
        <p:spPr>
          <a:xfrm>
            <a:off x="605329" y="1375590"/>
            <a:ext cx="2124222" cy="461362"/>
          </a:xfrm>
          <a:prstGeom prst="rect">
            <a:avLst/>
          </a:prstGeom>
        </p:spPr>
      </p:pic>
      <p:sp>
        <p:nvSpPr>
          <p:cNvPr id="3" name="矩形 2"/>
          <p:cNvSpPr>
            <a:spLocks noChangeAspect="1"/>
          </p:cNvSpPr>
          <p:nvPr/>
        </p:nvSpPr>
        <p:spPr>
          <a:xfrm>
            <a:off x="381000" y="1836952"/>
            <a:ext cx="11430000" cy="2893100"/>
          </a:xfrm>
          <a:prstGeom prst="rect">
            <a:avLst/>
          </a:prstGeom>
        </p:spPr>
        <p:txBody>
          <a:bodyPr>
            <a:spAutoFit/>
          </a:bodyPr>
          <a:lstStyle/>
          <a:p>
            <a:pPr algn="just">
              <a:lnSpc>
                <a:spcPct val="130000"/>
              </a:lnSpc>
              <a:spcAft>
                <a:spcPts val="0"/>
              </a:spcAft>
            </a:pP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）如果句中有“否则”“反之”，检查是否患同义重复症。因为“否则”“反之”等词后直接带结果。</a:t>
            </a:r>
            <a:endParaRPr lang="zh-CN" altLang="zh-CN" sz="2800" b="1">
              <a:solidFill>
                <a:srgbClr val="000000"/>
              </a:solidFill>
              <a:latin typeface="NEU-BZ"/>
              <a:ea typeface="方正书宋_GBK"/>
              <a:cs typeface="Times New Roman" panose="02020603050405020304" pitchFamily="18" charset="0"/>
            </a:endParaRPr>
          </a:p>
          <a:p>
            <a:pPr algn="just">
              <a:lnSpc>
                <a:spcPct val="130000"/>
              </a:lnSpc>
              <a:spcAft>
                <a:spcPts val="0"/>
              </a:spcAft>
            </a:pPr>
            <a:r>
              <a:rPr lang="zh-CN"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例句</a:t>
            </a:r>
            <a:r>
              <a:rPr lang="zh-CN" altLang="zh-CN" sz="2800" b="1">
                <a:solidFill>
                  <a:srgbClr val="000000"/>
                </a:solidFill>
                <a:latin typeface="NEU-BZ"/>
                <a:ea typeface="方正黑体_GBK"/>
                <a:cs typeface="Times New Roman" panose="02020603050405020304" pitchFamily="18" charset="0"/>
              </a:rPr>
              <a:t>：</a:t>
            </a:r>
            <a:r>
              <a:rPr lang="zh-CN" altLang="zh-CN" sz="2800" b="1">
                <a:solidFill>
                  <a:srgbClr val="000000"/>
                </a:solidFill>
                <a:latin typeface="NEU-BZ"/>
                <a:ea typeface="方正楷体_GBK"/>
                <a:cs typeface="Times New Roman" panose="02020603050405020304" pitchFamily="18" charset="0"/>
              </a:rPr>
              <a:t>我们必须拿出自己的正版计算机软件，否则，拿不出软件，我们就会失去市场。</a:t>
            </a:r>
            <a:endParaRPr lang="zh-CN" altLang="zh-CN" sz="2800" b="1">
              <a:solidFill>
                <a:srgbClr val="000000"/>
              </a:solidFill>
              <a:latin typeface="NEU-BZ"/>
              <a:ea typeface="方正书宋_GBK"/>
              <a:cs typeface="Times New Roman" panose="02020603050405020304" pitchFamily="18" charset="0"/>
            </a:endParaRPr>
          </a:p>
          <a:p>
            <a:pPr algn="just">
              <a:lnSpc>
                <a:spcPct val="130000"/>
              </a:lnSpc>
              <a:spcAft>
                <a:spcPts val="0"/>
              </a:spcAft>
            </a:pPr>
            <a:r>
              <a:rPr lang="zh-CN"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分析</a:t>
            </a:r>
            <a:r>
              <a:rPr lang="zh-CN" altLang="zh-CN" sz="2800" b="1">
                <a:solidFill>
                  <a:srgbClr val="000000"/>
                </a:solidFill>
                <a:latin typeface="NEU-BZ"/>
                <a:ea typeface="方正黑体_GBK"/>
                <a:cs typeface="Times New Roman" panose="02020603050405020304" pitchFamily="18" charset="0"/>
              </a:rPr>
              <a:t>：</a:t>
            </a:r>
            <a:r>
              <a:rPr lang="zh-CN" altLang="zh-CN" sz="2800" b="1">
                <a:solidFill>
                  <a:srgbClr val="000000"/>
                </a:solidFill>
                <a:latin typeface="NEU-BZ"/>
                <a:ea typeface="方正仿宋_GBK"/>
                <a:cs typeface="Times New Roman" panose="02020603050405020304" pitchFamily="18" charset="0"/>
              </a:rPr>
              <a:t>去掉“拿不出软件”</a:t>
            </a:r>
            <a:r>
              <a:rPr lang="zh-CN" altLang="zh-CN" sz="2800" b="1" smtClean="0">
                <a:solidFill>
                  <a:srgbClr val="000000"/>
                </a:solidFill>
                <a:latin typeface="NEU-BZ"/>
                <a:ea typeface="方正仿宋_GBK"/>
                <a:cs typeface="Times New Roman" panose="02020603050405020304" pitchFamily="18" charset="0"/>
              </a:rPr>
              <a:t>。</a:t>
            </a:r>
            <a:endParaRPr lang="zh-CN" altLang="zh-CN" sz="2800" b="1">
              <a:solidFill>
                <a:srgbClr val="000000"/>
              </a:solidFill>
              <a:latin typeface="NEU-BZ"/>
              <a:ea typeface="方正书宋_GBK"/>
              <a:cs typeface="Times New Roman" panose="02020603050405020304" pitchFamily="18" charset="0"/>
            </a:endParaRPr>
          </a:p>
        </p:txBody>
      </p:sp>
    </p:spTree>
    <p:extLst>
      <p:ext uri="{BB962C8B-B14F-4D97-AF65-F5344CB8AC3E}">
        <p14:creationId xmlns:p14="http://schemas.microsoft.com/office/powerpoint/2010/main" val="154709761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53720" y="3524334"/>
            <a:ext cx="11357279" cy="1212640"/>
          </a:xfrm>
          <a:prstGeom prst="rect">
            <a:avLst/>
          </a:prstGeom>
        </p:spPr>
        <p:txBody>
          <a:bodyPr wrap="square">
            <a:spAutoFit/>
          </a:bodyPr>
          <a:lstStyle/>
          <a:p>
            <a:pPr>
              <a:lnSpc>
                <a:spcPct val="130000"/>
              </a:lnSpc>
            </a:pPr>
            <a:r>
              <a:rPr lang="zh-CN" altLang="zh-CN" sz="2800" b="1">
                <a:latin typeface="黑体" panose="02010609060101010101" pitchFamily="49" charset="-122"/>
                <a:ea typeface="黑体" panose="02010609060101010101" pitchFamily="49" charset="-122"/>
                <a:cs typeface="Times New Roman" panose="02020603050405020304" pitchFamily="18" charset="0"/>
              </a:rPr>
              <a:t>分析</a:t>
            </a:r>
            <a:r>
              <a:rPr lang="zh-CN" altLang="zh-CN" sz="2800" b="1">
                <a:latin typeface="Calibri" panose="020F0502020204030204" pitchFamily="34" charset="0"/>
                <a:ea typeface="方正黑体_GBK"/>
                <a:cs typeface="Times New Roman" panose="02020603050405020304" pitchFamily="18" charset="0"/>
              </a:rPr>
              <a:t>：</a:t>
            </a:r>
            <a:r>
              <a:rPr lang="en-US" altLang="zh-CN" sz="2800" b="1">
                <a:latin typeface="NEU-BZ"/>
                <a:ea typeface="方正仿宋_GBK"/>
                <a:cs typeface="Times New Roman" panose="02020603050405020304" pitchFamily="18" charset="0"/>
              </a:rPr>
              <a:t>“</a:t>
            </a:r>
            <a:r>
              <a:rPr lang="zh-CN" altLang="zh-CN" sz="2800" b="1">
                <a:latin typeface="Calibri" panose="020F0502020204030204" pitchFamily="34" charset="0"/>
                <a:ea typeface="方正仿宋_GBK"/>
                <a:cs typeface="Times New Roman" panose="02020603050405020304" pitchFamily="18" charset="0"/>
              </a:rPr>
              <a:t>堪称</a:t>
            </a:r>
            <a:r>
              <a:rPr lang="en-US" altLang="zh-CN" sz="2800" b="1">
                <a:latin typeface="NEU-BZ"/>
                <a:ea typeface="方正仿宋_GBK"/>
                <a:cs typeface="Times New Roman" panose="02020603050405020304" pitchFamily="18" charset="0"/>
              </a:rPr>
              <a:t>”</a:t>
            </a:r>
            <a:r>
              <a:rPr lang="zh-CN" altLang="zh-CN" sz="2800" b="1">
                <a:latin typeface="Calibri" panose="020F0502020204030204" pitchFamily="34" charset="0"/>
                <a:ea typeface="方正仿宋_GBK"/>
                <a:cs typeface="Times New Roman" panose="02020603050405020304" pitchFamily="18" charset="0"/>
              </a:rPr>
              <a:t>之中的</a:t>
            </a:r>
            <a:r>
              <a:rPr lang="en-US" altLang="zh-CN" sz="2800" b="1">
                <a:latin typeface="NEU-BZ"/>
                <a:ea typeface="方正仿宋_GBK"/>
                <a:cs typeface="Times New Roman" panose="02020603050405020304" pitchFamily="18" charset="0"/>
              </a:rPr>
              <a:t>“</a:t>
            </a:r>
            <a:r>
              <a:rPr lang="zh-CN" altLang="zh-CN" sz="2800" b="1">
                <a:latin typeface="Calibri" panose="020F0502020204030204" pitchFamily="34" charset="0"/>
                <a:ea typeface="方正仿宋_GBK"/>
                <a:cs typeface="Times New Roman" panose="02020603050405020304" pitchFamily="18" charset="0"/>
              </a:rPr>
              <a:t>堪</a:t>
            </a:r>
            <a:r>
              <a:rPr lang="en-US" altLang="zh-CN" sz="2800" b="1">
                <a:latin typeface="NEU-BZ"/>
                <a:ea typeface="方正仿宋_GBK"/>
                <a:cs typeface="Times New Roman" panose="02020603050405020304" pitchFamily="18" charset="0"/>
              </a:rPr>
              <a:t>”</a:t>
            </a:r>
            <a:r>
              <a:rPr lang="zh-CN" altLang="zh-CN" sz="2800" b="1">
                <a:latin typeface="Calibri" panose="020F0502020204030204" pitchFamily="34" charset="0"/>
                <a:ea typeface="方正仿宋_GBK"/>
                <a:cs typeface="Times New Roman" panose="02020603050405020304" pitchFamily="18" charset="0"/>
              </a:rPr>
              <a:t>具有</a:t>
            </a:r>
            <a:r>
              <a:rPr lang="en-US" altLang="zh-CN" sz="2800" b="1">
                <a:latin typeface="NEU-BZ"/>
                <a:ea typeface="方正仿宋_GBK"/>
                <a:cs typeface="Times New Roman" panose="02020603050405020304" pitchFamily="18" charset="0"/>
              </a:rPr>
              <a:t>“</a:t>
            </a:r>
            <a:r>
              <a:rPr lang="zh-CN" altLang="zh-CN" sz="2800" b="1">
                <a:latin typeface="Calibri" panose="020F0502020204030204" pitchFamily="34" charset="0"/>
                <a:ea typeface="方正仿宋_GBK"/>
                <a:cs typeface="Times New Roman" panose="02020603050405020304" pitchFamily="18" charset="0"/>
              </a:rPr>
              <a:t>可以，能够</a:t>
            </a:r>
            <a:r>
              <a:rPr lang="en-US" altLang="zh-CN" sz="2800" b="1">
                <a:latin typeface="NEU-BZ"/>
                <a:ea typeface="方正仿宋_GBK"/>
                <a:cs typeface="Times New Roman" panose="02020603050405020304" pitchFamily="18" charset="0"/>
              </a:rPr>
              <a:t>”</a:t>
            </a:r>
            <a:r>
              <a:rPr lang="zh-CN" altLang="zh-CN" sz="2800" b="1">
                <a:latin typeface="Calibri" panose="020F0502020204030204" pitchFamily="34" charset="0"/>
                <a:ea typeface="方正仿宋_GBK"/>
                <a:cs typeface="Times New Roman" panose="02020603050405020304" pitchFamily="18" charset="0"/>
              </a:rPr>
              <a:t>的意思，就不可以说</a:t>
            </a:r>
            <a:r>
              <a:rPr lang="en-US" altLang="zh-CN" sz="2800" b="1">
                <a:latin typeface="NEU-BZ"/>
                <a:ea typeface="方正仿宋_GBK"/>
                <a:cs typeface="Times New Roman" panose="02020603050405020304" pitchFamily="18" charset="0"/>
              </a:rPr>
              <a:t>“</a:t>
            </a:r>
            <a:r>
              <a:rPr lang="zh-CN" altLang="zh-CN" sz="2800" b="1">
                <a:latin typeface="Calibri" panose="020F0502020204030204" pitchFamily="34" charset="0"/>
                <a:ea typeface="方正仿宋_GBK"/>
                <a:cs typeface="Times New Roman" panose="02020603050405020304" pitchFamily="18" charset="0"/>
              </a:rPr>
              <a:t>可以堪称</a:t>
            </a:r>
            <a:r>
              <a:rPr lang="en-US" altLang="zh-CN" sz="2800" b="1">
                <a:latin typeface="NEU-BZ"/>
                <a:ea typeface="方正仿宋_GBK"/>
                <a:cs typeface="Times New Roman" panose="02020603050405020304" pitchFamily="18" charset="0"/>
              </a:rPr>
              <a:t>”</a:t>
            </a:r>
            <a:r>
              <a:rPr lang="zh-CN" altLang="zh-CN" sz="2800" b="1">
                <a:latin typeface="Calibri" panose="020F0502020204030204" pitchFamily="34" charset="0"/>
                <a:ea typeface="方正仿宋_GBK"/>
                <a:cs typeface="Times New Roman" panose="02020603050405020304" pitchFamily="18" charset="0"/>
              </a:rPr>
              <a:t>。应删去</a:t>
            </a:r>
            <a:r>
              <a:rPr lang="en-US" altLang="zh-CN" sz="2800" b="1">
                <a:latin typeface="NEU-BZ"/>
                <a:ea typeface="方正仿宋_GBK"/>
                <a:cs typeface="Times New Roman" panose="02020603050405020304" pitchFamily="18" charset="0"/>
              </a:rPr>
              <a:t>“</a:t>
            </a:r>
            <a:r>
              <a:rPr lang="zh-CN" altLang="zh-CN" sz="2800" b="1">
                <a:latin typeface="Calibri" panose="020F0502020204030204" pitchFamily="34" charset="0"/>
                <a:ea typeface="方正仿宋_GBK"/>
                <a:cs typeface="Times New Roman" panose="02020603050405020304" pitchFamily="18" charset="0"/>
              </a:rPr>
              <a:t>可以</a:t>
            </a:r>
            <a:r>
              <a:rPr lang="en-US" altLang="zh-CN" sz="2800" b="1">
                <a:latin typeface="NEU-BZ"/>
                <a:ea typeface="方正仿宋_GBK"/>
                <a:cs typeface="Times New Roman" panose="02020603050405020304" pitchFamily="18" charset="0"/>
              </a:rPr>
              <a:t>”</a:t>
            </a:r>
            <a:r>
              <a:rPr lang="zh-CN" altLang="zh-CN" sz="2800" b="1" smtClean="0">
                <a:latin typeface="Calibri" panose="020F0502020204030204" pitchFamily="34" charset="0"/>
                <a:ea typeface="方正仿宋_GBK"/>
                <a:cs typeface="Times New Roman" panose="02020603050405020304" pitchFamily="18" charset="0"/>
              </a:rPr>
              <a:t>。</a:t>
            </a:r>
            <a:r>
              <a:rPr lang="en-US" altLang="zh-CN" sz="2800" b="1" smtClean="0">
                <a:latin typeface="Calibri" panose="020F0502020204030204" pitchFamily="34" charset="0"/>
                <a:ea typeface="方正仿宋_GBK"/>
                <a:cs typeface="Times New Roman" panose="02020603050405020304" pitchFamily="18" charset="0"/>
              </a:rPr>
              <a:t> </a:t>
            </a:r>
            <a:endParaRPr lang="zh-CN" altLang="en-US" sz="2800" b="1"/>
          </a:p>
        </p:txBody>
      </p:sp>
      <p:sp>
        <p:nvSpPr>
          <p:cNvPr id="3" name="矩形 2"/>
          <p:cNvSpPr>
            <a:spLocks noChangeAspect="1"/>
          </p:cNvSpPr>
          <p:nvPr/>
        </p:nvSpPr>
        <p:spPr>
          <a:xfrm>
            <a:off x="453720" y="1884411"/>
            <a:ext cx="11357279" cy="1772793"/>
          </a:xfrm>
          <a:prstGeom prst="rect">
            <a:avLst/>
          </a:prstGeom>
        </p:spPr>
        <p:txBody>
          <a:bodyPr wrap="square">
            <a:spAutoFit/>
          </a:bodyPr>
          <a:lstStyle/>
          <a:p>
            <a:pPr algn="just">
              <a:lnSpc>
                <a:spcPct val="130000"/>
              </a:lnSpc>
              <a:spcAft>
                <a:spcPts val="0"/>
              </a:spcAft>
            </a:pPr>
            <a:r>
              <a:rPr lang="en-US" altLang="zh-CN" sz="2800" b="1" smtClean="0">
                <a:solidFill>
                  <a:srgbClr val="000000"/>
                </a:solidFill>
                <a:latin typeface="宋体" panose="02010600030101010101" pitchFamily="2" charset="-122"/>
                <a:ea typeface="方正书宋_GBK"/>
                <a:cs typeface="Times New Roman" panose="02020603050405020304" pitchFamily="18" charset="0"/>
              </a:rPr>
              <a:t>①</a:t>
            </a: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明词义。审读句子，找出词义丰富的词语，特别是含有古义的词语，然后加以分析。</a:t>
            </a:r>
            <a:endParaRPr lang="zh-CN" altLang="zh-CN" sz="2800" b="1">
              <a:solidFill>
                <a:srgbClr val="000000"/>
              </a:solidFill>
              <a:latin typeface="NEU-BZ"/>
              <a:ea typeface="方正书宋_GBK"/>
              <a:cs typeface="Times New Roman" panose="02020603050405020304" pitchFamily="18" charset="0"/>
            </a:endParaRPr>
          </a:p>
          <a:p>
            <a:pPr algn="just">
              <a:lnSpc>
                <a:spcPct val="130000"/>
              </a:lnSpc>
              <a:spcAft>
                <a:spcPts val="0"/>
              </a:spcAft>
            </a:pPr>
            <a:r>
              <a:rPr lang="zh-CN"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例句</a:t>
            </a:r>
            <a:r>
              <a:rPr lang="zh-CN" altLang="zh-CN" sz="2800" b="1">
                <a:solidFill>
                  <a:srgbClr val="000000"/>
                </a:solidFill>
                <a:latin typeface="NEU-BZ"/>
                <a:ea typeface="方正黑体_GBK"/>
                <a:cs typeface="Times New Roman" panose="02020603050405020304" pitchFamily="18" charset="0"/>
              </a:rPr>
              <a:t>：</a:t>
            </a:r>
            <a:r>
              <a:rPr lang="zh-CN" altLang="zh-CN" sz="2800" b="1">
                <a:solidFill>
                  <a:srgbClr val="000000"/>
                </a:solidFill>
                <a:latin typeface="NEU-BZ"/>
                <a:ea typeface="方正楷体_GBK"/>
                <a:cs typeface="Times New Roman" panose="02020603050405020304" pitchFamily="18" charset="0"/>
              </a:rPr>
              <a:t>这项发明可以堪称举世无双。</a:t>
            </a:r>
            <a:endParaRPr lang="zh-CN" altLang="zh-CN" sz="2800" b="1">
              <a:solidFill>
                <a:srgbClr val="000000"/>
              </a:solidFill>
              <a:effectLst/>
              <a:latin typeface="NEU-BZ"/>
              <a:ea typeface="方正书宋_GBK"/>
              <a:cs typeface="Times New Roman" panose="02020603050405020304" pitchFamily="18" charset="0"/>
            </a:endParaRPr>
          </a:p>
        </p:txBody>
      </p:sp>
      <p:sp>
        <p:nvSpPr>
          <p:cNvPr id="4" name="矩形 3"/>
          <p:cNvSpPr>
            <a:spLocks noChangeAspect="1"/>
          </p:cNvSpPr>
          <p:nvPr/>
        </p:nvSpPr>
        <p:spPr>
          <a:xfrm>
            <a:off x="259307" y="1231925"/>
            <a:ext cx="8703401" cy="652486"/>
          </a:xfrm>
          <a:prstGeom prst="rect">
            <a:avLst/>
          </a:prstGeom>
        </p:spPr>
        <p:txBody>
          <a:bodyPr wrap="square">
            <a:spAutoFit/>
          </a:bodyPr>
          <a:lstStyle/>
          <a:p>
            <a:pPr algn="just">
              <a:lnSpc>
                <a:spcPct val="130000"/>
              </a:lnSpc>
              <a:spcAft>
                <a:spcPts val="0"/>
              </a:spcAft>
            </a:pP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）如果有隐性词语出现，检查是否患同义重复症</a:t>
            </a:r>
            <a:r>
              <a:rPr lang="zh-CN" altLang="zh-CN" sz="2800" b="1" smtClean="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800" b="1"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800" b="1">
              <a:solidFill>
                <a:srgbClr val="000000"/>
              </a:solidFill>
              <a:latin typeface="NEU-BZ"/>
              <a:ea typeface="方正书宋_GBK"/>
              <a:cs typeface="Times New Roman" panose="02020603050405020304" pitchFamily="18" charset="0"/>
            </a:endParaRPr>
          </a:p>
        </p:txBody>
      </p:sp>
    </p:spTree>
    <p:extLst>
      <p:ext uri="{BB962C8B-B14F-4D97-AF65-F5344CB8AC3E}">
        <p14:creationId xmlns:p14="http://schemas.microsoft.com/office/powerpoint/2010/main" val="309810098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314276"/>
            <a:ext cx="11430000" cy="3453253"/>
          </a:xfrm>
          <a:prstGeom prst="rect">
            <a:avLst/>
          </a:prstGeom>
        </p:spPr>
        <p:txBody>
          <a:bodyPr>
            <a:spAutoFit/>
          </a:bodyPr>
          <a:lstStyle/>
          <a:p>
            <a:pPr algn="just">
              <a:lnSpc>
                <a:spcPct val="130000"/>
              </a:lnSpc>
              <a:spcAft>
                <a:spcPts val="0"/>
              </a:spcAft>
            </a:pPr>
            <a:r>
              <a:rPr lang="en-US" altLang="zh-CN" sz="2800" b="1">
                <a:solidFill>
                  <a:srgbClr val="000000"/>
                </a:solidFill>
                <a:latin typeface="宋体" panose="02010600030101010101" pitchFamily="2" charset="-122"/>
                <a:ea typeface="方正书宋_GBK"/>
                <a:cs typeface="Times New Roman" panose="02020603050405020304" pitchFamily="18" charset="0"/>
              </a:rPr>
              <a:t>②</a:t>
            </a: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查句意。在明确词义的基础上，仔细查看句意，一般在已锁定的词语附近寻找，看看句意中是否有与其词义重复的词语。如果有，则有语病；反之，则没有语病。</a:t>
            </a:r>
            <a:endParaRPr lang="zh-CN" altLang="zh-CN" sz="2800" b="1">
              <a:solidFill>
                <a:srgbClr val="000000"/>
              </a:solidFill>
              <a:latin typeface="NEU-BZ"/>
              <a:ea typeface="方正书宋_GBK"/>
              <a:cs typeface="Times New Roman" panose="02020603050405020304" pitchFamily="18" charset="0"/>
            </a:endParaRPr>
          </a:p>
          <a:p>
            <a:pPr algn="just">
              <a:lnSpc>
                <a:spcPct val="130000"/>
              </a:lnSpc>
              <a:spcAft>
                <a:spcPts val="0"/>
              </a:spcAft>
            </a:pPr>
            <a:r>
              <a:rPr lang="zh-CN"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例句</a:t>
            </a:r>
            <a:r>
              <a:rPr lang="zh-CN" altLang="zh-CN" sz="2800" b="1">
                <a:solidFill>
                  <a:srgbClr val="000000"/>
                </a:solidFill>
                <a:latin typeface="NEU-BZ"/>
                <a:ea typeface="方正黑体_GBK"/>
                <a:cs typeface="Times New Roman" panose="02020603050405020304" pitchFamily="18" charset="0"/>
              </a:rPr>
              <a:t>：</a:t>
            </a:r>
            <a:r>
              <a:rPr lang="zh-CN" altLang="zh-CN" sz="2800" b="1">
                <a:solidFill>
                  <a:srgbClr val="000000"/>
                </a:solidFill>
                <a:latin typeface="NEU-BZ"/>
                <a:ea typeface="方正楷体_GBK"/>
                <a:cs typeface="Times New Roman" panose="02020603050405020304" pitchFamily="18" charset="0"/>
              </a:rPr>
              <a:t>他是因为长期不间断地工作而突然猝死的。</a:t>
            </a:r>
            <a:endParaRPr lang="zh-CN" altLang="zh-CN" sz="2800" b="1">
              <a:solidFill>
                <a:srgbClr val="000000"/>
              </a:solidFill>
              <a:latin typeface="NEU-BZ"/>
              <a:ea typeface="方正书宋_GBK"/>
              <a:cs typeface="Times New Roman" panose="02020603050405020304" pitchFamily="18" charset="0"/>
            </a:endParaRPr>
          </a:p>
          <a:p>
            <a:pPr algn="just">
              <a:lnSpc>
                <a:spcPct val="130000"/>
              </a:lnSpc>
              <a:spcAft>
                <a:spcPts val="0"/>
              </a:spcAft>
            </a:pPr>
            <a:r>
              <a:rPr lang="zh-CN"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分析</a:t>
            </a:r>
            <a:r>
              <a:rPr lang="zh-CN" altLang="zh-CN" sz="2800" b="1">
                <a:solidFill>
                  <a:srgbClr val="000000"/>
                </a:solidFill>
                <a:latin typeface="NEU-BZ"/>
                <a:ea typeface="方正黑体_GBK"/>
                <a:cs typeface="Times New Roman" panose="02020603050405020304" pitchFamily="18" charset="0"/>
              </a:rPr>
              <a:t>：</a:t>
            </a:r>
            <a:r>
              <a:rPr lang="zh-CN" altLang="zh-CN" sz="2800" b="1">
                <a:solidFill>
                  <a:srgbClr val="000000"/>
                </a:solidFill>
                <a:latin typeface="NEU-BZ"/>
                <a:ea typeface="方正仿宋_GBK"/>
                <a:cs typeface="Times New Roman" panose="02020603050405020304" pitchFamily="18" charset="0"/>
              </a:rPr>
              <a:t>词语“猝死”中的“猝”是“突然”的意思，“猝死”之前有修饰语“突然”，这显然与“猝”表达的意思重复。应删去“突然”。</a:t>
            </a:r>
            <a:endParaRPr lang="zh-CN" altLang="zh-CN" sz="2800" b="1">
              <a:solidFill>
                <a:srgbClr val="000000"/>
              </a:solidFill>
              <a:effectLst/>
              <a:latin typeface="NEU-BZ"/>
              <a:ea typeface="方正书宋_GBK"/>
              <a:cs typeface="Times New Roman" panose="02020603050405020304" pitchFamily="18" charset="0"/>
            </a:endParaRPr>
          </a:p>
        </p:txBody>
      </p:sp>
    </p:spTree>
    <p:extLst>
      <p:ext uri="{BB962C8B-B14F-4D97-AF65-F5344CB8AC3E}">
        <p14:creationId xmlns:p14="http://schemas.microsoft.com/office/powerpoint/2010/main" val="232184892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063157"/>
            <a:ext cx="2988319" cy="652486"/>
          </a:xfrm>
          <a:prstGeom prst="rect">
            <a:avLst/>
          </a:prstGeom>
        </p:spPr>
        <p:txBody>
          <a:bodyPr wrap="none">
            <a:spAutoFit/>
          </a:bodyPr>
          <a:lstStyle/>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考向</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a:latin typeface="Arial" panose="020B0604020202020204" pitchFamily="34" charset="0"/>
                <a:ea typeface="黑体" panose="02010609060101010101" pitchFamily="49" charset="-122"/>
                <a:cs typeface="Times New Roman" panose="02020603050405020304" pitchFamily="18" charset="0"/>
              </a:rPr>
              <a:t>句式</a:t>
            </a:r>
            <a:r>
              <a:rPr lang="zh-CN" altLang="zh-CN" sz="2800" b="1" smtClean="0">
                <a:latin typeface="Arial" panose="020B0604020202020204" pitchFamily="34" charset="0"/>
                <a:ea typeface="黑体" panose="02010609060101010101" pitchFamily="49" charset="-122"/>
                <a:cs typeface="Times New Roman" panose="02020603050405020304" pitchFamily="18" charset="0"/>
              </a:rPr>
              <a:t>杂糅</a:t>
            </a:r>
            <a:r>
              <a:rPr lang="en-US" altLang="zh-CN" sz="2800" b="1" smtClean="0">
                <a:latin typeface="Arial" panose="020B0604020202020204" pitchFamily="34" charset="0"/>
                <a:ea typeface="黑体" panose="02010609060101010101" pitchFamily="49" charset="-122"/>
                <a:cs typeface="Times New Roman" panose="02020603050405020304" pitchFamily="18" charset="0"/>
              </a:rPr>
              <a:t> </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3" name="image89.jpeg"/>
          <p:cNvPicPr/>
          <p:nvPr/>
        </p:nvPicPr>
        <p:blipFill>
          <a:blip r:embed="rId2"/>
          <a:stretch>
            <a:fillRect/>
          </a:stretch>
        </p:blipFill>
        <p:spPr>
          <a:xfrm>
            <a:off x="527575" y="1892484"/>
            <a:ext cx="1997260" cy="453268"/>
          </a:xfrm>
          <a:prstGeom prst="rect">
            <a:avLst/>
          </a:prstGeom>
        </p:spPr>
      </p:pic>
      <p:sp>
        <p:nvSpPr>
          <p:cNvPr id="4" name="矩形 3"/>
          <p:cNvSpPr>
            <a:spLocks noChangeAspect="1"/>
          </p:cNvSpPr>
          <p:nvPr/>
        </p:nvSpPr>
        <p:spPr>
          <a:xfrm>
            <a:off x="381000" y="2522593"/>
            <a:ext cx="11430000" cy="2332946"/>
          </a:xfrm>
          <a:prstGeom prst="rect">
            <a:avLst/>
          </a:prstGeom>
        </p:spPr>
        <p:txBody>
          <a:bodyPr>
            <a:spAutoFit/>
          </a:bodyPr>
          <a:lstStyle/>
          <a:p>
            <a:pPr indent="280670">
              <a:lnSpc>
                <a:spcPct val="130000"/>
              </a:lnSpc>
              <a:spcAft>
                <a:spcPts val="0"/>
              </a:spcAft>
            </a:pP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句式</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杂糅又称为结构混乱。即将两个或两个以上句式不同、结构各异的短语或句子混杂、纠缠在一起，造成关系套叠、表意不清。</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表达时因既想用这种句式，又想用那种句式，结果造成将两种句式放在一起说，半截转向的现象，就是句式杂糅</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38763661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424108"/>
            <a:ext cx="11430000" cy="2332946"/>
          </a:xfrm>
          <a:prstGeom prst="rect">
            <a:avLst/>
          </a:prstGeom>
        </p:spPr>
        <p:txBody>
          <a:bodyPr>
            <a:spAutoFit/>
          </a:bodyPr>
          <a:lstStyle/>
          <a:p>
            <a:pPr>
              <a:lnSpc>
                <a:spcPct val="130000"/>
              </a:lnSpc>
              <a:spcAft>
                <a:spcPts val="0"/>
              </a:spcAft>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B0F0"/>
                </a:solidFill>
                <a:latin typeface="Arial" panose="020B0604020202020204" pitchFamily="34" charset="0"/>
                <a:ea typeface="黑体" panose="02010609060101010101" pitchFamily="49" charset="-122"/>
                <a:cs typeface="Times New Roman" panose="02020603050405020304" pitchFamily="18" charset="0"/>
              </a:rPr>
              <a:t>表被动</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indent="280670">
              <a:lnSpc>
                <a:spcPct val="130000"/>
              </a:lnSpc>
              <a:spcAft>
                <a:spcPts val="0"/>
              </a:spcAft>
            </a:pP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典型</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结构：被</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受</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a:latin typeface="楷体" panose="02010609060101010101" pitchFamily="49" charset="-122"/>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所。</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例句：</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这办法既卫生，又方便，深受群众所喜爱。</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分析：</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或说</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深受群众喜爱</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，或说</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深为群众所喜爱</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5345195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1849"/>
            <a:ext cx="11430000" cy="4521302"/>
          </a:xfrm>
          <a:prstGeom prst="rect">
            <a:avLst/>
          </a:prstGeom>
        </p:spPr>
        <p:txBody>
          <a:bodyPr>
            <a:spAutoFit/>
          </a:bodyPr>
          <a:lstStyle/>
          <a:p>
            <a:pPr>
              <a:lnSpc>
                <a:spcPct val="130000"/>
              </a:lnSpc>
              <a:spcAft>
                <a:spcPts val="0"/>
              </a:spcAft>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B0F0"/>
                </a:solidFill>
                <a:latin typeface="Arial" panose="020B0604020202020204" pitchFamily="34" charset="0"/>
                <a:ea typeface="黑体" panose="02010609060101010101" pitchFamily="49" charset="-122"/>
                <a:cs typeface="Times New Roman" panose="02020603050405020304" pitchFamily="18" charset="0"/>
              </a:rPr>
              <a:t>表原因</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indent="280670">
              <a:lnSpc>
                <a:spcPct val="130000"/>
              </a:lnSpc>
              <a:spcAft>
                <a:spcPts val="0"/>
              </a:spcAft>
            </a:pP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典型</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结构：原因是</a:t>
            </a:r>
            <a:r>
              <a:rPr lang="en-US" altLang="zh-CN" sz="2800" b="1">
                <a:latin typeface="楷体" panose="02010609060101010101" pitchFamily="49" charset="-122"/>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造成</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引起、诱发、作怪</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；由于</a:t>
            </a:r>
            <a:r>
              <a:rPr lang="en-US" altLang="zh-CN" sz="2800" b="1">
                <a:latin typeface="楷体" panose="02010609060101010101" pitchFamily="49" charset="-122"/>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结果；之所以</a:t>
            </a:r>
            <a:r>
              <a:rPr lang="en-US" altLang="zh-CN" sz="2800" b="1">
                <a:latin typeface="楷体" panose="02010609060101010101" pitchFamily="49" charset="-122"/>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的原因；“关键在于</a:t>
            </a:r>
            <a:r>
              <a:rPr lang="en-US" altLang="zh-CN" sz="2800" b="1">
                <a:latin typeface="楷体" panose="02010609060101010101" pitchFamily="49" charset="-122"/>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”与“</a:t>
            </a:r>
            <a:r>
              <a:rPr lang="en-US" altLang="zh-CN" sz="2800" b="1">
                <a:latin typeface="楷体" panose="02010609060101010101" pitchFamily="49" charset="-122"/>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决定性作用”；“</a:t>
            </a:r>
            <a:r>
              <a:rPr lang="en-US" altLang="zh-CN" sz="2800" b="1">
                <a:latin typeface="楷体" panose="02010609060101010101" pitchFamily="49" charset="-122"/>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的原因</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起因</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”与“由</a:t>
            </a:r>
            <a:r>
              <a:rPr lang="en-US" altLang="zh-CN" sz="2800" b="1">
                <a:latin typeface="楷体" panose="02010609060101010101" pitchFamily="49" charset="-122"/>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诱发</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所致</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例句：</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最近我市发生的几起重大交通事故，原因都是行人不遵守交通法规、闯红灯引发的。</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分析：</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原因都是</a:t>
            </a:r>
            <a:r>
              <a:rPr lang="en-US" altLang="zh-CN" sz="2800" b="1">
                <a:latin typeface="楷体" panose="02010609060101010101" pitchFamily="49" charset="-122"/>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和</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都是</a:t>
            </a:r>
            <a:r>
              <a:rPr lang="en-US" altLang="zh-CN" sz="2800" b="1">
                <a:latin typeface="楷体" panose="02010609060101010101" pitchFamily="49" charset="-122"/>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引发的</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两个句式杂糅，造成结构混乱。应将</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原因</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或</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引发的</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删去。</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88919138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71602"/>
            <a:ext cx="11430000" cy="3453253"/>
          </a:xfrm>
          <a:prstGeom prst="rect">
            <a:avLst/>
          </a:prstGeom>
        </p:spPr>
        <p:txBody>
          <a:bodyPr>
            <a:spAutoFit/>
          </a:bodyPr>
          <a:lstStyle/>
          <a:p>
            <a:pPr>
              <a:lnSpc>
                <a:spcPct val="130000"/>
              </a:lnSpc>
              <a:spcAft>
                <a:spcPts val="0"/>
              </a:spcAft>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B0F0"/>
                </a:solidFill>
                <a:latin typeface="Arial" panose="020B0604020202020204" pitchFamily="34" charset="0"/>
                <a:ea typeface="黑体" panose="02010609060101010101" pitchFamily="49" charset="-122"/>
                <a:cs typeface="Times New Roman" panose="02020603050405020304" pitchFamily="18" charset="0"/>
              </a:rPr>
              <a:t>表目的</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indent="280670">
              <a:lnSpc>
                <a:spcPct val="130000"/>
              </a:lnSpc>
              <a:spcAft>
                <a:spcPts val="0"/>
              </a:spcAft>
            </a:pP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典型</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结构：把</a:t>
            </a:r>
            <a:r>
              <a:rPr lang="en-US" altLang="zh-CN" sz="2800" b="1">
                <a:latin typeface="楷体" panose="02010609060101010101" pitchFamily="49" charset="-122"/>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达到；供</a:t>
            </a:r>
            <a:r>
              <a:rPr lang="en-US" altLang="zh-CN" sz="2800" b="1">
                <a:latin typeface="楷体" panose="02010609060101010101" pitchFamily="49" charset="-122"/>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之便。</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例句：</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我们要下决心，花大力气，争取在本世纪把我国的教育事业达到先进水平。</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分析：</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或说</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把我国的教育事业提高到先进水平</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，或说</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使我国的教育事业达到先进水平</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smtClean="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72547245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150557"/>
            <a:ext cx="11430000" cy="3453253"/>
          </a:xfrm>
          <a:prstGeom prst="rect">
            <a:avLst/>
          </a:prstGeom>
        </p:spPr>
        <p:txBody>
          <a:bodyPr>
            <a:spAutoFit/>
          </a:bodyPr>
          <a:lstStyle/>
          <a:p>
            <a:pPr>
              <a:lnSpc>
                <a:spcPct val="130000"/>
              </a:lnSpc>
              <a:spcAft>
                <a:spcPts val="0"/>
              </a:spcAft>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B0F0"/>
                </a:solidFill>
                <a:latin typeface="Arial" panose="020B0604020202020204" pitchFamily="34" charset="0"/>
                <a:ea typeface="黑体" panose="02010609060101010101" pitchFamily="49" charset="-122"/>
                <a:cs typeface="Times New Roman" panose="02020603050405020304" pitchFamily="18" charset="0"/>
              </a:rPr>
              <a:t>表条件</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indent="280670">
              <a:lnSpc>
                <a:spcPct val="130000"/>
              </a:lnSpc>
              <a:spcAft>
                <a:spcPts val="0"/>
              </a:spcAft>
            </a:pP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典型</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结构：需要</a:t>
            </a:r>
            <a:r>
              <a:rPr lang="en-US" altLang="zh-CN" sz="2800" b="1">
                <a:latin typeface="楷体" panose="02010609060101010101" pitchFamily="49" charset="-122"/>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不可；非</a:t>
            </a:r>
            <a:r>
              <a:rPr lang="en-US" altLang="zh-CN" sz="2800" b="1">
                <a:latin typeface="楷体" panose="02010609060101010101" pitchFamily="49" charset="-122"/>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才行；“根据</a:t>
            </a:r>
            <a:r>
              <a:rPr lang="en-US" altLang="zh-CN" sz="2800" b="1">
                <a:latin typeface="楷体" panose="02010609060101010101" pitchFamily="49" charset="-122"/>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状况”与“从</a:t>
            </a:r>
            <a:r>
              <a:rPr lang="en-US" altLang="zh-CN" sz="2800" b="1">
                <a:latin typeface="楷体" panose="02010609060101010101" pitchFamily="49" charset="-122"/>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状况出发”。</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例句：</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当然，要搞好跨学科渗透和综合，并非易事，需要下一番功夫不可。</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分析：</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或说</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需要下一番功夫</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，或说</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非下一番功夫不可</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91430142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57954"/>
            <a:ext cx="11430000" cy="3453253"/>
          </a:xfrm>
          <a:prstGeom prst="rect">
            <a:avLst/>
          </a:prstGeom>
        </p:spPr>
        <p:txBody>
          <a:bodyPr>
            <a:spAutoFit/>
          </a:bodyPr>
          <a:lstStyle/>
          <a:p>
            <a:pPr>
              <a:lnSpc>
                <a:spcPct val="130000"/>
              </a:lnSpc>
              <a:spcAft>
                <a:spcPts val="0"/>
              </a:spcAft>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B0F0"/>
                </a:solidFill>
                <a:latin typeface="Arial" panose="020B0604020202020204" pitchFamily="34" charset="0"/>
                <a:ea typeface="黑体" panose="02010609060101010101" pitchFamily="49" charset="-122"/>
                <a:cs typeface="Times New Roman" panose="02020603050405020304" pitchFamily="18" charset="0"/>
              </a:rPr>
              <a:t>表意图</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indent="280670">
              <a:lnSpc>
                <a:spcPct val="130000"/>
              </a:lnSpc>
              <a:spcAft>
                <a:spcPts val="0"/>
              </a:spcAft>
            </a:pP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典型</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结构：从</a:t>
            </a:r>
            <a:r>
              <a:rPr lang="en-US" altLang="zh-CN" sz="2800" b="1">
                <a:latin typeface="楷体" panose="02010609060101010101" pitchFamily="49" charset="-122"/>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为出发点；本着</a:t>
            </a:r>
            <a:r>
              <a:rPr lang="en-US" altLang="zh-CN" sz="2800" b="1">
                <a:latin typeface="楷体" panose="02010609060101010101" pitchFamily="49" charset="-122"/>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为原则。</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例句：</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作为一名共产党员、党的领导干部，想问题办事情，都要从党和人民的根本利益为出发点。</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分析：</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或说</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从党和人民的根本利益出发</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，或说</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以党和人民的根本利益为出发点。</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62042199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116141"/>
            <a:ext cx="11430000" cy="3961149"/>
          </a:xfrm>
          <a:prstGeom prst="rect">
            <a:avLst/>
          </a:prstGeom>
        </p:spPr>
        <p:txBody>
          <a:bodyPr>
            <a:spAutoFit/>
          </a:bodyPr>
          <a:lstStyle/>
          <a:p>
            <a:pPr>
              <a:lnSpc>
                <a:spcPct val="130000"/>
              </a:lnSpc>
              <a:spcAft>
                <a:spcPts val="0"/>
              </a:spcAft>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B0F0"/>
                </a:solidFill>
                <a:latin typeface="Arial" panose="020B0604020202020204" pitchFamily="34" charset="0"/>
                <a:ea typeface="黑体" panose="02010609060101010101" pitchFamily="49" charset="-122"/>
                <a:cs typeface="Times New Roman" panose="02020603050405020304" pitchFamily="18" charset="0"/>
              </a:rPr>
              <a:t>动宾搭配不当</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当谓语动词和宾语中心语之间加了很长的修饰限定成分，谓语动词和宾语中心语间隔很远，这时宾语中心语往往会和前面的谓语动词不搭配。</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例句：</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成千上万的志愿者都在忙碌着，他们在共同努力，完成举办一次令亚洲乃至世界都瞩目的园林博览会的理想。</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分析：</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谓语动词</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完成</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与宾语中心语</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理想</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不搭配，应将</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完成</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改为</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实现</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4827371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59740"/>
            <a:ext cx="11430000" cy="3453253"/>
          </a:xfrm>
          <a:prstGeom prst="rect">
            <a:avLst/>
          </a:prstGeom>
        </p:spPr>
        <p:txBody>
          <a:bodyPr>
            <a:spAutoFit/>
          </a:bodyPr>
          <a:lstStyle/>
          <a:p>
            <a:pPr>
              <a:lnSpc>
                <a:spcPct val="130000"/>
              </a:lnSpc>
              <a:spcAft>
                <a:spcPts val="0"/>
              </a:spcAft>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B0F0"/>
                </a:solidFill>
                <a:latin typeface="Arial" panose="020B0604020202020204" pitchFamily="34" charset="0"/>
                <a:ea typeface="黑体" panose="02010609060101010101" pitchFamily="49" charset="-122"/>
                <a:cs typeface="Times New Roman" panose="02020603050405020304" pitchFamily="18" charset="0"/>
              </a:rPr>
              <a:t>表对象</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indent="280670">
              <a:lnSpc>
                <a:spcPct val="130000"/>
              </a:lnSpc>
              <a:spcAft>
                <a:spcPts val="0"/>
              </a:spcAft>
            </a:pP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典型</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结构：对象</a:t>
            </a:r>
            <a:r>
              <a:rPr lang="en-US" altLang="zh-CN" sz="2800" b="1">
                <a:latin typeface="楷体" panose="02010609060101010101" pitchFamily="49" charset="-122"/>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面向</a:t>
            </a:r>
            <a:r>
              <a:rPr lang="en-US" altLang="zh-CN" sz="2800" b="1">
                <a:latin typeface="楷体" panose="02010609060101010101" pitchFamily="49" charset="-122"/>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；对于</a:t>
            </a:r>
            <a:r>
              <a:rPr lang="en-US" altLang="zh-CN" sz="2800" b="1">
                <a:latin typeface="楷体" panose="02010609060101010101" pitchFamily="49" charset="-122"/>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上；“同比</a:t>
            </a:r>
            <a:r>
              <a:rPr lang="en-US" altLang="zh-CN" sz="2800" b="1">
                <a:latin typeface="楷体" panose="02010609060101010101" pitchFamily="49" charset="-122"/>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”与“同期相</a:t>
            </a:r>
            <a:r>
              <a:rPr lang="en-US" altLang="zh-CN" sz="2800" b="1">
                <a:latin typeface="楷体" panose="02010609060101010101" pitchFamily="49" charset="-122"/>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比”；“围绕</a:t>
            </a:r>
            <a:r>
              <a:rPr lang="en-US" altLang="zh-CN" sz="2800" b="1">
                <a:latin typeface="楷体" panose="02010609060101010101" pitchFamily="49" charset="-122"/>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”与“</a:t>
            </a:r>
            <a:r>
              <a:rPr lang="en-US" altLang="zh-CN" sz="2800" b="1">
                <a:latin typeface="楷体" panose="02010609060101010101" pitchFamily="49" charset="-122"/>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为中心”。</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例句：</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这本杂志的对象，主要是面向中学语文教师及其他语文工作者。</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分析：</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或说</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这本杂志的对象，主要是中学语文教师及其他语文工作者</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，或说</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这本杂志主要是面向中学语文教师及其他语文工作者</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69398717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03457"/>
            <a:ext cx="11430000" cy="5641609"/>
          </a:xfrm>
          <a:prstGeom prst="rect">
            <a:avLst/>
          </a:prstGeom>
        </p:spPr>
        <p:txBody>
          <a:bodyPr>
            <a:spAutoFit/>
          </a:bodyPr>
          <a:lstStyle/>
          <a:p>
            <a:pPr>
              <a:lnSpc>
                <a:spcPct val="130000"/>
              </a:lnSpc>
              <a:spcAft>
                <a:spcPts val="0"/>
              </a:spcAft>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B0F0"/>
                </a:solidFill>
                <a:latin typeface="Arial" panose="020B0604020202020204" pitchFamily="34" charset="0"/>
                <a:ea typeface="黑体" panose="02010609060101010101" pitchFamily="49" charset="-122"/>
                <a:cs typeface="Times New Roman" panose="02020603050405020304" pitchFamily="18" charset="0"/>
              </a:rPr>
              <a:t>表构成</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indent="280670">
              <a:lnSpc>
                <a:spcPct val="130000"/>
              </a:lnSpc>
              <a:spcAft>
                <a:spcPts val="0"/>
              </a:spcAft>
            </a:pP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典型</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结构：成分是</a:t>
            </a:r>
            <a:r>
              <a:rPr lang="en-US" altLang="zh-CN" sz="2800" b="1">
                <a:latin typeface="楷体" panose="02010609060101010101" pitchFamily="49" charset="-122"/>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配制而成；分</a:t>
            </a:r>
            <a:r>
              <a:rPr lang="en-US" altLang="zh-CN" sz="2800" b="1">
                <a:latin typeface="楷体" panose="02010609060101010101" pitchFamily="49" charset="-122"/>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部分组成。</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例句：</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止咳祛痰片是我厂里新产品，它的主要成分是远志、桔梗、贝母、氯化铵等配制而成。</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分析：</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或说</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成分是远志、桔梗、贝母、氯化铵等</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，或说</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由远志、桔梗、贝母、氯化铵等配制而成</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B0F0"/>
                </a:solidFill>
                <a:latin typeface="Arial" panose="020B0604020202020204" pitchFamily="34" charset="0"/>
                <a:ea typeface="黑体" panose="02010609060101010101" pitchFamily="49" charset="-122"/>
                <a:cs typeface="Times New Roman" panose="02020603050405020304" pitchFamily="18" charset="0"/>
              </a:rPr>
              <a:t>表范围</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indent="280670">
              <a:lnSpc>
                <a:spcPct val="130000"/>
              </a:lnSpc>
              <a:spcAft>
                <a:spcPts val="0"/>
              </a:spcAft>
            </a:pP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典型</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结构：大多</a:t>
            </a:r>
            <a:r>
              <a:rPr lang="en-US" altLang="zh-CN" sz="2800" b="1">
                <a:latin typeface="楷体" panose="02010609060101010101" pitchFamily="49" charset="-122"/>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以</a:t>
            </a:r>
            <a:r>
              <a:rPr lang="en-US" altLang="zh-CN" sz="2800" b="1">
                <a:latin typeface="楷体" panose="02010609060101010101" pitchFamily="49" charset="-122"/>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为主；“以</a:t>
            </a:r>
            <a:r>
              <a:rPr lang="en-US" altLang="zh-CN" sz="2800" b="1">
                <a:latin typeface="楷体" panose="02010609060101010101" pitchFamily="49" charset="-122"/>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为宜”与“</a:t>
            </a:r>
            <a:r>
              <a:rPr lang="en-US" altLang="zh-CN" sz="2800" b="1">
                <a:latin typeface="楷体" panose="02010609060101010101" pitchFamily="49" charset="-122"/>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最好”。</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例句：</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这届全运会会徽、吉祥物设计的应征者大多是以青年师生为主。</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分析：</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或说</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大多是青年师生</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，或说</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以青年师生为主</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94845786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71818" y="1505399"/>
            <a:ext cx="11642678" cy="2893100"/>
          </a:xfrm>
          <a:prstGeom prst="rect">
            <a:avLst/>
          </a:prstGeom>
        </p:spPr>
        <p:txBody>
          <a:bodyPr wrap="square">
            <a:spAutoFit/>
          </a:bodyPr>
          <a:lstStyle/>
          <a:p>
            <a:pPr>
              <a:lnSpc>
                <a:spcPct val="130000"/>
              </a:lnSpc>
              <a:spcAft>
                <a:spcPts val="0"/>
              </a:spcAft>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B0F0"/>
                </a:solidFill>
                <a:latin typeface="Arial" panose="020B0604020202020204" pitchFamily="34" charset="0"/>
                <a:ea typeface="黑体" panose="02010609060101010101" pitchFamily="49" charset="-122"/>
                <a:cs typeface="Times New Roman" panose="02020603050405020304" pitchFamily="18" charset="0"/>
              </a:rPr>
              <a:t>表程度</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indent="280670">
              <a:lnSpc>
                <a:spcPct val="130000"/>
              </a:lnSpc>
              <a:spcAft>
                <a:spcPts val="0"/>
              </a:spcAft>
            </a:pP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典型</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结构：分外</a:t>
            </a:r>
            <a:r>
              <a:rPr lang="en-US" altLang="zh-CN" sz="2800" b="1">
                <a:latin typeface="楷体" panose="02010609060101010101" pitchFamily="49" charset="-122"/>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多了；过分的溢美；悬殊很大。</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例句：</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他平时总是沉默寡言，但只要一到学术会议上谈起他那心爱的专业时，就变得分外活跃而健谈多了。</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分析：</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或说</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就变得分外活跃而健谈</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，或说</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就变得活跃而健谈多了</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0262758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133713"/>
          </a:xfrm>
          <a:prstGeom prst="rect">
            <a:avLst/>
          </a:prstGeom>
        </p:spPr>
        <p:txBody>
          <a:bodyPr>
            <a:spAutoFit/>
          </a:bodyPr>
          <a:lstStyle/>
          <a:p>
            <a:pPr>
              <a:lnSpc>
                <a:spcPct val="130000"/>
              </a:lnSpc>
              <a:spcAft>
                <a:spcPts val="0"/>
              </a:spcAft>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B0F0"/>
                </a:solidFill>
                <a:latin typeface="Arial" panose="020B0604020202020204" pitchFamily="34" charset="0"/>
                <a:ea typeface="黑体" panose="02010609060101010101" pitchFamily="49" charset="-122"/>
                <a:cs typeface="Times New Roman" panose="02020603050405020304" pitchFamily="18" charset="0"/>
              </a:rPr>
              <a:t>表数量</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indent="280670">
              <a:lnSpc>
                <a:spcPct val="130000"/>
              </a:lnSpc>
              <a:spcAft>
                <a:spcPts val="0"/>
              </a:spcAft>
            </a:pP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典型</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结构：大约</a:t>
            </a:r>
            <a:r>
              <a:rPr lang="en-US" altLang="zh-CN" sz="2800" b="1">
                <a:latin typeface="楷体" panose="02010609060101010101" pitchFamily="49" charset="-122"/>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左右；高达</a:t>
            </a:r>
            <a:r>
              <a:rPr lang="en-US" altLang="zh-CN" sz="2800" b="1">
                <a:latin typeface="楷体" panose="02010609060101010101" pitchFamily="49" charset="-122"/>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之巨。</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例句：</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我国大约</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30%</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左右的青年认为</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诚实守信</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助人为乐</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是优秀的传统美德，是做人的基本准绳。</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分析：</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或说</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大约</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30%</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的青年</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，或说</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30%</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左右的青年</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B0F0"/>
                </a:solidFill>
                <a:latin typeface="Arial" panose="020B0604020202020204" pitchFamily="34" charset="0"/>
                <a:ea typeface="黑体" panose="02010609060101010101" pitchFamily="49" charset="-122"/>
                <a:cs typeface="Times New Roman" panose="02020603050405020304" pitchFamily="18" charset="0"/>
              </a:rPr>
              <a:t>表时间</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indent="280670">
              <a:lnSpc>
                <a:spcPct val="130000"/>
              </a:lnSpc>
              <a:spcAft>
                <a:spcPts val="0"/>
              </a:spcAft>
            </a:pP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典型</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结构：长达</a:t>
            </a:r>
            <a:r>
              <a:rPr lang="en-US" altLang="zh-CN" sz="2800" b="1">
                <a:latin typeface="楷体" panose="02010609060101010101" pitchFamily="49" charset="-122"/>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之久。</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例句：</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这架航天飞机的研制，耗时长达六年之久。</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分析：</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或说</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长达六年</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，或说</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达六年之久</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486040454"/>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26408" y="1280509"/>
            <a:ext cx="11629030" cy="2332946"/>
          </a:xfrm>
          <a:prstGeom prst="rect">
            <a:avLst/>
          </a:prstGeom>
        </p:spPr>
        <p:txBody>
          <a:bodyPr wrap="square">
            <a:spAutoFit/>
          </a:bodyPr>
          <a:lstStyle/>
          <a:p>
            <a:pPr>
              <a:lnSpc>
                <a:spcPct val="130000"/>
              </a:lnSpc>
              <a:spcAft>
                <a:spcPts val="0"/>
              </a:spcAft>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B0F0"/>
                </a:solidFill>
                <a:latin typeface="Arial" panose="020B0604020202020204" pitchFamily="34" charset="0"/>
                <a:ea typeface="黑体" panose="02010609060101010101" pitchFamily="49" charset="-122"/>
                <a:cs typeface="Times New Roman" panose="02020603050405020304" pitchFamily="18" charset="0"/>
              </a:rPr>
              <a:t>表依靠</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indent="280670">
              <a:lnSpc>
                <a:spcPct val="130000"/>
              </a:lnSpc>
              <a:spcAft>
                <a:spcPts val="0"/>
              </a:spcAft>
            </a:pP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典型</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结构：靠的是</a:t>
            </a:r>
            <a:r>
              <a:rPr lang="en-US" altLang="zh-CN" sz="2800" b="1">
                <a:latin typeface="楷体" panose="02010609060101010101" pitchFamily="49" charset="-122"/>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取得的。</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例句：</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他的成功靠的是个人的拼搏奋斗取得的。</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分析：</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或说</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靠的是个人的拼搏奋斗</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，或说</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是个人拼搏奋斗取得的</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830353754"/>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18.jpeg"/>
          <p:cNvPicPr/>
          <p:nvPr/>
        </p:nvPicPr>
        <p:blipFill>
          <a:blip r:embed="rId2"/>
          <a:stretch>
            <a:fillRect/>
          </a:stretch>
        </p:blipFill>
        <p:spPr>
          <a:xfrm>
            <a:off x="509794" y="1210097"/>
            <a:ext cx="1960449" cy="425792"/>
          </a:xfrm>
          <a:prstGeom prst="rect">
            <a:avLst/>
          </a:prstGeom>
        </p:spPr>
      </p:pic>
      <p:sp>
        <p:nvSpPr>
          <p:cNvPr id="3" name="矩形 2"/>
          <p:cNvSpPr>
            <a:spLocks noChangeAspect="1"/>
          </p:cNvSpPr>
          <p:nvPr/>
        </p:nvSpPr>
        <p:spPr>
          <a:xfrm>
            <a:off x="380999" y="1743883"/>
            <a:ext cx="11430000" cy="3933962"/>
          </a:xfrm>
          <a:prstGeom prst="rect">
            <a:avLst/>
          </a:prstGeom>
        </p:spPr>
        <p:txBody>
          <a:bodyPr>
            <a:spAutoFit/>
          </a:bodyPr>
          <a:lstStyle/>
          <a:p>
            <a:pPr algn="just">
              <a:lnSpc>
                <a:spcPct val="130000"/>
              </a:lnSpc>
              <a:spcAft>
                <a:spcPts val="0"/>
              </a:spcAft>
            </a:pP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这类病句常表现为把几种结构或几个意思硬凑在一个句子里，使句子结构混乱、表意不明。可从以下几个角度辨析。</a:t>
            </a:r>
            <a:endParaRPr lang="zh-CN" altLang="zh-CN" sz="2800" b="1">
              <a:solidFill>
                <a:srgbClr val="000000"/>
              </a:solidFill>
              <a:latin typeface="NEU-BZ"/>
              <a:ea typeface="方正书宋_GBK"/>
              <a:cs typeface="Times New Roman" panose="02020603050405020304" pitchFamily="18" charset="0"/>
            </a:endParaRPr>
          </a:p>
          <a:p>
            <a:pPr algn="just">
              <a:lnSpc>
                <a:spcPct val="130000"/>
              </a:lnSpc>
              <a:spcAft>
                <a:spcPts val="0"/>
              </a:spcAft>
            </a:pP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）看句子两头：如果感觉语句不通，就看句子两头是否运用了两种表述方式；看改换或者去掉一段之后句子是否通顺，尤其要注意介词短语中的介词结构是否完整。</a:t>
            </a:r>
            <a:endParaRPr lang="zh-CN" altLang="zh-CN" sz="2800" b="1">
              <a:solidFill>
                <a:srgbClr val="000000"/>
              </a:solidFill>
              <a:latin typeface="NEU-BZ"/>
              <a:ea typeface="方正书宋_GBK"/>
              <a:cs typeface="Times New Roman" panose="02020603050405020304" pitchFamily="18" charset="0"/>
            </a:endParaRPr>
          </a:p>
          <a:p>
            <a:pPr algn="just">
              <a:lnSpc>
                <a:spcPct val="130000"/>
              </a:lnSpc>
              <a:spcAft>
                <a:spcPts val="0"/>
              </a:spcAft>
            </a:pP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）看固定句式：一些固定搭配的介宾短语、关联词、并列词、否定词等可能出现混淆，注意观察他们是否从属于同一个句式。</a:t>
            </a:r>
            <a:endParaRPr lang="zh-CN" altLang="zh-CN" sz="2800" b="1">
              <a:solidFill>
                <a:srgbClr val="000000"/>
              </a:solidFill>
              <a:effectLst/>
              <a:latin typeface="NEU-BZ"/>
              <a:ea typeface="方正书宋_GBK"/>
              <a:cs typeface="Times New Roman" panose="02020603050405020304" pitchFamily="18" charset="0"/>
            </a:endParaRPr>
          </a:p>
        </p:txBody>
      </p:sp>
    </p:spTree>
    <p:extLst>
      <p:ext uri="{BB962C8B-B14F-4D97-AF65-F5344CB8AC3E}">
        <p14:creationId xmlns:p14="http://schemas.microsoft.com/office/powerpoint/2010/main" val="753276721"/>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81270"/>
            <a:ext cx="2988319" cy="652486"/>
          </a:xfrm>
          <a:prstGeom prst="rect">
            <a:avLst/>
          </a:prstGeom>
        </p:spPr>
        <p:txBody>
          <a:bodyPr wrap="none">
            <a:spAutoFit/>
          </a:bodyPr>
          <a:lstStyle/>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考向</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6</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a:latin typeface="Arial" panose="020B0604020202020204" pitchFamily="34" charset="0"/>
                <a:ea typeface="黑体" panose="02010609060101010101" pitchFamily="49" charset="-122"/>
                <a:cs typeface="Times New Roman" panose="02020603050405020304" pitchFamily="18" charset="0"/>
              </a:rPr>
              <a:t>表意</a:t>
            </a:r>
            <a:r>
              <a:rPr lang="zh-CN" altLang="zh-CN" sz="2800" b="1" smtClean="0">
                <a:latin typeface="Arial" panose="020B0604020202020204" pitchFamily="34" charset="0"/>
                <a:ea typeface="黑体" panose="02010609060101010101" pitchFamily="49" charset="-122"/>
                <a:cs typeface="Times New Roman" panose="02020603050405020304" pitchFamily="18" charset="0"/>
              </a:rPr>
              <a:t>不明</a:t>
            </a:r>
            <a:r>
              <a:rPr lang="en-US" altLang="zh-CN" sz="2800" b="1" smtClean="0">
                <a:latin typeface="Arial" panose="020B0604020202020204" pitchFamily="34" charset="0"/>
                <a:ea typeface="黑体" panose="02010609060101010101" pitchFamily="49" charset="-122"/>
                <a:cs typeface="Times New Roman" panose="02020603050405020304" pitchFamily="18" charset="0"/>
              </a:rPr>
              <a:t> </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3" name="image91.jpeg"/>
          <p:cNvPicPr/>
          <p:nvPr/>
        </p:nvPicPr>
        <p:blipFill>
          <a:blip r:embed="rId2"/>
          <a:stretch>
            <a:fillRect/>
          </a:stretch>
        </p:blipFill>
        <p:spPr>
          <a:xfrm>
            <a:off x="381000" y="1769655"/>
            <a:ext cx="1997260" cy="453268"/>
          </a:xfrm>
          <a:prstGeom prst="rect">
            <a:avLst/>
          </a:prstGeom>
        </p:spPr>
      </p:pic>
      <p:sp>
        <p:nvSpPr>
          <p:cNvPr id="4" name="矩形 3"/>
          <p:cNvSpPr>
            <a:spLocks noChangeAspect="1"/>
          </p:cNvSpPr>
          <p:nvPr/>
        </p:nvSpPr>
        <p:spPr>
          <a:xfrm>
            <a:off x="381000" y="2358822"/>
            <a:ext cx="11430000" cy="1212640"/>
          </a:xfrm>
          <a:prstGeom prst="rect">
            <a:avLst/>
          </a:prstGeom>
        </p:spPr>
        <p:txBody>
          <a:bodyPr>
            <a:spAutoFit/>
          </a:bodyPr>
          <a:lstStyle/>
          <a:p>
            <a:pPr indent="280670">
              <a:lnSpc>
                <a:spcPct val="130000"/>
              </a:lnSpc>
              <a:spcAft>
                <a:spcPts val="0"/>
              </a:spcAft>
            </a:pP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清晰</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明确，是语言表达的基本要求。如果语意令人费解，或者不能表达确定的意思，就会造成表意不明的错误。</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10201259"/>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0999" y="658643"/>
            <a:ext cx="11588087" cy="4204934"/>
          </a:xfrm>
          <a:prstGeom prst="rect">
            <a:avLst/>
          </a:prstGeom>
        </p:spPr>
        <p:txBody>
          <a:bodyPr wrap="square">
            <a:spAutoFit/>
          </a:bodyPr>
          <a:lstStyle/>
          <a:p>
            <a:pPr>
              <a:lnSpc>
                <a:spcPct val="130000"/>
              </a:lnSpc>
              <a:spcAft>
                <a:spcPts val="0"/>
              </a:spcAft>
            </a:pPr>
            <a:r>
              <a:rPr lang="en-US" altLang="zh-CN" sz="26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6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a:solidFill>
                  <a:srgbClr val="00B0F0"/>
                </a:solidFill>
                <a:latin typeface="Arial" panose="020B0604020202020204" pitchFamily="34" charset="0"/>
                <a:ea typeface="黑体" panose="02010609060101010101" pitchFamily="49" charset="-122"/>
                <a:cs typeface="Times New Roman" panose="02020603050405020304" pitchFamily="18" charset="0"/>
              </a:rPr>
              <a:t>指代</a:t>
            </a:r>
            <a:r>
              <a:rPr lang="en-US" altLang="zh-CN" sz="2600" b="1">
                <a:solidFill>
                  <a:srgbClr val="00B0F0"/>
                </a:solid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600" b="1">
                <a:solidFill>
                  <a:srgbClr val="00B0F0"/>
                </a:solidFill>
                <a:latin typeface="Arial" panose="020B0604020202020204" pitchFamily="34" charset="0"/>
                <a:ea typeface="黑体" panose="02010609060101010101" pitchFamily="49" charset="-122"/>
                <a:cs typeface="Times New Roman" panose="02020603050405020304" pitchFamily="18" charset="0"/>
              </a:rPr>
              <a:t>对象</a:t>
            </a:r>
            <a:r>
              <a:rPr lang="en-US" altLang="zh-CN" sz="2600" b="1">
                <a:solidFill>
                  <a:srgbClr val="00B0F0"/>
                </a:solid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600" b="1">
                <a:solidFill>
                  <a:srgbClr val="00B0F0"/>
                </a:solidFill>
                <a:latin typeface="Arial" panose="020B0604020202020204" pitchFamily="34" charset="0"/>
                <a:ea typeface="黑体" panose="02010609060101010101" pitchFamily="49" charset="-122"/>
                <a:cs typeface="Times New Roman" panose="02020603050405020304" pitchFamily="18" charset="0"/>
              </a:rPr>
              <a:t>不明</a:t>
            </a:r>
            <a:endParaRPr lang="zh-CN" altLang="zh-CN" sz="2600">
              <a:latin typeface="Calibri" panose="020F0502020204030204" pitchFamily="34" charset="0"/>
              <a:ea typeface="宋体" panose="02010600030101010101" pitchFamily="2" charset="-122"/>
              <a:cs typeface="Times New Roman" panose="02020603050405020304" pitchFamily="18" charset="0"/>
            </a:endParaRPr>
          </a:p>
          <a:p>
            <a:pPr indent="627063">
              <a:lnSpc>
                <a:spcPct val="130000"/>
              </a:lnSpc>
              <a:spcAft>
                <a:spcPts val="0"/>
              </a:spcAft>
            </a:pPr>
            <a:r>
              <a:rPr lang="zh-CN" altLang="zh-CN" sz="2600" b="1">
                <a:latin typeface="Times New Roman" panose="02020603050405020304" pitchFamily="18" charset="0"/>
                <a:ea typeface="宋体" panose="02010600030101010101" pitchFamily="2" charset="-122"/>
                <a:cs typeface="Times New Roman" panose="02020603050405020304" pitchFamily="18" charset="0"/>
              </a:rPr>
              <a:t>常见有指示代词指代不明，前面句子叙述两种以上的事实情况，后面句子中用指示代词“这”“此”等指代前面的某种情况，造成指代不明。</a:t>
            </a:r>
            <a:endParaRPr lang="zh-CN" altLang="zh-CN" sz="2600">
              <a:latin typeface="Calibri" panose="020F0502020204030204" pitchFamily="34" charset="0"/>
              <a:ea typeface="宋体" panose="02010600030101010101" pitchFamily="2" charset="-122"/>
              <a:cs typeface="Times New Roman" panose="02020603050405020304" pitchFamily="18" charset="0"/>
            </a:endParaRPr>
          </a:p>
          <a:p>
            <a:pPr indent="627063">
              <a:lnSpc>
                <a:spcPct val="130000"/>
              </a:lnSpc>
              <a:spcAft>
                <a:spcPts val="0"/>
              </a:spcAft>
            </a:pPr>
            <a:r>
              <a:rPr lang="zh-CN" altLang="zh-CN" sz="2600" b="1">
                <a:latin typeface="Times New Roman" panose="02020603050405020304" pitchFamily="18" charset="0"/>
                <a:ea typeface="宋体" panose="02010600030101010101" pitchFamily="2" charset="-122"/>
                <a:cs typeface="Times New Roman" panose="02020603050405020304" pitchFamily="18" charset="0"/>
              </a:rPr>
              <a:t>在句子中指称或区别人、事物、情况的叫指示代词。指示代词分近指代词</a:t>
            </a:r>
            <a:r>
              <a:rPr lang="en-US" altLang="zh-CN" sz="26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600" b="1">
                <a:latin typeface="Times New Roman" panose="02020603050405020304" pitchFamily="18" charset="0"/>
                <a:ea typeface="楷体" panose="02010609060101010101" pitchFamily="49" charset="-122"/>
                <a:cs typeface="Times New Roman" panose="02020603050405020304" pitchFamily="18" charset="0"/>
              </a:rPr>
              <a:t>这</a:t>
            </a:r>
            <a:r>
              <a:rPr lang="en-US" altLang="zh-CN" sz="26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600" b="1">
                <a:latin typeface="Times New Roman" panose="02020603050405020304" pitchFamily="18" charset="0"/>
                <a:ea typeface="宋体" panose="02010600030101010101" pitchFamily="2" charset="-122"/>
                <a:cs typeface="Times New Roman" panose="02020603050405020304" pitchFamily="18" charset="0"/>
              </a:rPr>
              <a:t>和远指代词</a:t>
            </a:r>
            <a:r>
              <a:rPr lang="en-US" altLang="zh-CN" sz="26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600" b="1">
                <a:latin typeface="Times New Roman" panose="02020603050405020304" pitchFamily="18" charset="0"/>
                <a:ea typeface="楷体" panose="02010609060101010101" pitchFamily="49" charset="-122"/>
                <a:cs typeface="Times New Roman" panose="02020603050405020304" pitchFamily="18" charset="0"/>
              </a:rPr>
              <a:t>那</a:t>
            </a:r>
            <a:r>
              <a:rPr lang="en-US" altLang="zh-CN" sz="26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600" b="1">
                <a:latin typeface="Times New Roman" panose="02020603050405020304" pitchFamily="18" charset="0"/>
                <a:ea typeface="宋体" panose="02010600030101010101" pitchFamily="2" charset="-122"/>
                <a:cs typeface="Times New Roman" panose="02020603050405020304" pitchFamily="18" charset="0"/>
              </a:rPr>
              <a:t>。句中使用代词有使语言简洁的作用。但由于句子结构成分复杂，往往有多个陈述对象对应一个指示代词或多个指示代词对应一个陈述对象的情况，这就容易出现指代不明的问题。辨析时要关注句中的指示代词，如“这”“这些”“其”“此”等。</a:t>
            </a:r>
            <a:endParaRPr lang="zh-CN" altLang="zh-CN" sz="260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460042" y="4863577"/>
            <a:ext cx="11430000" cy="1604222"/>
          </a:xfrm>
          <a:prstGeom prst="rect">
            <a:avLst/>
          </a:prstGeom>
        </p:spPr>
        <p:txBody>
          <a:bodyPr>
            <a:spAutoFit/>
          </a:bodyPr>
          <a:lstStyle/>
          <a:p>
            <a:pPr>
              <a:lnSpc>
                <a:spcPct val="130000"/>
              </a:lnSpc>
              <a:spcAft>
                <a:spcPts val="0"/>
              </a:spcAft>
            </a:pPr>
            <a:r>
              <a:rPr lang="zh-CN" altLang="zh-CN" sz="2600" b="1">
                <a:latin typeface="Arial" panose="020B0604020202020204" pitchFamily="34" charset="0"/>
                <a:ea typeface="黑体" panose="02010609060101010101" pitchFamily="49" charset="-122"/>
                <a:cs typeface="Times New Roman" panose="02020603050405020304" pitchFamily="18" charset="0"/>
              </a:rPr>
              <a:t>例句：</a:t>
            </a:r>
            <a:r>
              <a:rPr lang="zh-CN" altLang="zh-CN" sz="2600" b="1">
                <a:latin typeface="Times New Roman" panose="02020603050405020304" pitchFamily="18" charset="0"/>
                <a:ea typeface="楷体" panose="02010609060101010101" pitchFamily="49" charset="-122"/>
                <a:cs typeface="Times New Roman" panose="02020603050405020304" pitchFamily="18" charset="0"/>
              </a:rPr>
              <a:t>小王和小李赛跑，经过一场激烈的比赛，他终于取得了胜利。</a:t>
            </a:r>
            <a:endParaRPr lang="zh-CN" altLang="zh-CN" sz="26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600" b="1">
                <a:latin typeface="Arial" panose="020B0604020202020204" pitchFamily="34" charset="0"/>
                <a:ea typeface="黑体" panose="02010609060101010101" pitchFamily="49" charset="-122"/>
                <a:cs typeface="Times New Roman" panose="02020603050405020304" pitchFamily="18" charset="0"/>
              </a:rPr>
              <a:t>分析：</a:t>
            </a:r>
            <a:r>
              <a:rPr lang="zh-CN" altLang="zh-CN" sz="26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a:latin typeface="Times New Roman" panose="02020603050405020304" pitchFamily="18" charset="0"/>
                <a:ea typeface="仿宋" panose="02010609060101010101" pitchFamily="49" charset="-122"/>
                <a:cs typeface="Times New Roman" panose="02020603050405020304" pitchFamily="18" charset="0"/>
              </a:rPr>
              <a:t>他</a:t>
            </a:r>
            <a:r>
              <a:rPr lang="zh-CN" altLang="zh-CN" sz="26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a:latin typeface="Times New Roman" panose="02020603050405020304" pitchFamily="18" charset="0"/>
                <a:ea typeface="仿宋" panose="02010609060101010101" pitchFamily="49" charset="-122"/>
                <a:cs typeface="Times New Roman" panose="02020603050405020304" pitchFamily="18" charset="0"/>
              </a:rPr>
              <a:t>可以指代小王，也可以指代小李，代词指代不明，应将</a:t>
            </a:r>
            <a:r>
              <a:rPr lang="zh-CN" altLang="zh-CN" sz="26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a:latin typeface="Times New Roman" panose="02020603050405020304" pitchFamily="18" charset="0"/>
                <a:ea typeface="仿宋" panose="02010609060101010101" pitchFamily="49" charset="-122"/>
                <a:cs typeface="Times New Roman" panose="02020603050405020304" pitchFamily="18" charset="0"/>
              </a:rPr>
              <a:t>他</a:t>
            </a:r>
            <a:r>
              <a:rPr lang="zh-CN" altLang="zh-CN" sz="26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a:latin typeface="Times New Roman" panose="02020603050405020304" pitchFamily="18" charset="0"/>
                <a:ea typeface="仿宋" panose="02010609060101010101" pitchFamily="49" charset="-122"/>
                <a:cs typeface="Times New Roman" panose="02020603050405020304" pitchFamily="18" charset="0"/>
              </a:rPr>
              <a:t>改为</a:t>
            </a:r>
            <a:r>
              <a:rPr lang="zh-CN" altLang="zh-CN" sz="26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a:latin typeface="Times New Roman" panose="02020603050405020304" pitchFamily="18" charset="0"/>
                <a:ea typeface="仿宋" panose="02010609060101010101" pitchFamily="49" charset="-122"/>
                <a:cs typeface="Times New Roman" panose="02020603050405020304" pitchFamily="18" charset="0"/>
              </a:rPr>
              <a:t>小王</a:t>
            </a:r>
            <a:r>
              <a:rPr lang="zh-CN" altLang="zh-CN" sz="26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a:latin typeface="Times New Roman" panose="02020603050405020304" pitchFamily="18" charset="0"/>
                <a:ea typeface="仿宋" panose="02010609060101010101" pitchFamily="49" charset="-122"/>
                <a:cs typeface="Times New Roman" panose="02020603050405020304" pitchFamily="18" charset="0"/>
              </a:rPr>
              <a:t>或</a:t>
            </a:r>
            <a:r>
              <a:rPr lang="zh-CN" altLang="zh-CN" sz="26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a:latin typeface="Times New Roman" panose="02020603050405020304" pitchFamily="18" charset="0"/>
                <a:ea typeface="仿宋" panose="02010609060101010101" pitchFamily="49" charset="-122"/>
                <a:cs typeface="Times New Roman" panose="02020603050405020304" pitchFamily="18" charset="0"/>
              </a:rPr>
              <a:t>小李</a:t>
            </a:r>
            <a:r>
              <a:rPr lang="zh-CN" altLang="zh-CN" sz="26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60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080926263"/>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19.jpeg"/>
          <p:cNvPicPr/>
          <p:nvPr/>
        </p:nvPicPr>
        <p:blipFill>
          <a:blip r:embed="rId2"/>
          <a:stretch>
            <a:fillRect/>
          </a:stretch>
        </p:blipFill>
        <p:spPr>
          <a:xfrm>
            <a:off x="441557" y="1701415"/>
            <a:ext cx="1946802" cy="422828"/>
          </a:xfrm>
          <a:prstGeom prst="rect">
            <a:avLst/>
          </a:prstGeom>
        </p:spPr>
      </p:pic>
      <p:sp>
        <p:nvSpPr>
          <p:cNvPr id="3" name="矩形 2"/>
          <p:cNvSpPr>
            <a:spLocks noChangeAspect="1"/>
          </p:cNvSpPr>
          <p:nvPr/>
        </p:nvSpPr>
        <p:spPr>
          <a:xfrm>
            <a:off x="556444" y="2304295"/>
            <a:ext cx="7858241" cy="590354"/>
          </a:xfrm>
          <a:prstGeom prst="rect">
            <a:avLst/>
          </a:prstGeom>
        </p:spPr>
        <p:txBody>
          <a:bodyPr wrap="none">
            <a:spAutoFit/>
          </a:bodyPr>
          <a:lstStyle/>
          <a:p>
            <a:pPr algn="just">
              <a:lnSpc>
                <a:spcPct val="130000"/>
              </a:lnSpc>
              <a:spcAft>
                <a:spcPts val="0"/>
              </a:spcAft>
            </a:pP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看代词：代词指代不明，可能使文章表意不明</a:t>
            </a:r>
            <a:r>
              <a:rPr lang="zh-CN" altLang="zh-CN" sz="2800" b="1" smtClean="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800" b="1"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800" b="1">
              <a:solidFill>
                <a:srgbClr val="000000"/>
              </a:solidFill>
              <a:effectLst/>
              <a:latin typeface="NEU-BZ"/>
              <a:ea typeface="方正书宋_GBK"/>
              <a:cs typeface="Times New Roman" panose="02020603050405020304" pitchFamily="18" charset="0"/>
            </a:endParaRPr>
          </a:p>
        </p:txBody>
      </p:sp>
    </p:spTree>
    <p:extLst>
      <p:ext uri="{BB962C8B-B14F-4D97-AF65-F5344CB8AC3E}">
        <p14:creationId xmlns:p14="http://schemas.microsoft.com/office/powerpoint/2010/main" val="3345904981"/>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014079"/>
            <a:ext cx="11430000" cy="3453253"/>
          </a:xfrm>
          <a:prstGeom prst="rect">
            <a:avLst/>
          </a:prstGeom>
        </p:spPr>
        <p:txBody>
          <a:bodyPr>
            <a:spAutoFit/>
          </a:bodyPr>
          <a:lstStyle/>
          <a:p>
            <a:pPr>
              <a:lnSpc>
                <a:spcPct val="130000"/>
              </a:lnSpc>
              <a:spcAft>
                <a:spcPts val="0"/>
              </a:spcAft>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B0F0"/>
                </a:solidFill>
                <a:latin typeface="Arial" panose="020B0604020202020204" pitchFamily="34" charset="0"/>
                <a:ea typeface="黑体" panose="02010609060101010101" pitchFamily="49" charset="-122"/>
                <a:cs typeface="Times New Roman" panose="02020603050405020304" pitchFamily="18" charset="0"/>
              </a:rPr>
              <a:t>修饰两可造成歧义</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indent="280670">
              <a:lnSpc>
                <a:spcPct val="130000"/>
              </a:lnSpc>
              <a:spcAft>
                <a:spcPts val="0"/>
              </a:spcAft>
            </a:pP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句子</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中的某个字词可以作多个词性处理。</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例句：</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这次滑冰比赛，我一定说服教练和你一起去，这样你就不会太紧张了，可以发挥得更好。</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分析：</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没有明确是</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我和你一起去</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还是</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教练和你一起去</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，表述有歧义，应在教练后加上</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让他</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或</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让我</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32317919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061550"/>
            <a:ext cx="11430000" cy="3961149"/>
          </a:xfrm>
          <a:prstGeom prst="rect">
            <a:avLst/>
          </a:prstGeom>
        </p:spPr>
        <p:txBody>
          <a:bodyPr>
            <a:spAutoFit/>
          </a:bodyPr>
          <a:lstStyle/>
          <a:p>
            <a:pPr>
              <a:lnSpc>
                <a:spcPct val="130000"/>
              </a:lnSpc>
              <a:spcAft>
                <a:spcPts val="0"/>
              </a:spcAft>
            </a:pPr>
            <a:r>
              <a:rPr lang="en-US" altLang="zh-CN" sz="2800" b="1">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当一个谓语动词后面带有两个或两个以上的宾语时，其中的一个宾语常会和这个谓语动词搭配不当。</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例句：</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中国拥有航母之后，更具大国</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形象和气质</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。特别是在当前和今后一段时期内，中国与周边国家还存在海洋主权争端，航母的投入和使用无疑将增大中国有效解决问题的筹码和力度。</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Arial" panose="020B0604020202020204" pitchFamily="34" charset="0"/>
                <a:ea typeface="黑体" panose="02010609060101010101" pitchFamily="49" charset="-122"/>
                <a:cs typeface="Times New Roman" panose="02020603050405020304" pitchFamily="18" charset="0"/>
              </a:rPr>
              <a:t>分析：</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谓语动词</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增大</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与宾语</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筹码</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不搭配，</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力度</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可以</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增大</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，但</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筹码</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只能</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增加</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319573889"/>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20.jpeg"/>
          <p:cNvPicPr/>
          <p:nvPr/>
        </p:nvPicPr>
        <p:blipFill>
          <a:blip r:embed="rId2"/>
          <a:stretch>
            <a:fillRect/>
          </a:stretch>
        </p:blipFill>
        <p:spPr>
          <a:xfrm>
            <a:off x="381000" y="1087266"/>
            <a:ext cx="2031773" cy="441283"/>
          </a:xfrm>
          <a:prstGeom prst="rect">
            <a:avLst/>
          </a:prstGeom>
        </p:spPr>
      </p:pic>
      <p:sp>
        <p:nvSpPr>
          <p:cNvPr id="3" name="矩形 2"/>
          <p:cNvSpPr>
            <a:spLocks noChangeAspect="1"/>
          </p:cNvSpPr>
          <p:nvPr/>
        </p:nvSpPr>
        <p:spPr>
          <a:xfrm>
            <a:off x="381000" y="1629365"/>
            <a:ext cx="11430000" cy="1133195"/>
          </a:xfrm>
          <a:prstGeom prst="rect">
            <a:avLst/>
          </a:prstGeom>
        </p:spPr>
        <p:txBody>
          <a:bodyPr>
            <a:spAutoFit/>
          </a:bodyPr>
          <a:lstStyle/>
          <a:p>
            <a:pPr algn="just">
              <a:lnSpc>
                <a:spcPct val="130000"/>
              </a:lnSpc>
              <a:spcAft>
                <a:spcPts val="0"/>
              </a:spcAft>
            </a:pP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看词性：如</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和</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既可作介词，也可作连词。根据语境，两种词性都可以，那么语句表达就有歧义了。</a:t>
            </a:r>
            <a:endParaRPr lang="zh-CN" altLang="zh-CN" sz="2800" b="1">
              <a:solidFill>
                <a:srgbClr val="000000"/>
              </a:solidFill>
              <a:effectLst/>
              <a:latin typeface="NEU-BZ"/>
              <a:ea typeface="方正书宋_GBK"/>
              <a:cs typeface="Times New Roman" panose="02020603050405020304" pitchFamily="18" charset="0"/>
            </a:endParaRPr>
          </a:p>
        </p:txBody>
      </p:sp>
    </p:spTree>
    <p:extLst>
      <p:ext uri="{BB962C8B-B14F-4D97-AF65-F5344CB8AC3E}">
        <p14:creationId xmlns:p14="http://schemas.microsoft.com/office/powerpoint/2010/main" val="2290244176"/>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068671"/>
            <a:ext cx="11430000" cy="3453253"/>
          </a:xfrm>
          <a:prstGeom prst="rect">
            <a:avLst/>
          </a:prstGeom>
        </p:spPr>
        <p:txBody>
          <a:bodyPr>
            <a:spAutoFit/>
          </a:bodyPr>
          <a:lstStyle/>
          <a:p>
            <a:pPr>
              <a:lnSpc>
                <a:spcPct val="130000"/>
              </a:lnSpc>
              <a:spcAft>
                <a:spcPts val="0"/>
              </a:spcAft>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B0F0"/>
                </a:solidFill>
                <a:latin typeface="Arial" panose="020B0604020202020204" pitchFamily="34" charset="0"/>
                <a:ea typeface="黑体" panose="02010609060101010101" pitchFamily="49" charset="-122"/>
                <a:cs typeface="Times New Roman" panose="02020603050405020304" pitchFamily="18" charset="0"/>
              </a:rPr>
              <a:t>多个词义造成歧义</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indent="280670">
              <a:lnSpc>
                <a:spcPct val="130000"/>
              </a:lnSpc>
              <a:spcAft>
                <a:spcPts val="0"/>
              </a:spcAft>
            </a:pP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有些</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词本身就有两种以上的词义，使用不当往往会造成句子的歧义。</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动词词义两可。如“当地百姓已告政府”中的“告”有“告知”“报告给</a:t>
            </a:r>
            <a:r>
              <a:rPr lang="en-US" altLang="zh-CN" sz="2800" b="1">
                <a:latin typeface="楷体" panose="02010609060101010101" pitchFamily="49" charset="-122"/>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”之义，也有“状告”“控告”之义。</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短语语义两可。如“开刀的”，既可指执刀的医生，也可指接受手术的患者。</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02041789"/>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21.jpeg"/>
          <p:cNvPicPr/>
          <p:nvPr/>
        </p:nvPicPr>
        <p:blipFill>
          <a:blip r:embed="rId2"/>
          <a:stretch>
            <a:fillRect/>
          </a:stretch>
        </p:blipFill>
        <p:spPr>
          <a:xfrm>
            <a:off x="455205" y="1496699"/>
            <a:ext cx="2110575" cy="458398"/>
          </a:xfrm>
          <a:prstGeom prst="rect">
            <a:avLst/>
          </a:prstGeom>
        </p:spPr>
      </p:pic>
      <p:sp>
        <p:nvSpPr>
          <p:cNvPr id="3" name="矩形 2"/>
          <p:cNvSpPr>
            <a:spLocks noChangeAspect="1"/>
          </p:cNvSpPr>
          <p:nvPr/>
        </p:nvSpPr>
        <p:spPr>
          <a:xfrm>
            <a:off x="381000" y="2079741"/>
            <a:ext cx="11430000" cy="1133195"/>
          </a:xfrm>
          <a:prstGeom prst="rect">
            <a:avLst/>
          </a:prstGeom>
        </p:spPr>
        <p:txBody>
          <a:bodyPr>
            <a:spAutoFit/>
          </a:bodyPr>
          <a:lstStyle/>
          <a:p>
            <a:pPr algn="just">
              <a:lnSpc>
                <a:spcPct val="130000"/>
              </a:lnSpc>
              <a:spcAft>
                <a:spcPts val="0"/>
              </a:spcAft>
            </a:pP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看词义：如</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一点</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有两种意义，是</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一点儿内容</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，还是</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一个方面、一个要点</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000000"/>
                </a:solidFill>
                <a:latin typeface="Arial" panose="020B0604020202020204" pitchFamily="34" charset="0"/>
                <a:ea typeface="黑体" panose="02010609060101010101" pitchFamily="49" charset="-122"/>
                <a:cs typeface="Times New Roman" panose="02020603050405020304" pitchFamily="18" charset="0"/>
              </a:rPr>
              <a:t>。根据语境，两种意义都可以，那么语句表达就有歧义了。</a:t>
            </a:r>
            <a:endParaRPr lang="zh-CN" altLang="zh-CN" sz="2800" b="1">
              <a:solidFill>
                <a:srgbClr val="000000"/>
              </a:solidFill>
              <a:effectLst/>
              <a:latin typeface="NEU-BZ"/>
              <a:ea typeface="方正书宋_GBK"/>
              <a:cs typeface="Times New Roman" panose="02020603050405020304" pitchFamily="18" charset="0"/>
            </a:endParaRPr>
          </a:p>
        </p:txBody>
      </p:sp>
    </p:spTree>
    <p:extLst>
      <p:ext uri="{BB962C8B-B14F-4D97-AF65-F5344CB8AC3E}">
        <p14:creationId xmlns:p14="http://schemas.microsoft.com/office/powerpoint/2010/main" val="1589133239"/>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264685"/>
            <a:ext cx="11430000" cy="5133713"/>
          </a:xfrm>
          <a:prstGeom prst="rect">
            <a:avLst/>
          </a:prstGeom>
        </p:spPr>
        <p:txBody>
          <a:bodyPr>
            <a:spAutoFit/>
          </a:bodyPr>
          <a:lstStyle/>
          <a:p>
            <a:pPr>
              <a:lnSpc>
                <a:spcPct val="130000"/>
              </a:lnSpc>
              <a:spcAft>
                <a:spcPts val="0"/>
              </a:spcAft>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遂宁</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下列句子</a:t>
            </a:r>
            <a:r>
              <a:rPr lang="zh-CN" altLang="zh-CN" sz="2800" b="1" spc="-20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没</a:t>
            </a:r>
            <a:r>
              <a:rPr lang="zh-CN" altLang="zh-CN" sz="2800" b="1" baseline="-250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spc="-20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a:t>
            </a:r>
            <a:r>
              <a:rPr lang="zh-CN" altLang="zh-CN" sz="2800" b="1" baseline="-250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spc="-20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a:t>
            </a:r>
            <a:r>
              <a:rPr lang="zh-CN" altLang="zh-CN" sz="2800" b="1" baseline="-250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spc="-20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病</a:t>
            </a:r>
            <a:r>
              <a:rPr lang="zh-CN" altLang="zh-CN" sz="2800" b="1" baseline="-250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的一项是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．“刷脸”技术已广泛应用，但也存在安全隐患，我们应该提高安全意识，增强安全措施。</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．“得饶人处且饶人，该放手时便放手”，前半句说的是我们对外交往时的态度，后半句说的是我们内心选择时的原则。</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．学校校门一边设立一处护学岗，值勤人员按时到岗，维护上学、放学秩序，保障校园周边安全。</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．端午节又称端阳节、龙舟节，民间常举办赛龙舟、包粽子、打马球、穿彩线，不仅丰富了节日的文化内涵，还表达了对美好生活的向往。</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 name="image92.jpeg"/>
          <p:cNvPicPr/>
          <p:nvPr/>
        </p:nvPicPr>
        <p:blipFill>
          <a:blip r:embed="rId2"/>
          <a:stretch>
            <a:fillRect/>
          </a:stretch>
        </p:blipFill>
        <p:spPr>
          <a:xfrm>
            <a:off x="381000" y="837050"/>
            <a:ext cx="1884314" cy="427635"/>
          </a:xfrm>
          <a:prstGeom prst="rect">
            <a:avLst/>
          </a:prstGeom>
        </p:spPr>
      </p:pic>
      <p:sp>
        <p:nvSpPr>
          <p:cNvPr id="4" name="A_41bcc"/>
          <p:cNvSpPr/>
          <p:nvPr/>
        </p:nvSpPr>
        <p:spPr>
          <a:xfrm>
            <a:off x="7030403" y="1361205"/>
            <a:ext cx="1278001"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Tree>
    <p:extLst>
      <p:ext uri="{BB962C8B-B14F-4D97-AF65-F5344CB8AC3E}">
        <p14:creationId xmlns:p14="http://schemas.microsoft.com/office/powerpoint/2010/main" val="1911194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133713"/>
          </a:xfrm>
          <a:prstGeom prst="rect">
            <a:avLst/>
          </a:prstGeom>
        </p:spPr>
        <p:txBody>
          <a:bodyPr>
            <a:spAutoFit/>
          </a:bodyPr>
          <a:lstStyle/>
          <a:p>
            <a:pPr>
              <a:lnSpc>
                <a:spcPct val="130000"/>
              </a:lnSpc>
              <a:spcAft>
                <a:spcPts val="0"/>
              </a:spcAft>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齐齐哈尔</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下列句子中没有语病的一项是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．春节对联成为一个慰藉人心的文化符号的原因，是因为其中饱含人们的美好心愿。</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．“哪吒”脚踏风火轮冲出国门，“悟空”挥动千钧棒走向世界，他们所承载的不仅是一个古老文明在数字时代的旺盛生命力，更是一个角色的命运转折。</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．端午佳节独特的民俗活动，传承着千百年来中国人别有情趣的生活。</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．新一代人工智能技术开启了教育的崭新时代，重新定义了学生素养的构成要素。</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A_e9825"/>
          <p:cNvSpPr/>
          <p:nvPr/>
        </p:nvSpPr>
        <p:spPr>
          <a:xfrm>
            <a:off x="8165465" y="1048292"/>
            <a:ext cx="1298639"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7485363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121688" y="1279914"/>
            <a:ext cx="11929281" cy="3453253"/>
          </a:xfrm>
          <a:prstGeom prst="rect">
            <a:avLst/>
          </a:prstGeom>
        </p:spPr>
        <p:txBody>
          <a:bodyPr wrap="square">
            <a:spAutoFit/>
          </a:bodyPr>
          <a:lstStyle/>
          <a:p>
            <a:pPr>
              <a:lnSpc>
                <a:spcPct val="130000"/>
              </a:lnSpc>
              <a:spcAft>
                <a:spcPts val="0"/>
              </a:spcAft>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广元</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下列句子中，没有语病的一项是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．《论语》对后世影响深远的原因，是因为它大道至简、要言不烦。</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．孔子所求的“仁”，是一种矢志不渝的信念。</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．孔子卓越的思想，被后世尊为“大成至圣”“至圣先师”“万世师表”。</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．当孔子用韧性的生命、进取的态度乐观面对时，成为中华民族的精神丰碑。</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A_0b378"/>
          <p:cNvSpPr/>
          <p:nvPr/>
        </p:nvSpPr>
        <p:spPr>
          <a:xfrm>
            <a:off x="7548966" y="1376434"/>
            <a:ext cx="1278001"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Tree>
    <p:extLst>
      <p:ext uri="{BB962C8B-B14F-4D97-AF65-F5344CB8AC3E}">
        <p14:creationId xmlns:p14="http://schemas.microsoft.com/office/powerpoint/2010/main" val="2460100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3963187"/>
            <a:ext cx="11430000" cy="1212640"/>
          </a:xfrm>
          <a:prstGeom prst="rect">
            <a:avLst/>
          </a:prstGeom>
        </p:spPr>
        <p:txBody>
          <a:bodyPr>
            <a:spAutoFit/>
          </a:bodyPr>
          <a:lstStyle/>
          <a:p>
            <a:pPr>
              <a:lnSpc>
                <a:spcPct val="130000"/>
              </a:lnSpc>
              <a:spcAft>
                <a:spcPts val="0"/>
              </a:spcAft>
            </a:pPr>
            <a:r>
              <a:rPr lang="en-US" altLang="zh-CN" sz="2800" b="1">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．第</a:t>
            </a:r>
            <a:r>
              <a:rPr lang="zh-CN" altLang="zh-CN" sz="2800" b="1">
                <a:latin typeface="Calibri" panose="020F0502020204030204" pitchFamily="34" charset="0"/>
                <a:ea typeface="宋体" panose="02010600030101010101" pitchFamily="2" charset="-122"/>
                <a:cs typeface="宋体" panose="02010600030101010101" pitchFamily="2" charset="-122"/>
              </a:rPr>
              <a:t>①</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句　　</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	B</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．第</a:t>
            </a:r>
            <a:r>
              <a:rPr lang="zh-CN" altLang="zh-CN" sz="2800" b="1">
                <a:latin typeface="Calibri" panose="020F0502020204030204" pitchFamily="34" charset="0"/>
                <a:ea typeface="宋体" panose="02010600030101010101" pitchFamily="2" charset="-122"/>
                <a:cs typeface="宋体" panose="02010600030101010101" pitchFamily="2" charset="-122"/>
              </a:rPr>
              <a:t>②</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句</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．第</a:t>
            </a:r>
            <a:r>
              <a:rPr lang="zh-CN" altLang="zh-CN" sz="2800" b="1">
                <a:latin typeface="Calibri" panose="020F0502020204030204" pitchFamily="34" charset="0"/>
                <a:ea typeface="宋体" panose="02010600030101010101" pitchFamily="2" charset="-122"/>
                <a:cs typeface="宋体" panose="02010600030101010101" pitchFamily="2" charset="-122"/>
              </a:rPr>
              <a:t>③</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句</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D</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．第</a:t>
            </a:r>
            <a:r>
              <a:rPr lang="zh-CN" altLang="zh-CN" sz="2800" b="1">
                <a:latin typeface="Calibri" panose="020F0502020204030204" pitchFamily="34" charset="0"/>
                <a:ea typeface="宋体" panose="02010600030101010101" pitchFamily="2" charset="-122"/>
                <a:cs typeface="宋体" panose="02010600030101010101" pitchFamily="2" charset="-122"/>
              </a:rPr>
              <a:t>④</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句</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381000" y="1231849"/>
            <a:ext cx="11430000" cy="2893100"/>
          </a:xfrm>
          <a:prstGeom prst="rect">
            <a:avLst/>
          </a:prstGeom>
        </p:spPr>
        <p:txBody>
          <a:bodyPr>
            <a:spAutoFit/>
          </a:bodyPr>
          <a:lstStyle/>
          <a:p>
            <a:pPr>
              <a:lnSpc>
                <a:spcPct val="130000"/>
              </a:lnSpc>
              <a:spcAft>
                <a:spcPts val="0"/>
              </a:spcAft>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天津</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下面一段文字中有语病的一项是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a:latin typeface="Calibri" panose="020F0502020204030204" pitchFamily="34" charset="0"/>
                <a:ea typeface="宋体" panose="02010600030101010101" pitchFamily="2" charset="-122"/>
                <a:cs typeface="宋体" panose="02010600030101010101" pitchFamily="2" charset="-122"/>
              </a:rPr>
              <a:t>①</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虚拟数字人是通过数字技术创造的、具有人类特征的数字化形象。</a:t>
            </a:r>
            <a:r>
              <a:rPr lang="zh-CN" altLang="zh-CN" sz="2800" b="1">
                <a:latin typeface="Calibri" panose="020F0502020204030204" pitchFamily="34" charset="0"/>
                <a:ea typeface="宋体" panose="02010600030101010101" pitchFamily="2" charset="-122"/>
                <a:cs typeface="宋体" panose="02010600030101010101" pitchFamily="2" charset="-122"/>
              </a:rPr>
              <a:t>②</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它有属于自己的外貌和性格。</a:t>
            </a:r>
            <a:r>
              <a:rPr lang="zh-CN" altLang="zh-CN" sz="2800" b="1">
                <a:latin typeface="Calibri" panose="020F0502020204030204" pitchFamily="34" charset="0"/>
                <a:ea typeface="宋体" panose="02010600030101010101" pitchFamily="2" charset="-122"/>
                <a:cs typeface="宋体" panose="02010600030101010101" pitchFamily="2" charset="-122"/>
              </a:rPr>
              <a:t>③</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随着计算机图形学技术的不断进步，虚拟数字人的逼真程度和智能水平得到了极大增长。</a:t>
            </a:r>
            <a:r>
              <a:rPr lang="zh-CN" altLang="zh-CN" sz="2800" b="1">
                <a:latin typeface="Calibri" panose="020F0502020204030204" pitchFamily="34" charset="0"/>
                <a:ea typeface="宋体" panose="02010600030101010101" pitchFamily="2" charset="-122"/>
                <a:cs typeface="宋体" panose="02010600030101010101" pitchFamily="2" charset="-122"/>
              </a:rPr>
              <a:t>④</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如今，虚拟数字人已被广泛应用于娱乐、教育、医疗等领域</a:t>
            </a:r>
            <a:r>
              <a:rPr lang="zh-CN" altLang="zh-CN" sz="2800" b="1"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p:txBody>
      </p:sp>
      <p:sp>
        <p:nvSpPr>
          <p:cNvPr id="4" name="A_2c38c"/>
          <p:cNvSpPr/>
          <p:nvPr/>
        </p:nvSpPr>
        <p:spPr>
          <a:xfrm>
            <a:off x="7808278" y="1328369"/>
            <a:ext cx="1298637"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2881381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133713"/>
          </a:xfrm>
          <a:prstGeom prst="rect">
            <a:avLst/>
          </a:prstGeom>
        </p:spPr>
        <p:txBody>
          <a:bodyPr>
            <a:spAutoFit/>
          </a:bodyPr>
          <a:lstStyle/>
          <a:p>
            <a:pPr>
              <a:lnSpc>
                <a:spcPct val="130000"/>
              </a:lnSpc>
              <a:spcAft>
                <a:spcPts val="0"/>
              </a:spcAft>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德阳</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下列语句中没有语病的一项是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年</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月</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29</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日凌晨</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时</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31</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分，在西昌卫星发射中心，人们观望了搭载天问二号探测器的长征三号乙运载火箭升空的实况。</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．随着人工智能技术的不断进步，再加上政策上的利好，促进了我国新能源汽车进入快速发展时期，使得各种创新产品陆续发售。</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．德阳举办的“百校千企万岗”集中对接活动，以“院校</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政府</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企业”模式实现了教育培养、就业输送、企业发展的多维目标。</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．这次四川省科技志愿者培训活动的成员，除了各地中学生外，还有省内的大学生，以及研究机构的人员也参加了学习。</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A_1a019"/>
          <p:cNvSpPr/>
          <p:nvPr/>
        </p:nvSpPr>
        <p:spPr>
          <a:xfrm>
            <a:off x="7451090" y="1048292"/>
            <a:ext cx="1298639"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4251844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133713"/>
          </a:xfrm>
          <a:prstGeom prst="rect">
            <a:avLst/>
          </a:prstGeom>
        </p:spPr>
        <p:txBody>
          <a:bodyPr>
            <a:spAutoFit/>
          </a:bodyPr>
          <a:lstStyle/>
          <a:p>
            <a:pPr>
              <a:lnSpc>
                <a:spcPct val="130000"/>
              </a:lnSpc>
              <a:spcAft>
                <a:spcPts val="0"/>
              </a:spcAft>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泸州</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下列各句中没有语病的一项是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．为加强红色教育，学校团委开展了看红色电影、讲革命故事、写主题征文、办手抄报等一系列的活动。</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．人工智能的发展是一个不可逆转的趋势，我们需要理性看待其带来的便利和风险，切忌不要过分依赖。</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．科技在环保领域作用巨大，运用新技术，能更高效地治理、预防、监测环境污染，修复受损生态系统。</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．具有强健的体魄和健康的心理，是我们当代中学生适应未来社会发展、人生价值理想的重要条件之一。</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A_5653e"/>
          <p:cNvSpPr/>
          <p:nvPr/>
        </p:nvSpPr>
        <p:spPr>
          <a:xfrm>
            <a:off x="7451090" y="1048292"/>
            <a:ext cx="1259396"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 </a:t>
            </a:r>
            <a:endParaRPr lang="zh-CN" altLang="en-US"/>
          </a:p>
        </p:txBody>
      </p:sp>
    </p:spTree>
    <p:extLst>
      <p:ext uri="{BB962C8B-B14F-4D97-AF65-F5344CB8AC3E}">
        <p14:creationId xmlns:p14="http://schemas.microsoft.com/office/powerpoint/2010/main" val="4265945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133713"/>
          </a:xfrm>
          <a:prstGeom prst="rect">
            <a:avLst/>
          </a:prstGeom>
        </p:spPr>
        <p:txBody>
          <a:bodyPr>
            <a:spAutoFit/>
          </a:bodyPr>
          <a:lstStyle/>
          <a:p>
            <a:pPr>
              <a:lnSpc>
                <a:spcPct val="130000"/>
              </a:lnSpc>
              <a:spcAft>
                <a:spcPts val="0"/>
              </a:spcAft>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成都</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下列语句中没有语病的一项是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．近期，我国科学家发现了一种新的微生物，并将其命名为“天宫尼尔菌”。</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．随着生态环境的日益改善，让成都市民常常能够在天晴时看见远方的雪山。</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．校园里丰富多彩的体育活动，不仅能够强身健体，还可以提高学生心理健康。</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．为了促进文化的创新与传承，成渝两地联合开展了“文化中国行”系列活动。</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A_0b5e1"/>
          <p:cNvSpPr/>
          <p:nvPr/>
        </p:nvSpPr>
        <p:spPr>
          <a:xfrm>
            <a:off x="7451090" y="1048292"/>
            <a:ext cx="1259396"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 </a:t>
            </a:r>
            <a:endParaRPr lang="zh-CN" altLang="en-US"/>
          </a:p>
        </p:txBody>
      </p:sp>
    </p:spTree>
    <p:extLst>
      <p:ext uri="{BB962C8B-B14F-4D97-AF65-F5344CB8AC3E}">
        <p14:creationId xmlns:p14="http://schemas.microsoft.com/office/powerpoint/2010/main" val="3898895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1.jpeg"/>
          <p:cNvPicPr/>
          <p:nvPr/>
        </p:nvPicPr>
        <p:blipFill>
          <a:blip r:embed="rId2"/>
          <a:stretch>
            <a:fillRect/>
          </a:stretch>
        </p:blipFill>
        <p:spPr>
          <a:xfrm>
            <a:off x="427909" y="978084"/>
            <a:ext cx="2001393" cy="434685"/>
          </a:xfrm>
          <a:prstGeom prst="rect">
            <a:avLst/>
          </a:prstGeom>
        </p:spPr>
      </p:pic>
      <p:sp>
        <p:nvSpPr>
          <p:cNvPr id="3" name="矩形 2"/>
          <p:cNvSpPr>
            <a:spLocks noChangeAspect="1"/>
          </p:cNvSpPr>
          <p:nvPr/>
        </p:nvSpPr>
        <p:spPr>
          <a:xfrm>
            <a:off x="381000" y="1576542"/>
            <a:ext cx="11430000" cy="4013406"/>
          </a:xfrm>
          <a:prstGeom prst="rect">
            <a:avLst/>
          </a:prstGeom>
        </p:spPr>
        <p:txBody>
          <a:bodyPr>
            <a:spAutoFit/>
          </a:bodyPr>
          <a:lstStyle/>
          <a:p>
            <a:pPr algn="just">
              <a:lnSpc>
                <a:spcPct val="130000"/>
              </a:lnSpc>
              <a:spcAft>
                <a:spcPts val="0"/>
              </a:spcAft>
            </a:pPr>
            <a:r>
              <a:rPr lang="zh-CN"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en-US"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1</a:t>
            </a:r>
            <a:r>
              <a:rPr lang="zh-CN"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）简化修饰语，保留中心词。</a:t>
            </a:r>
          </a:p>
          <a:p>
            <a:pPr algn="just">
              <a:lnSpc>
                <a:spcPct val="130000"/>
              </a:lnSpc>
              <a:spcAft>
                <a:spcPts val="0"/>
              </a:spcAft>
            </a:pPr>
            <a:r>
              <a:rPr lang="zh-CN"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en-US"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2</a:t>
            </a:r>
            <a:r>
              <a:rPr lang="zh-CN"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）简化修饰语，去掉定语或状语，保留中心词，看句子的主干结构是否搭配。</a:t>
            </a:r>
          </a:p>
          <a:p>
            <a:pPr algn="just">
              <a:lnSpc>
                <a:spcPct val="130000"/>
              </a:lnSpc>
              <a:spcAft>
                <a:spcPts val="0"/>
              </a:spcAft>
            </a:pPr>
            <a:r>
              <a:rPr lang="zh-CN"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en-US"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3</a:t>
            </a:r>
            <a:r>
              <a:rPr lang="zh-CN"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）常见的动宾搭配错误及改正：</a:t>
            </a:r>
          </a:p>
          <a:p>
            <a:pPr algn="just">
              <a:lnSpc>
                <a:spcPct val="130000"/>
              </a:lnSpc>
              <a:spcAft>
                <a:spcPts val="0"/>
              </a:spcAft>
            </a:pPr>
            <a:r>
              <a:rPr lang="zh-CN"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关怀……问题</a:t>
            </a:r>
            <a:r>
              <a:rPr lang="en-US"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关注……问题</a:t>
            </a:r>
          </a:p>
          <a:p>
            <a:pPr algn="just">
              <a:lnSpc>
                <a:spcPct val="130000"/>
              </a:lnSpc>
              <a:spcAft>
                <a:spcPts val="0"/>
              </a:spcAft>
            </a:pPr>
            <a:r>
              <a:rPr lang="zh-CN"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尊重……规定</a:t>
            </a:r>
            <a:r>
              <a:rPr lang="en-US"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遵守……规定</a:t>
            </a:r>
          </a:p>
          <a:p>
            <a:pPr algn="just">
              <a:lnSpc>
                <a:spcPct val="130000"/>
              </a:lnSpc>
              <a:spcAft>
                <a:spcPts val="0"/>
              </a:spcAft>
            </a:pPr>
            <a:r>
              <a:rPr lang="zh-CN"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召开……活动</a:t>
            </a:r>
            <a:r>
              <a:rPr lang="en-US"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召开……会议</a:t>
            </a:r>
            <a:r>
              <a:rPr lang="en-US" altLang="zh-CN" sz="2800" b="1"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800" b="1"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开展</a:t>
            </a:r>
            <a:r>
              <a:rPr lang="zh-CN" altLang="zh-CN" sz="2800" b="1">
                <a:solidFill>
                  <a:srgbClr val="000000"/>
                </a:solidFill>
                <a:latin typeface="黑体" panose="02010609060101010101" pitchFamily="49" charset="-122"/>
                <a:ea typeface="黑体" panose="02010609060101010101" pitchFamily="49" charset="-122"/>
                <a:cs typeface="Times New Roman" panose="02020603050405020304" pitchFamily="18" charset="0"/>
              </a:rPr>
              <a:t>……活动</a:t>
            </a:r>
            <a:endParaRPr lang="zh-CN" altLang="zh-CN" sz="2800" b="1">
              <a:solidFill>
                <a:srgbClr val="000000"/>
              </a:solidFill>
              <a:effectLst/>
              <a:latin typeface="黑体" panose="02010609060101010101" pitchFamily="49" charset="-122"/>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2398897775"/>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075794"/>
            <a:ext cx="11430000" cy="2840842"/>
          </a:xfrm>
          <a:prstGeom prst="rect">
            <a:avLst/>
          </a:prstGeom>
        </p:spPr>
        <p:txBody>
          <a:bodyPr>
            <a:spAutoFit/>
          </a:bodyPr>
          <a:lstStyle/>
          <a:p>
            <a:pPr>
              <a:lnSpc>
                <a:spcPct val="130000"/>
              </a:lnSpc>
              <a:spcAft>
                <a:spcPts val="0"/>
              </a:spcAft>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江西改编</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文中画波浪线的句子有语病，请提出修改意见。</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中华大地的晨昏交替间，勤劳的汗水与歌舞的韵律相伴相生，梯田上的山歌与织机前的号子彼此应和，草原牧人的长调与茶马古道的铃音遥相呼应，</a:t>
            </a:r>
            <a:r>
              <a:rPr lang="zh-CN" altLang="zh-CN" sz="2800" b="1" u="wavy">
                <a:latin typeface="Times New Roman" panose="02020603050405020304" pitchFamily="18" charset="0"/>
                <a:ea typeface="楷体" panose="02010609060101010101" pitchFamily="49" charset="-122"/>
                <a:cs typeface="Times New Roman" panose="02020603050405020304" pitchFamily="18" charset="0"/>
              </a:rPr>
              <a:t>这种将艺术反哺于劳作、将劳作升华为艺术的智慧，让中华民族构筑起各民族共有共享的精神家园。</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25272" y="4161379"/>
            <a:ext cx="11430000" cy="652486"/>
          </a:xfrm>
          <a:prstGeom prst="rect">
            <a:avLst/>
          </a:prstGeom>
        </p:spPr>
        <p:txBody>
          <a:bodyPr>
            <a:spAutoFit/>
          </a:bodyPr>
          <a:lstStyle/>
          <a:p>
            <a:pPr>
              <a:lnSpc>
                <a:spcPct val="130000"/>
              </a:lnSpc>
              <a:spcAft>
                <a:spcPts val="0"/>
              </a:spcAft>
            </a:pP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543635" y="4088429"/>
            <a:ext cx="11430000" cy="601127"/>
          </a:xfrm>
          <a:prstGeom prst="rect">
            <a:avLst/>
          </a:prstGeom>
        </p:spPr>
        <p:txBody>
          <a:bodyPr>
            <a:spAutoFit/>
          </a:bodyPr>
          <a:lstStyle/>
          <a:p>
            <a:pPr>
              <a:lnSpc>
                <a:spcPct val="130000"/>
              </a:lnSpc>
            </a:pP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把</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将艺术反哺于劳作</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与</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将劳作升华为艺术</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调换位置即</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可</a:t>
            </a:r>
            <a:r>
              <a:rPr lang="zh-CN" altLang="zh-CN" sz="2800" b="1"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en-US" altLang="zh-CN" sz="2800" b="1"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a:p>
        </p:txBody>
      </p:sp>
    </p:spTree>
    <p:extLst>
      <p:ext uri="{BB962C8B-B14F-4D97-AF65-F5344CB8AC3E}">
        <p14:creationId xmlns:p14="http://schemas.microsoft.com/office/powerpoint/2010/main" val="2837433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81000" y="5430277"/>
            <a:ext cx="11430000" cy="1132618"/>
          </a:xfrm>
          <a:prstGeom prst="rect">
            <a:avLst/>
          </a:prstGeom>
        </p:spPr>
        <p:txBody>
          <a:bodyPr>
            <a:spAutoFit/>
          </a:bodyPr>
          <a:lstStyle/>
          <a:p>
            <a:pPr>
              <a:lnSpc>
                <a:spcPct val="130000"/>
              </a:lnSpc>
              <a:spcAft>
                <a:spcPts val="0"/>
              </a:spcAft>
            </a:pPr>
            <a:r>
              <a:rPr lang="zh-CN" altLang="zh-CN" sz="26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6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600" b="1" u="sng" smtClean="0">
                <a:solidFill>
                  <a:srgbClr val="FF0000"/>
                </a:solidFill>
                <a:uFill>
                  <a:solidFill>
                    <a:srgbClr val="000000"/>
                  </a:solidFill>
                </a:uFill>
                <a:latin typeface="Calibri" panose="020F0502020204030204" pitchFamily="34" charset="0"/>
                <a:ea typeface="黑体" panose="02010609060101010101" pitchFamily="49" charset="-122"/>
                <a:cs typeface="Calibri" panose="020F0502020204030204" pitchFamily="34" charset="0"/>
              </a:rPr>
              <a:t>  </a:t>
            </a:r>
            <a:r>
              <a:rPr lang="en-US" altLang="zh-CN" sz="2600" b="1" u="sng" smtClean="0">
                <a:solidFill>
                  <a:schemeClr val="bg1"/>
                </a:solidFill>
                <a:uFill>
                  <a:solidFill>
                    <a:srgbClr val="000000"/>
                  </a:solidFill>
                </a:uFill>
                <a:latin typeface="Calibri" panose="020F0502020204030204" pitchFamily="34" charset="0"/>
                <a:ea typeface="黑体" panose="02010609060101010101" pitchFamily="49" charset="-122"/>
                <a:cs typeface="Calibri" panose="020F0502020204030204" pitchFamily="34" charset="0"/>
              </a:rPr>
              <a:t>_</a:t>
            </a:r>
            <a:endParaRPr lang="zh-CN" altLang="zh-CN" sz="2600">
              <a:solidFill>
                <a:schemeClr val="bg1"/>
              </a:solidFill>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en-US" sz="26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600" b="1" u="sng">
                <a:latin typeface="宋体" panose="02010600030101010101" pitchFamily="2" charset="-122"/>
                <a:ea typeface="宋体" panose="02010600030101010101" pitchFamily="2" charset="-122"/>
                <a:cs typeface="Times New Roman" panose="02020603050405020304" pitchFamily="18" charset="0"/>
              </a:rPr>
              <a:t> </a:t>
            </a:r>
            <a:r>
              <a:rPr lang="en-US" altLang="zh-CN" sz="2600" b="1" u="sng" smtClean="0">
                <a:solidFill>
                  <a:schemeClr val="bg1"/>
                </a:solidFill>
                <a:latin typeface="宋体" panose="02010600030101010101" pitchFamily="2" charset="-122"/>
                <a:ea typeface="宋体" panose="02010600030101010101" pitchFamily="2" charset="-122"/>
                <a:cs typeface="Times New Roman" panose="02020603050405020304" pitchFamily="18" charset="0"/>
              </a:rPr>
              <a:t>_</a:t>
            </a:r>
            <a:endParaRPr lang="zh-CN" altLang="zh-CN" sz="2600">
              <a:solidFill>
                <a:schemeClr val="bg1"/>
              </a:solidFill>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A_aa294"/>
          <p:cNvSpPr/>
          <p:nvPr/>
        </p:nvSpPr>
        <p:spPr>
          <a:xfrm>
            <a:off x="370840" y="6041909"/>
            <a:ext cx="4821301" cy="427543"/>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6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格式：落款与日期位置调换。</a:t>
            </a:r>
            <a:endParaRPr lang="zh-CN" altLang="en-US"/>
          </a:p>
        </p:txBody>
      </p:sp>
      <p:sp>
        <p:nvSpPr>
          <p:cNvPr id="2" name="矩形 1"/>
          <p:cNvSpPr>
            <a:spLocks noChangeAspect="1"/>
          </p:cNvSpPr>
          <p:nvPr/>
        </p:nvSpPr>
        <p:spPr>
          <a:xfrm>
            <a:off x="381000" y="673627"/>
            <a:ext cx="11430000" cy="1084912"/>
          </a:xfrm>
          <a:prstGeom prst="rect">
            <a:avLst/>
          </a:prstGeom>
        </p:spPr>
        <p:txBody>
          <a:bodyPr>
            <a:spAutoFit/>
          </a:bodyPr>
          <a:lstStyle/>
          <a:p>
            <a:pPr>
              <a:lnSpc>
                <a:spcPct val="130000"/>
              </a:lnSpc>
            </a:pPr>
            <a:r>
              <a:rPr lang="en-US" altLang="zh-CN" sz="2600" b="1">
                <a:solidFill>
                  <a:srgbClr val="000000"/>
                </a:solidFill>
                <a:latin typeface="Times New Roman" panose="02020603050405020304" pitchFamily="18" charset="0"/>
                <a:ea typeface="宋体" panose="02010600030101010101" pitchFamily="2" charset="-122"/>
              </a:rPr>
              <a:t>9</a:t>
            </a:r>
            <a:r>
              <a:rPr lang="zh-CN" altLang="zh-CN" sz="26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a:latin typeface="Times New Roman" panose="02020603050405020304" pitchFamily="18" charset="0"/>
                <a:ea typeface="楷体" panose="02010609060101010101" pitchFamily="49" charset="-122"/>
              </a:rPr>
              <a:t>(</a:t>
            </a:r>
            <a:r>
              <a:rPr lang="en-US" altLang="zh-CN" sz="2600" b="1">
                <a:latin typeface="Times New Roman" panose="02020603050405020304" pitchFamily="18" charset="0"/>
                <a:ea typeface="宋体" panose="02010600030101010101" pitchFamily="2" charset="-122"/>
              </a:rPr>
              <a:t>2025</a:t>
            </a:r>
            <a:r>
              <a:rPr lang="zh-CN" altLang="zh-CN" sz="26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a:latin typeface="Times New Roman" panose="02020603050405020304" pitchFamily="18" charset="0"/>
                <a:ea typeface="楷体" panose="02010609060101010101" pitchFamily="49" charset="-122"/>
                <a:cs typeface="Times New Roman" panose="02020603050405020304" pitchFamily="18" charset="0"/>
              </a:rPr>
              <a:t>连云港改编</a:t>
            </a:r>
            <a:r>
              <a:rPr lang="en-US" altLang="zh-CN" sz="2600" b="1">
                <a:latin typeface="Times New Roman" panose="02020603050405020304" pitchFamily="18" charset="0"/>
                <a:ea typeface="楷体" panose="02010609060101010101" pitchFamily="49" charset="-122"/>
              </a:rPr>
              <a:t>)</a:t>
            </a:r>
            <a:r>
              <a:rPr lang="zh-CN" altLang="zh-CN" sz="2600" b="1">
                <a:latin typeface="Times New Roman" panose="02020603050405020304" pitchFamily="18" charset="0"/>
                <a:ea typeface="宋体" panose="02010600030101010101" pitchFamily="2" charset="-122"/>
                <a:cs typeface="Times New Roman" panose="02020603050405020304" pitchFamily="18" charset="0"/>
              </a:rPr>
              <a:t>你发现邀请函在语序和格式上各有一处不当，请分别修改。</a:t>
            </a:r>
            <a:endParaRPr lang="zh-CN" altLang="en-US" sz="2600"/>
          </a:p>
        </p:txBody>
      </p:sp>
      <p:sp>
        <p:nvSpPr>
          <p:cNvPr id="5" name="A_a8992"/>
          <p:cNvSpPr/>
          <p:nvPr/>
        </p:nvSpPr>
        <p:spPr>
          <a:xfrm>
            <a:off x="380999" y="5471221"/>
            <a:ext cx="8545576" cy="427543"/>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6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语序：阅读经典可以收获知识、开启智慧、陶冶情操。</a:t>
            </a:r>
            <a:r>
              <a:rPr lang="en-US" altLang="zh-CN" sz="2600" b="1">
                <a:solidFill>
                  <a:srgbClr val="FF0000"/>
                </a:solidFill>
                <a:uFill>
                  <a:solidFill>
                    <a:srgbClr val="000000"/>
                  </a:solidFill>
                </a:uFill>
                <a:latin typeface="Calibri" panose="020F0502020204030204" pitchFamily="34" charset="0"/>
                <a:ea typeface="黑体" panose="02010609060101010101" pitchFamily="49" charset="-122"/>
                <a:cs typeface="Calibri" panose="020F0502020204030204" pitchFamily="34" charset="0"/>
              </a:rPr>
              <a:t> </a:t>
            </a:r>
            <a:endParaRPr lang="zh-CN" altLang="en-US"/>
          </a:p>
        </p:txBody>
      </p:sp>
      <p:graphicFrame>
        <p:nvGraphicFramePr>
          <p:cNvPr id="3" name="表格 2"/>
          <p:cNvGraphicFramePr>
            <a:graphicFrameLocks noGrp="1"/>
          </p:cNvGraphicFramePr>
          <p:nvPr>
            <p:extLst>
              <p:ext uri="{D42A27DB-BD31-4B8C-83A1-F6EECF244321}">
                <p14:modId xmlns:p14="http://schemas.microsoft.com/office/powerpoint/2010/main" val="2573538932"/>
              </p:ext>
            </p:extLst>
          </p:nvPr>
        </p:nvGraphicFramePr>
        <p:xfrm>
          <a:off x="523457" y="1834907"/>
          <a:ext cx="11145085" cy="3595370"/>
        </p:xfrm>
        <a:graphic>
          <a:graphicData uri="http://schemas.openxmlformats.org/drawingml/2006/table">
            <a:tbl>
              <a:tblPr firstRow="1" firstCol="1" bandRow="1"/>
              <a:tblGrid>
                <a:gridCol w="11145085"/>
              </a:tblGrid>
              <a:tr h="2205355">
                <a:tc>
                  <a:txBody>
                    <a:bodyPr/>
                    <a:lstStyle/>
                    <a:p>
                      <a:pPr algn="ctr" fontAlgn="ctr">
                        <a:spcAft>
                          <a:spcPts val="0"/>
                        </a:spcAft>
                      </a:pPr>
                      <a:r>
                        <a:rPr lang="zh-CN" sz="2600" b="1">
                          <a:effectLst/>
                          <a:latin typeface="Arial" panose="020B0604020202020204" pitchFamily="34" charset="0"/>
                          <a:ea typeface="黑体" panose="02010609060101010101" pitchFamily="49" charset="-122"/>
                          <a:cs typeface="Times New Roman" panose="02020603050405020304" pitchFamily="18" charset="0"/>
                        </a:rPr>
                        <a:t>邀请函</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600" b="1">
                          <a:effectLst/>
                          <a:latin typeface="Times New Roman" panose="02020603050405020304" pitchFamily="18" charset="0"/>
                          <a:ea typeface="楷体" panose="02010609060101010101" pitchFamily="49" charset="-122"/>
                          <a:cs typeface="Times New Roman" panose="02020603050405020304" pitchFamily="18" charset="0"/>
                        </a:rPr>
                        <a:t>亲爱的同学：</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600" b="1">
                          <a:effectLst/>
                          <a:latin typeface="Times New Roman" panose="02020603050405020304" pitchFamily="18" charset="0"/>
                          <a:ea typeface="宋体" panose="02010600030101010101" pitchFamily="2" charset="-122"/>
                          <a:cs typeface="Times New Roman" panose="02020603050405020304" pitchFamily="18" charset="0"/>
                        </a:rPr>
                        <a:t>　　</a:t>
                      </a:r>
                      <a:r>
                        <a:rPr lang="zh-CN" sz="2600" b="1">
                          <a:effectLst/>
                          <a:latin typeface="Times New Roman" panose="02020603050405020304" pitchFamily="18" charset="0"/>
                          <a:ea typeface="楷体" panose="02010609060101010101" pitchFamily="49" charset="-122"/>
                          <a:cs typeface="Times New Roman" panose="02020603050405020304" pitchFamily="18" charset="0"/>
                        </a:rPr>
                        <a:t>书籍是人类共同的朋友。阅读经典可以陶冶情操、收获知识、开启智慧。为促进大家的阅读与交流，校文学社拟于</a:t>
                      </a:r>
                      <a:r>
                        <a:rPr lang="en-US" sz="2600" b="1">
                          <a:effectLst/>
                          <a:latin typeface="Times New Roman" panose="02020603050405020304" pitchFamily="18" charset="0"/>
                          <a:ea typeface="宋体" panose="02010600030101010101" pitchFamily="2" charset="-122"/>
                          <a:cs typeface="Times New Roman" panose="02020603050405020304" pitchFamily="18" charset="0"/>
                        </a:rPr>
                        <a:t>4</a:t>
                      </a:r>
                      <a:r>
                        <a:rPr lang="zh-CN" sz="2600" b="1">
                          <a:effectLst/>
                          <a:latin typeface="Times New Roman" panose="02020603050405020304" pitchFamily="18" charset="0"/>
                          <a:ea typeface="楷体" panose="02010609060101010101" pitchFamily="49" charset="-122"/>
                          <a:cs typeface="Times New Roman" panose="02020603050405020304" pitchFamily="18" charset="0"/>
                        </a:rPr>
                        <a:t>月</a:t>
                      </a:r>
                      <a:r>
                        <a:rPr lang="en-US" sz="2600" b="1">
                          <a:effectLst/>
                          <a:latin typeface="Times New Roman" panose="02020603050405020304" pitchFamily="18" charset="0"/>
                          <a:ea typeface="宋体" panose="02010600030101010101" pitchFamily="2" charset="-122"/>
                          <a:cs typeface="Times New Roman" panose="02020603050405020304" pitchFamily="18" charset="0"/>
                        </a:rPr>
                        <a:t>23</a:t>
                      </a:r>
                      <a:r>
                        <a:rPr lang="zh-CN" sz="2600" b="1">
                          <a:effectLst/>
                          <a:latin typeface="Times New Roman" panose="02020603050405020304" pitchFamily="18" charset="0"/>
                          <a:ea typeface="楷体" panose="02010609060101010101" pitchFamily="49" charset="-122"/>
                          <a:cs typeface="Times New Roman" panose="02020603050405020304" pitchFamily="18" charset="0"/>
                        </a:rPr>
                        <a:t>日下午两点在阶梯教室开展</a:t>
                      </a:r>
                      <a:r>
                        <a:rPr lang="zh-CN" sz="2600" b="1">
                          <a:effectLst/>
                          <a:latin typeface="Times New Roman" panose="02020603050405020304" pitchFamily="18" charset="0"/>
                          <a:ea typeface="宋体" panose="02010600030101010101" pitchFamily="2" charset="-122"/>
                          <a:cs typeface="Times New Roman" panose="02020603050405020304" pitchFamily="18" charset="0"/>
                        </a:rPr>
                        <a:t>“</a:t>
                      </a:r>
                      <a:r>
                        <a:rPr lang="zh-CN" sz="2600" b="1">
                          <a:effectLst/>
                          <a:latin typeface="Times New Roman" panose="02020603050405020304" pitchFamily="18" charset="0"/>
                          <a:ea typeface="楷体" panose="02010609060101010101" pitchFamily="49" charset="-122"/>
                          <a:cs typeface="Times New Roman" panose="02020603050405020304" pitchFamily="18" charset="0"/>
                        </a:rPr>
                        <a:t>阅读经典，对话智者</a:t>
                      </a:r>
                      <a:r>
                        <a:rPr lang="zh-CN" sz="2600" b="1">
                          <a:effectLst/>
                          <a:latin typeface="Times New Roman" panose="02020603050405020304" pitchFamily="18" charset="0"/>
                          <a:ea typeface="宋体" panose="02010600030101010101" pitchFamily="2" charset="-122"/>
                          <a:cs typeface="Times New Roman" panose="02020603050405020304" pitchFamily="18" charset="0"/>
                        </a:rPr>
                        <a:t>——</a:t>
                      </a:r>
                      <a:r>
                        <a:rPr lang="zh-CN" sz="2600" b="1">
                          <a:effectLst/>
                          <a:latin typeface="Times New Roman" panose="02020603050405020304" pitchFamily="18" charset="0"/>
                          <a:ea typeface="楷体" panose="02010609060101010101" pitchFamily="49" charset="-122"/>
                          <a:cs typeface="Times New Roman" panose="02020603050405020304" pitchFamily="18" charset="0"/>
                        </a:rPr>
                        <a:t>向你推荐一本好书</a:t>
                      </a:r>
                      <a:r>
                        <a:rPr lang="zh-CN" sz="2600" b="1">
                          <a:effectLst/>
                          <a:latin typeface="Times New Roman" panose="02020603050405020304" pitchFamily="18" charset="0"/>
                          <a:ea typeface="宋体" panose="02010600030101010101" pitchFamily="2" charset="-122"/>
                          <a:cs typeface="Times New Roman" panose="02020603050405020304" pitchFamily="18" charset="0"/>
                        </a:rPr>
                        <a:t>”</a:t>
                      </a:r>
                      <a:r>
                        <a:rPr lang="zh-CN" sz="2600" b="1">
                          <a:effectLst/>
                          <a:latin typeface="Times New Roman" panose="02020603050405020304" pitchFamily="18" charset="0"/>
                          <a:ea typeface="楷体" panose="02010609060101010101" pitchFamily="49" charset="-122"/>
                          <a:cs typeface="Times New Roman" panose="02020603050405020304" pitchFamily="18" charset="0"/>
                        </a:rPr>
                        <a:t>读书交流活动，诚邀热爱阅读的你分享读书感悟。</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600" b="1">
                          <a:effectLst/>
                          <a:latin typeface="Times New Roman" panose="02020603050405020304" pitchFamily="18" charset="0"/>
                          <a:ea typeface="宋体" panose="02010600030101010101" pitchFamily="2" charset="-122"/>
                          <a:cs typeface="Times New Roman" panose="02020603050405020304" pitchFamily="18" charset="0"/>
                        </a:rPr>
                        <a:t>　　</a:t>
                      </a:r>
                      <a:r>
                        <a:rPr lang="zh-CN" sz="2600" b="1">
                          <a:effectLst/>
                          <a:latin typeface="Times New Roman" panose="02020603050405020304" pitchFamily="18" charset="0"/>
                          <a:ea typeface="楷体" panose="02010609060101010101" pitchFamily="49" charset="-122"/>
                          <a:cs typeface="Times New Roman" panose="02020603050405020304" pitchFamily="18" charset="0"/>
                        </a:rPr>
                        <a:t>期待你的参与！</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p>
                      <a:pPr algn="r" fontAlgn="ctr">
                        <a:spcAft>
                          <a:spcPts val="0"/>
                        </a:spcAft>
                      </a:pPr>
                      <a:r>
                        <a:rPr lang="en-US" sz="2600" b="1">
                          <a:effectLst/>
                          <a:latin typeface="Times New Roman" panose="02020603050405020304" pitchFamily="18" charset="0"/>
                          <a:ea typeface="宋体" panose="02010600030101010101" pitchFamily="2" charset="-122"/>
                          <a:cs typeface="Times New Roman" panose="02020603050405020304" pitchFamily="18" charset="0"/>
                        </a:rPr>
                        <a:t>2025</a:t>
                      </a:r>
                      <a:r>
                        <a:rPr lang="zh-CN" sz="2600" b="1">
                          <a:effectLst/>
                          <a:latin typeface="Times New Roman" panose="02020603050405020304" pitchFamily="18" charset="0"/>
                          <a:ea typeface="楷体" panose="02010609060101010101" pitchFamily="49" charset="-122"/>
                          <a:cs typeface="Times New Roman" panose="02020603050405020304" pitchFamily="18" charset="0"/>
                        </a:rPr>
                        <a:t>年</a:t>
                      </a:r>
                      <a:r>
                        <a:rPr lang="en-US" sz="2600" b="1">
                          <a:effectLst/>
                          <a:latin typeface="Times New Roman" panose="02020603050405020304" pitchFamily="18" charset="0"/>
                          <a:ea typeface="宋体" panose="02010600030101010101" pitchFamily="2" charset="-122"/>
                          <a:cs typeface="Times New Roman" panose="02020603050405020304" pitchFamily="18" charset="0"/>
                        </a:rPr>
                        <a:t>4</a:t>
                      </a:r>
                      <a:r>
                        <a:rPr lang="zh-CN" sz="2600" b="1">
                          <a:effectLst/>
                          <a:latin typeface="Times New Roman" panose="02020603050405020304" pitchFamily="18" charset="0"/>
                          <a:ea typeface="楷体" panose="02010609060101010101" pitchFamily="49" charset="-122"/>
                          <a:cs typeface="Times New Roman" panose="02020603050405020304" pitchFamily="18" charset="0"/>
                        </a:rPr>
                        <a:t>月</a:t>
                      </a:r>
                      <a:r>
                        <a:rPr lang="en-US" sz="2600" b="1">
                          <a:effectLst/>
                          <a:latin typeface="Times New Roman" panose="02020603050405020304" pitchFamily="18" charset="0"/>
                          <a:ea typeface="宋体" panose="02010600030101010101" pitchFamily="2" charset="-122"/>
                          <a:cs typeface="Times New Roman" panose="02020603050405020304" pitchFamily="18" charset="0"/>
                        </a:rPr>
                        <a:t>18</a:t>
                      </a:r>
                      <a:r>
                        <a:rPr lang="zh-CN" sz="2600" b="1">
                          <a:effectLst/>
                          <a:latin typeface="Times New Roman" panose="02020603050405020304" pitchFamily="18" charset="0"/>
                          <a:ea typeface="楷体" panose="02010609060101010101" pitchFamily="49" charset="-122"/>
                          <a:cs typeface="Times New Roman" panose="02020603050405020304" pitchFamily="18" charset="0"/>
                        </a:rPr>
                        <a:t>日</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p>
                      <a:pPr algn="r" fontAlgn="ctr">
                        <a:spcAft>
                          <a:spcPts val="0"/>
                        </a:spcAft>
                      </a:pPr>
                      <a:r>
                        <a:rPr lang="en-US" sz="2600" b="1">
                          <a:effectLst/>
                          <a:latin typeface="Times New Roman" panose="02020603050405020304" pitchFamily="18" charset="0"/>
                          <a:ea typeface="宋体" panose="02010600030101010101" pitchFamily="2" charset="-122"/>
                          <a:cs typeface="Times New Roman" panose="02020603050405020304" pitchFamily="18" charset="0"/>
                        </a:rPr>
                        <a:t>××</a:t>
                      </a:r>
                      <a:r>
                        <a:rPr lang="zh-CN" sz="2600" b="1">
                          <a:effectLst/>
                          <a:latin typeface="Times New Roman" panose="02020603050405020304" pitchFamily="18" charset="0"/>
                          <a:ea typeface="楷体" panose="02010609060101010101" pitchFamily="49" charset="-122"/>
                          <a:cs typeface="Times New Roman" panose="02020603050405020304" pitchFamily="18" charset="0"/>
                        </a:rPr>
                        <a:t>中学文学社</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223184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71695"/>
            <a:ext cx="11430000" cy="5641609"/>
          </a:xfrm>
          <a:prstGeom prst="rect">
            <a:avLst/>
          </a:prstGeom>
        </p:spPr>
        <p:txBody>
          <a:bodyPr>
            <a:spAutoFit/>
          </a:bodyPr>
          <a:lstStyle/>
          <a:p>
            <a:pPr>
              <a:lnSpc>
                <a:spcPct val="130000"/>
              </a:lnSpc>
              <a:spcAft>
                <a:spcPts val="0"/>
              </a:spcAft>
            </a:pPr>
            <a:r>
              <a:rPr lang="en-US"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28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云南改编</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文中画线句子有语病，修改正确的一项是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历史上，人们常将个人或家庭的荣耀与整个家族的命运紧密相连，有</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光耀门楣</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latin typeface="Times New Roman" panose="02020603050405020304" pitchFamily="18" charset="0"/>
                <a:ea typeface="楷体" panose="02010609060101010101" pitchFamily="49" charset="-122"/>
                <a:cs typeface="Times New Roman" panose="02020603050405020304" pitchFamily="18" charset="0"/>
              </a:rPr>
              <a:t>之说。作为传统建筑的重要构件，门楣上承载的远不止土木之重。先辈们把仁善之德、教化之意，凝练成隽永深刻的文字，高悬于门楣之上以作家风家训。</a:t>
            </a:r>
            <a:r>
              <a:rPr lang="zh-CN" altLang="zh-CN" sz="2800" b="1" u="sng">
                <a:latin typeface="Times New Roman" panose="02020603050405020304" pitchFamily="18" charset="0"/>
                <a:ea typeface="楷体" panose="02010609060101010101" pitchFamily="49" charset="-122"/>
                <a:cs typeface="Times New Roman" panose="02020603050405020304" pitchFamily="18" charset="0"/>
              </a:rPr>
              <a:t>通过这些文字，时时告诫后人要匡扶家国正义，保持内心正念。</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．通过这些文字，时时告诫后人要保持内心正念，匡扶家国正义。</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．这些文字，时时警示后人要匡扶家国正义，保持内心正念。</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．这些文字，时时告诫后人要保持内心正念，匡扶家国正义。</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．通过这些文字，时时警示后人要匡扶家国正义，保持内心正念。</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A_92696"/>
          <p:cNvSpPr/>
          <p:nvPr/>
        </p:nvSpPr>
        <p:spPr>
          <a:xfrm>
            <a:off x="10129203" y="768215"/>
            <a:ext cx="1298637"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1720748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568444"/>
            <a:ext cx="11430000" cy="6047361"/>
          </a:xfrm>
          <a:prstGeom prst="rect">
            <a:avLst/>
          </a:prstGeom>
        </p:spPr>
        <p:txBody>
          <a:bodyPr>
            <a:spAutoFit/>
          </a:bodyPr>
          <a:lstStyle/>
          <a:p>
            <a:pPr>
              <a:lnSpc>
                <a:spcPct val="130000"/>
              </a:lnSpc>
              <a:spcAft>
                <a:spcPts val="0"/>
              </a:spcAft>
            </a:pPr>
            <a:r>
              <a:rPr lang="en-US" altLang="zh-CN" sz="25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25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500" b="1">
                <a:latin typeface="Times New Roman" panose="02020603050405020304" pitchFamily="18" charset="0"/>
                <a:ea typeface="楷体" panose="02010609060101010101" pitchFamily="49" charset="-122"/>
                <a:cs typeface="Times New Roman" panose="02020603050405020304" pitchFamily="18" charset="0"/>
              </a:rPr>
              <a:t>(</a:t>
            </a:r>
            <a:r>
              <a:rPr lang="en-US" altLang="zh-CN" sz="2500" b="1">
                <a:latin typeface="Times New Roman" panose="02020603050405020304" pitchFamily="18" charset="0"/>
                <a:ea typeface="宋体" panose="02010600030101010101" pitchFamily="2" charset="-122"/>
                <a:cs typeface="Times New Roman" panose="02020603050405020304" pitchFamily="18" charset="0"/>
              </a:rPr>
              <a:t>2025</a:t>
            </a:r>
            <a:r>
              <a:rPr lang="zh-CN" altLang="zh-CN" sz="2500" b="1">
                <a:latin typeface="Times New Roman" panose="02020603050405020304" pitchFamily="18" charset="0"/>
                <a:ea typeface="宋体" panose="02010600030101010101" pitchFamily="2" charset="-122"/>
                <a:cs typeface="Times New Roman" panose="02020603050405020304" pitchFamily="18" charset="0"/>
              </a:rPr>
              <a:t>·</a:t>
            </a:r>
            <a:r>
              <a:rPr lang="zh-CN" altLang="zh-CN" sz="2500" b="1">
                <a:latin typeface="Times New Roman" panose="02020603050405020304" pitchFamily="18" charset="0"/>
                <a:ea typeface="楷体" panose="02010609060101010101" pitchFamily="49" charset="-122"/>
                <a:cs typeface="Times New Roman" panose="02020603050405020304" pitchFamily="18" charset="0"/>
              </a:rPr>
              <a:t>南充改编</a:t>
            </a:r>
            <a:r>
              <a:rPr lang="en-US" altLang="zh-CN" sz="2500" b="1">
                <a:latin typeface="Times New Roman" panose="02020603050405020304" pitchFamily="18" charset="0"/>
                <a:ea typeface="楷体" panose="02010609060101010101" pitchFamily="49" charset="-122"/>
                <a:cs typeface="Times New Roman" panose="02020603050405020304" pitchFamily="18" charset="0"/>
              </a:rPr>
              <a:t>)</a:t>
            </a:r>
            <a:r>
              <a:rPr lang="zh-CN" altLang="zh-CN" sz="2500" b="1">
                <a:latin typeface="Times New Roman" panose="02020603050405020304" pitchFamily="18" charset="0"/>
                <a:ea typeface="宋体" panose="02010600030101010101" pitchFamily="2" charset="-122"/>
                <a:cs typeface="Times New Roman" panose="02020603050405020304" pitchFamily="18" charset="0"/>
              </a:rPr>
              <a:t>阅读下面弘毅同学的劳动实践总结的结尾部分，完成后面的问题。</a:t>
            </a:r>
            <a:endParaRPr lang="zh-CN" altLang="zh-CN" sz="25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500" b="1">
                <a:latin typeface="Times New Roman" panose="02020603050405020304" pitchFamily="18" charset="0"/>
                <a:ea typeface="宋体" panose="02010600030101010101" pitchFamily="2" charset="-122"/>
                <a:cs typeface="Times New Roman" panose="02020603050405020304" pitchFamily="18" charset="0"/>
              </a:rPr>
              <a:t>　　</a:t>
            </a:r>
            <a:r>
              <a:rPr lang="zh-CN" altLang="zh-CN" sz="2500" b="1">
                <a:latin typeface="Times New Roman" panose="02020603050405020304" pitchFamily="18" charset="0"/>
                <a:ea typeface="楷体" panose="02010609060101010101" pitchFamily="49" charset="-122"/>
                <a:cs typeface="Times New Roman" panose="02020603050405020304" pitchFamily="18" charset="0"/>
              </a:rPr>
              <a:t>本次蔬菜种植劳动实践活动，不仅让我学会了翻土、播种、施肥等蔬菜种植的全套技能，【甲】</a:t>
            </a:r>
            <a:r>
              <a:rPr lang="zh-CN" altLang="zh-CN" sz="2500" b="1" u="wavy">
                <a:latin typeface="Times New Roman" panose="02020603050405020304" pitchFamily="18" charset="0"/>
                <a:ea typeface="楷体" panose="02010609060101010101" pitchFamily="49" charset="-122"/>
                <a:cs typeface="Times New Roman" panose="02020603050405020304" pitchFamily="18" charset="0"/>
              </a:rPr>
              <a:t>也让我在生产实践中领略了书本知识</a:t>
            </a:r>
            <a:r>
              <a:rPr lang="zh-CN" altLang="zh-CN" sz="2500" b="1">
                <a:latin typeface="Times New Roman" panose="02020603050405020304" pitchFamily="18" charset="0"/>
                <a:ea typeface="楷体" panose="02010609060101010101" pitchFamily="49" charset="-122"/>
                <a:cs typeface="Times New Roman" panose="02020603050405020304" pitchFamily="18" charset="0"/>
              </a:rPr>
              <a:t>；让我对劳动有了真切美好的体验，当我亲手播下的种子，破土成苗，在风中招摇的时候，它带给我的欣喜，带给我的成就感、幸福感，会融入我的血液，伴我一生；本次活动还让我对劳动和劳动者有了全新的认识，</a:t>
            </a:r>
            <a:r>
              <a:rPr lang="zh-CN" altLang="zh-CN" sz="2500" b="1" u="sng">
                <a:latin typeface="Calibri" panose="020F0502020204030204" pitchFamily="34" charset="0"/>
                <a:ea typeface="宋体" panose="02010600030101010101" pitchFamily="2" charset="-122"/>
                <a:cs typeface="宋体" panose="02010600030101010101" pitchFamily="2" charset="-122"/>
              </a:rPr>
              <a:t>①</a:t>
            </a:r>
            <a:r>
              <a:rPr lang="zh-CN" altLang="zh-CN" sz="2500" b="1" u="sng">
                <a:latin typeface="Times New Roman" panose="02020603050405020304" pitchFamily="18" charset="0"/>
                <a:ea typeface="楷体" panose="02010609060101010101" pitchFamily="49" charset="-122"/>
                <a:cs typeface="Times New Roman" panose="02020603050405020304" pitchFamily="18" charset="0"/>
              </a:rPr>
              <a:t>当我再次看到在街上清扫街道的环卫工人时，</a:t>
            </a:r>
            <a:r>
              <a:rPr lang="zh-CN" altLang="zh-CN" sz="2500" b="1" u="sng">
                <a:latin typeface="Calibri" panose="020F0502020204030204" pitchFamily="34" charset="0"/>
                <a:ea typeface="宋体" panose="02010600030101010101" pitchFamily="2" charset="-122"/>
                <a:cs typeface="宋体" panose="02010600030101010101" pitchFamily="2" charset="-122"/>
              </a:rPr>
              <a:t>②</a:t>
            </a:r>
            <a:r>
              <a:rPr lang="zh-CN" altLang="zh-CN" sz="2500" b="1" u="sng">
                <a:latin typeface="Times New Roman" panose="02020603050405020304" pitchFamily="18" charset="0"/>
                <a:ea typeface="楷体" panose="02010609060101010101" pitchFamily="49" charset="-122"/>
                <a:cs typeface="Times New Roman" panose="02020603050405020304" pitchFamily="18" charset="0"/>
              </a:rPr>
              <a:t>当我再次看到农民伯伯在田野里打理庄稼时，</a:t>
            </a:r>
            <a:r>
              <a:rPr lang="zh-CN" altLang="zh-CN" sz="2500" b="1" u="sng">
                <a:latin typeface="Calibri" panose="020F0502020204030204" pitchFamily="34" charset="0"/>
                <a:ea typeface="宋体" panose="02010600030101010101" pitchFamily="2" charset="-122"/>
                <a:cs typeface="宋体" panose="02010600030101010101" pitchFamily="2" charset="-122"/>
              </a:rPr>
              <a:t>③</a:t>
            </a:r>
            <a:r>
              <a:rPr lang="zh-CN" altLang="zh-CN" sz="2500" b="1" u="sng">
                <a:latin typeface="Times New Roman" panose="02020603050405020304" pitchFamily="18" charset="0"/>
                <a:ea typeface="楷体" panose="02010609060101010101" pitchFamily="49" charset="-122"/>
                <a:cs typeface="Times New Roman" panose="02020603050405020304" pitchFamily="18" charset="0"/>
              </a:rPr>
              <a:t>当我再次看到在工地上攀爬脚手架的建筑工人时，</a:t>
            </a:r>
            <a:r>
              <a:rPr lang="zh-CN" altLang="zh-CN" sz="2500" b="1">
                <a:latin typeface="Times New Roman" panose="02020603050405020304" pitchFamily="18" charset="0"/>
                <a:ea typeface="楷体" panose="02010609060101010101" pitchFamily="49" charset="-122"/>
                <a:cs typeface="Times New Roman" panose="02020603050405020304" pitchFamily="18" charset="0"/>
              </a:rPr>
              <a:t>印入我眼帘的是世间最美的姿态，流出我心田的是纯粹的崇敬之情，我会情不自禁地献给他们一副对联：劳动改变现状，奋斗成就未来。</a:t>
            </a:r>
            <a:endParaRPr lang="zh-CN" altLang="zh-CN" sz="250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500" b="1">
                <a:latin typeface="Times New Roman" panose="02020603050405020304" pitchFamily="18" charset="0"/>
                <a:ea typeface="宋体" panose="02010600030101010101" pitchFamily="2" charset="-122"/>
                <a:cs typeface="Times New Roman" panose="02020603050405020304" pitchFamily="18" charset="0"/>
              </a:rPr>
              <a:t>　　</a:t>
            </a:r>
            <a:r>
              <a:rPr lang="zh-CN" altLang="zh-CN" sz="2500" b="1">
                <a:latin typeface="Times New Roman" panose="02020603050405020304" pitchFamily="18" charset="0"/>
                <a:ea typeface="楷体" panose="02010609060101010101" pitchFamily="49" charset="-122"/>
                <a:cs typeface="Times New Roman" panose="02020603050405020304" pitchFamily="18" charset="0"/>
              </a:rPr>
              <a:t>【乙】</a:t>
            </a:r>
            <a:r>
              <a:rPr lang="zh-CN" altLang="zh-CN" sz="2500" b="1" u="wavy">
                <a:latin typeface="Times New Roman" panose="02020603050405020304" pitchFamily="18" charset="0"/>
                <a:ea typeface="楷体" panose="02010609060101010101" pitchFamily="49" charset="-122"/>
                <a:cs typeface="Times New Roman" panose="02020603050405020304" pitchFamily="18" charset="0"/>
              </a:rPr>
              <a:t>在本次劳动实践活动中，带给我的收获是多方面的。</a:t>
            </a:r>
            <a:r>
              <a:rPr lang="zh-CN" altLang="zh-CN" sz="2500" b="1">
                <a:latin typeface="Times New Roman" panose="02020603050405020304" pitchFamily="18" charset="0"/>
                <a:ea typeface="楷体" panose="02010609060101010101" pitchFamily="49" charset="-122"/>
                <a:cs typeface="Times New Roman" panose="02020603050405020304" pitchFamily="18" charset="0"/>
              </a:rPr>
              <a:t>期盼下一次活动的到来。</a:t>
            </a:r>
            <a:endParaRPr lang="zh-CN" altLang="zh-CN" sz="250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82271561"/>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58168" y="1059917"/>
            <a:ext cx="8989962" cy="652486"/>
          </a:xfrm>
          <a:prstGeom prst="rect">
            <a:avLst/>
          </a:prstGeom>
        </p:spPr>
        <p:txBody>
          <a:bodyPr wrap="none">
            <a:spAutoFit/>
          </a:bodyPr>
          <a:lstStyle/>
          <a:p>
            <a:pPr>
              <a:lnSpc>
                <a:spcPct val="130000"/>
              </a:lnSpc>
              <a:spcAft>
                <a:spcPts val="0"/>
              </a:spcAft>
            </a:pPr>
            <a:r>
              <a:rPr lang="en-US" altLang="zh-CN" sz="2800" b="1">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文中划波浪线的【甲】【乙】两句有语病，请修改</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258168" y="1712403"/>
            <a:ext cx="11430000" cy="1167371"/>
          </a:xfrm>
          <a:prstGeom prst="rect">
            <a:avLst/>
          </a:prstGeom>
        </p:spPr>
        <p:txBody>
          <a:bodyPr>
            <a:spAutoFit/>
          </a:bodyPr>
          <a:lstStyle/>
          <a:p>
            <a:pPr>
              <a:lnSpc>
                <a:spcPct val="130000"/>
              </a:lnSpc>
              <a:spcAft>
                <a:spcPts val="0"/>
              </a:spcAft>
            </a:pPr>
            <a:r>
              <a:rPr lang="en-US" altLang="zh-CN" sz="2800" smtClean="0">
                <a:effectLst/>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a:t>
            </a:r>
            <a:endParaRPr lang="zh-CN" altLang="zh-CN" sz="2800">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258168" y="2872785"/>
            <a:ext cx="11710916" cy="652486"/>
          </a:xfrm>
          <a:prstGeom prst="rect">
            <a:avLst/>
          </a:prstGeom>
        </p:spPr>
        <p:txBody>
          <a:bodyPr wrap="square">
            <a:spAutoFit/>
          </a:bodyPr>
          <a:lstStyle/>
          <a:p>
            <a:pPr>
              <a:lnSpc>
                <a:spcPct val="130000"/>
              </a:lnSpc>
              <a:spcAft>
                <a:spcPts val="0"/>
              </a:spcAft>
            </a:pPr>
            <a:r>
              <a:rPr lang="en-US" altLang="zh-CN" sz="2800" b="1">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文中划横线部分有一处需调整语序，请指出序号并修改，使句式更整齐</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矩形 4"/>
          <p:cNvSpPr>
            <a:spLocks noChangeAspect="1"/>
          </p:cNvSpPr>
          <p:nvPr/>
        </p:nvSpPr>
        <p:spPr>
          <a:xfrm>
            <a:off x="257031" y="3706924"/>
            <a:ext cx="11710916" cy="652486"/>
          </a:xfrm>
          <a:prstGeom prst="rect">
            <a:avLst/>
          </a:prstGeom>
        </p:spPr>
        <p:txBody>
          <a:bodyPr wrap="square">
            <a:spAutoFit/>
          </a:bodyPr>
          <a:lstStyle/>
          <a:p>
            <a:pPr>
              <a:lnSpc>
                <a:spcPct val="130000"/>
              </a:lnSpc>
              <a:spcAft>
                <a:spcPts val="0"/>
              </a:spcAft>
            </a:pP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矩形 5"/>
          <p:cNvSpPr>
            <a:spLocks noChangeAspect="1"/>
          </p:cNvSpPr>
          <p:nvPr/>
        </p:nvSpPr>
        <p:spPr>
          <a:xfrm>
            <a:off x="258168" y="1695772"/>
            <a:ext cx="11430000" cy="1160382"/>
          </a:xfrm>
          <a:prstGeom prst="rect">
            <a:avLst/>
          </a:prstGeom>
        </p:spPr>
        <p:txBody>
          <a:bodyPr>
            <a:spAutoFit/>
          </a:bodyPr>
          <a:lstStyle/>
          <a:p>
            <a:pPr>
              <a:lnSpc>
                <a:spcPct val="130000"/>
              </a:lnSpc>
              <a:spcAft>
                <a:spcPts val="0"/>
              </a:spcAft>
            </a:pPr>
            <a:r>
              <a:rPr lang="zh-CN" altLang="zh-CN" sz="2800" b="1"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：甲修改：将</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领略</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改为</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验证</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或</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领悟</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。乙修改：删去</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在</a:t>
            </a:r>
            <a:r>
              <a:rPr lang="en-US" altLang="zh-CN" sz="2800" b="1">
                <a:solidFill>
                  <a:srgbClr val="FF0000"/>
                </a:solidFill>
                <a:uFill>
                  <a:solidFill>
                    <a:srgbClr val="000000"/>
                  </a:solidFill>
                </a:uFill>
                <a:latin typeface="楷体" panose="02010609060101010101" pitchFamily="49" charset="-122"/>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中</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或</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带给</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a:latin typeface="Calibri" panose="020F0502020204030204" pitchFamily="34" charset="0"/>
              <a:ea typeface="宋体" panose="02010600030101010101" pitchFamily="2" charset="-122"/>
              <a:cs typeface="Times New Roman" panose="02020603050405020304" pitchFamily="18" charset="0"/>
            </a:endParaRPr>
          </a:p>
        </p:txBody>
      </p:sp>
      <p:sp>
        <p:nvSpPr>
          <p:cNvPr id="7" name="矩形 6"/>
          <p:cNvSpPr>
            <a:spLocks noChangeAspect="1"/>
          </p:cNvSpPr>
          <p:nvPr/>
        </p:nvSpPr>
        <p:spPr>
          <a:xfrm>
            <a:off x="397489" y="3663140"/>
            <a:ext cx="11430000" cy="601127"/>
          </a:xfrm>
          <a:prstGeom prst="rect">
            <a:avLst/>
          </a:prstGeom>
        </p:spPr>
        <p:txBody>
          <a:bodyPr>
            <a:spAutoFit/>
          </a:bodyPr>
          <a:lstStyle/>
          <a:p>
            <a:pPr>
              <a:lnSpc>
                <a:spcPct val="130000"/>
              </a:lnSpc>
            </a:pP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序号：</a:t>
            </a:r>
            <a:r>
              <a:rPr lang="zh-CN" altLang="zh-CN" sz="2800" b="1">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②</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修改示例：当我再次看到在田野里打理庄稼的农民伯伯时</a:t>
            </a:r>
            <a:endParaRPr lang="zh-CN" altLang="en-US" sz="2800"/>
          </a:p>
        </p:txBody>
      </p:sp>
    </p:spTree>
    <p:extLst>
      <p:ext uri="{BB962C8B-B14F-4D97-AF65-F5344CB8AC3E}">
        <p14:creationId xmlns:p14="http://schemas.microsoft.com/office/powerpoint/2010/main" val="1735587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85.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sp>
        <p:nvSpPr>
          <p:cNvPr id="4" name="文本框 3"/>
          <p:cNvSpPr txBox="1"/>
          <p:nvPr/>
        </p:nvSpPr>
        <p:spPr>
          <a:xfrm>
            <a:off x="4823857" y="4986548"/>
            <a:ext cx="2544286" cy="800219"/>
          </a:xfrm>
          <a:prstGeom prst="rect">
            <a:avLst/>
          </a:prstGeom>
          <a:noFill/>
        </p:spPr>
        <p:txBody>
          <a:bodyPr wrap="none" rtlCol="0">
            <a:spAutoFit/>
          </a:bodyPr>
          <a:lstStyle/>
          <a:p>
            <a:r>
              <a:rPr lang="zh-CN" altLang="en-US" sz="4600" b="1" dirty="0">
                <a:latin typeface="黑体" panose="02010609060101010101" pitchFamily="49" charset="-122"/>
                <a:ea typeface="黑体" panose="02010609060101010101" pitchFamily="49" charset="-122"/>
              </a:rPr>
              <a:t>谢谢观看</a:t>
            </a:r>
          </a:p>
        </p:txBody>
      </p:sp>
      <p:grpSp>
        <p:nvGrpSpPr>
          <p:cNvPr id="10" name="组合 9">
            <a:extLst>
              <a:ext uri="{FF2B5EF4-FFF2-40B4-BE49-F238E27FC236}">
                <a16:creationId xmlns:a16="http://schemas.microsoft.com/office/drawing/2014/main" xmlns="" id="{EE6A1E39-1EA5-5284-C6EE-B62D86C74E4B}"/>
              </a:ext>
            </a:extLst>
          </p:cNvPr>
          <p:cNvGrpSpPr/>
          <p:nvPr/>
        </p:nvGrpSpPr>
        <p:grpSpPr>
          <a:xfrm>
            <a:off x="2632550" y="1071233"/>
            <a:ext cx="6926901" cy="3805567"/>
            <a:chOff x="2632550" y="1071233"/>
            <a:chExt cx="6926901" cy="3805567"/>
          </a:xfrm>
        </p:grpSpPr>
        <p:pic>
          <p:nvPicPr>
            <p:cNvPr id="8" name="图片 7">
              <a:extLst>
                <a:ext uri="{FF2B5EF4-FFF2-40B4-BE49-F238E27FC236}">
                  <a16:creationId xmlns:a16="http://schemas.microsoft.com/office/drawing/2014/main" xmlns="" id="{C6A328CF-DA0E-2E99-236E-0D48E2D0FD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32550" y="1071233"/>
              <a:ext cx="6926901" cy="3805567"/>
            </a:xfrm>
            <a:prstGeom prst="rect">
              <a:avLst/>
            </a:prstGeom>
          </p:spPr>
        </p:pic>
        <p:pic>
          <p:nvPicPr>
            <p:cNvPr id="9" name="图片 8">
              <a:extLst>
                <a:ext uri="{FF2B5EF4-FFF2-40B4-BE49-F238E27FC236}">
                  <a16:creationId xmlns:a16="http://schemas.microsoft.com/office/drawing/2014/main" xmlns="" id="{7A62B922-15B6-752B-E298-371A9F1302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00114" y="2403231"/>
              <a:ext cx="991772" cy="291201"/>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08295" y="678168"/>
            <a:ext cx="11430000" cy="5740098"/>
          </a:xfrm>
          <a:prstGeom prst="rect">
            <a:avLst/>
          </a:prstGeom>
        </p:spPr>
        <p:txBody>
          <a:bodyPr>
            <a:spAutoFit/>
          </a:bodyPr>
          <a:lstStyle/>
          <a:p>
            <a:pPr algn="just">
              <a:lnSpc>
                <a:spcPct val="130000"/>
              </a:lnSpc>
              <a:spcAft>
                <a:spcPts val="0"/>
              </a:spcAft>
            </a:pPr>
            <a:r>
              <a:rPr lang="zh-CN" altLang="zh-CN" sz="2600" b="1">
                <a:solidFill>
                  <a:srgbClr val="000000"/>
                </a:solidFill>
                <a:latin typeface="Arial" panose="020B0604020202020204" pitchFamily="34" charset="0"/>
                <a:ea typeface="黑体" panose="02010609060101010101" pitchFamily="49" charset="-122"/>
                <a:cs typeface="Times New Roman" panose="02020603050405020304" pitchFamily="18" charset="0"/>
              </a:rPr>
              <a:t>执行</a:t>
            </a:r>
            <a:r>
              <a:rPr lang="zh-CN" altLang="zh-CN" sz="2600" b="1">
                <a:solidFill>
                  <a:srgbClr val="000000"/>
                </a:solidFill>
                <a:latin typeface="NEU-BZ"/>
                <a:ea typeface="方正细等线_GBK"/>
                <a:cs typeface="Times New Roman" panose="02020603050405020304" pitchFamily="18" charset="0"/>
              </a:rPr>
              <a:t>……</a:t>
            </a:r>
            <a:r>
              <a:rPr lang="zh-CN" altLang="zh-CN" sz="2600" b="1">
                <a:solidFill>
                  <a:srgbClr val="000000"/>
                </a:solidFill>
                <a:latin typeface="Arial" panose="020B0604020202020204" pitchFamily="34" charset="0"/>
                <a:ea typeface="黑体" panose="02010609060101010101" pitchFamily="49" charset="-122"/>
                <a:cs typeface="Times New Roman" panose="02020603050405020304" pitchFamily="18" charset="0"/>
              </a:rPr>
              <a:t>责任</a:t>
            </a:r>
            <a:r>
              <a:rPr lang="en-US" altLang="zh-CN" sz="2600" b="1">
                <a:solidFill>
                  <a:srgbClr val="000000"/>
                </a:solidFill>
                <a:latin typeface="宋体" panose="02010600030101010101" pitchFamily="2" charset="-122"/>
                <a:ea typeface="方正书宋_GBK"/>
                <a:cs typeface="Times New Roman" panose="02020603050405020304" pitchFamily="18" charset="0"/>
              </a:rPr>
              <a:t>→</a:t>
            </a:r>
            <a:r>
              <a:rPr lang="zh-CN" altLang="zh-CN" sz="2600" b="1">
                <a:solidFill>
                  <a:srgbClr val="000000"/>
                </a:solidFill>
                <a:latin typeface="Arial" panose="020B0604020202020204" pitchFamily="34" charset="0"/>
                <a:ea typeface="黑体" panose="02010609060101010101" pitchFamily="49" charset="-122"/>
                <a:cs typeface="Times New Roman" panose="02020603050405020304" pitchFamily="18" charset="0"/>
              </a:rPr>
              <a:t>履行</a:t>
            </a:r>
            <a:r>
              <a:rPr lang="zh-CN" altLang="zh-CN" sz="2600" b="1">
                <a:solidFill>
                  <a:srgbClr val="000000"/>
                </a:solidFill>
                <a:latin typeface="NEU-BZ"/>
                <a:ea typeface="方正细等线_GBK"/>
                <a:cs typeface="Times New Roman" panose="02020603050405020304" pitchFamily="18" charset="0"/>
              </a:rPr>
              <a:t>……</a:t>
            </a:r>
            <a:r>
              <a:rPr lang="zh-CN" altLang="zh-CN" sz="2600" b="1">
                <a:solidFill>
                  <a:srgbClr val="000000"/>
                </a:solidFill>
                <a:latin typeface="Arial" panose="020B0604020202020204" pitchFamily="34" charset="0"/>
                <a:ea typeface="黑体" panose="02010609060101010101" pitchFamily="49" charset="-122"/>
                <a:cs typeface="Times New Roman" panose="02020603050405020304" pitchFamily="18" charset="0"/>
              </a:rPr>
              <a:t>责任</a:t>
            </a:r>
            <a:endParaRPr lang="zh-CN" altLang="zh-CN" sz="2600" b="1">
              <a:solidFill>
                <a:srgbClr val="000000"/>
              </a:solidFill>
              <a:latin typeface="NEU-BZ"/>
              <a:ea typeface="方正书宋_GBK"/>
              <a:cs typeface="Times New Roman" panose="02020603050405020304" pitchFamily="18" charset="0"/>
            </a:endParaRPr>
          </a:p>
          <a:p>
            <a:pPr algn="just">
              <a:lnSpc>
                <a:spcPct val="130000"/>
              </a:lnSpc>
              <a:spcAft>
                <a:spcPts val="0"/>
              </a:spcAft>
            </a:pPr>
            <a:r>
              <a:rPr lang="zh-CN" altLang="zh-CN" sz="2600" b="1">
                <a:solidFill>
                  <a:srgbClr val="000000"/>
                </a:solidFill>
                <a:latin typeface="Arial" panose="020B0604020202020204" pitchFamily="34" charset="0"/>
                <a:ea typeface="黑体" panose="02010609060101010101" pitchFamily="49" charset="-122"/>
                <a:cs typeface="Times New Roman" panose="02020603050405020304" pitchFamily="18" charset="0"/>
              </a:rPr>
              <a:t>制造</a:t>
            </a:r>
            <a:r>
              <a:rPr lang="zh-CN" altLang="zh-CN" sz="2600" b="1">
                <a:solidFill>
                  <a:srgbClr val="000000"/>
                </a:solidFill>
                <a:latin typeface="NEU-BZ"/>
                <a:ea typeface="方正细等线_GBK"/>
                <a:cs typeface="Times New Roman" panose="02020603050405020304" pitchFamily="18" charset="0"/>
              </a:rPr>
              <a:t>……</a:t>
            </a:r>
            <a:r>
              <a:rPr lang="zh-CN" altLang="zh-CN" sz="2600" b="1">
                <a:solidFill>
                  <a:srgbClr val="000000"/>
                </a:solidFill>
                <a:latin typeface="Arial" panose="020B0604020202020204" pitchFamily="34" charset="0"/>
                <a:ea typeface="黑体" panose="02010609060101010101" pitchFamily="49" charset="-122"/>
                <a:cs typeface="Times New Roman" panose="02020603050405020304" pitchFamily="18" charset="0"/>
              </a:rPr>
              <a:t>艺术</a:t>
            </a:r>
            <a:r>
              <a:rPr lang="en-US" altLang="zh-CN" sz="2600" b="1">
                <a:solidFill>
                  <a:srgbClr val="000000"/>
                </a:solidFill>
                <a:latin typeface="宋体" panose="02010600030101010101" pitchFamily="2" charset="-122"/>
                <a:ea typeface="方正书宋_GBK"/>
                <a:cs typeface="Times New Roman" panose="02020603050405020304" pitchFamily="18" charset="0"/>
              </a:rPr>
              <a:t>→</a:t>
            </a:r>
            <a:r>
              <a:rPr lang="zh-CN" altLang="zh-CN" sz="2600" b="1">
                <a:solidFill>
                  <a:srgbClr val="000000"/>
                </a:solidFill>
                <a:latin typeface="Arial" panose="020B0604020202020204" pitchFamily="34" charset="0"/>
                <a:ea typeface="黑体" panose="02010609060101010101" pitchFamily="49" charset="-122"/>
                <a:cs typeface="Times New Roman" panose="02020603050405020304" pitchFamily="18" charset="0"/>
              </a:rPr>
              <a:t>创造</a:t>
            </a:r>
            <a:r>
              <a:rPr lang="zh-CN" altLang="zh-CN" sz="2600" b="1">
                <a:solidFill>
                  <a:srgbClr val="000000"/>
                </a:solidFill>
                <a:latin typeface="NEU-BZ"/>
                <a:ea typeface="方正细等线_GBK"/>
                <a:cs typeface="Times New Roman" panose="02020603050405020304" pitchFamily="18" charset="0"/>
              </a:rPr>
              <a:t>……</a:t>
            </a:r>
            <a:r>
              <a:rPr lang="zh-CN" altLang="zh-CN" sz="2600" b="1">
                <a:solidFill>
                  <a:srgbClr val="000000"/>
                </a:solidFill>
                <a:latin typeface="Arial" panose="020B0604020202020204" pitchFamily="34" charset="0"/>
                <a:ea typeface="黑体" panose="02010609060101010101" pitchFamily="49" charset="-122"/>
                <a:cs typeface="Times New Roman" panose="02020603050405020304" pitchFamily="18" charset="0"/>
              </a:rPr>
              <a:t>艺术</a:t>
            </a:r>
            <a:endParaRPr lang="zh-CN" altLang="zh-CN" sz="2600" b="1">
              <a:solidFill>
                <a:srgbClr val="000000"/>
              </a:solidFill>
              <a:latin typeface="NEU-BZ"/>
              <a:ea typeface="方正书宋_GBK"/>
              <a:cs typeface="Times New Roman" panose="02020603050405020304" pitchFamily="18" charset="0"/>
            </a:endParaRPr>
          </a:p>
          <a:p>
            <a:pPr algn="just">
              <a:lnSpc>
                <a:spcPct val="130000"/>
              </a:lnSpc>
              <a:spcAft>
                <a:spcPts val="0"/>
              </a:spcAft>
            </a:pPr>
            <a:r>
              <a:rPr lang="zh-CN" altLang="zh-CN" sz="2600" b="1">
                <a:solidFill>
                  <a:srgbClr val="000000"/>
                </a:solidFill>
                <a:latin typeface="Arial" panose="020B0604020202020204" pitchFamily="34" charset="0"/>
                <a:ea typeface="黑体" panose="02010609060101010101" pitchFamily="49" charset="-122"/>
                <a:cs typeface="Times New Roman" panose="02020603050405020304" pitchFamily="18" charset="0"/>
              </a:rPr>
              <a:t>吸取</a:t>
            </a:r>
            <a:r>
              <a:rPr lang="zh-CN" altLang="zh-CN" sz="2600" b="1">
                <a:solidFill>
                  <a:srgbClr val="000000"/>
                </a:solidFill>
                <a:latin typeface="NEU-BZ"/>
                <a:ea typeface="方正细等线_GBK"/>
                <a:cs typeface="Times New Roman" panose="02020603050405020304" pitchFamily="18" charset="0"/>
              </a:rPr>
              <a:t>……</a:t>
            </a:r>
            <a:r>
              <a:rPr lang="zh-CN" altLang="zh-CN" sz="2600" b="1">
                <a:solidFill>
                  <a:srgbClr val="000000"/>
                </a:solidFill>
                <a:latin typeface="Arial" panose="020B0604020202020204" pitchFamily="34" charset="0"/>
                <a:ea typeface="黑体" panose="02010609060101010101" pitchFamily="49" charset="-122"/>
                <a:cs typeface="Times New Roman" panose="02020603050405020304" pitchFamily="18" charset="0"/>
              </a:rPr>
              <a:t>启示</a:t>
            </a:r>
            <a:r>
              <a:rPr lang="en-US" altLang="zh-CN" sz="2600" b="1">
                <a:solidFill>
                  <a:srgbClr val="000000"/>
                </a:solidFill>
                <a:latin typeface="宋体" panose="02010600030101010101" pitchFamily="2" charset="-122"/>
                <a:ea typeface="方正书宋_GBK"/>
                <a:cs typeface="Times New Roman" panose="02020603050405020304" pitchFamily="18" charset="0"/>
              </a:rPr>
              <a:t>→</a:t>
            </a:r>
            <a:r>
              <a:rPr lang="zh-CN" altLang="zh-CN" sz="2600" b="1">
                <a:solidFill>
                  <a:srgbClr val="000000"/>
                </a:solidFill>
                <a:latin typeface="Arial" panose="020B0604020202020204" pitchFamily="34" charset="0"/>
                <a:ea typeface="黑体" panose="02010609060101010101" pitchFamily="49" charset="-122"/>
                <a:cs typeface="Times New Roman" panose="02020603050405020304" pitchFamily="18" charset="0"/>
              </a:rPr>
              <a:t>吸取</a:t>
            </a:r>
            <a:r>
              <a:rPr lang="zh-CN" altLang="zh-CN" sz="2600" b="1">
                <a:solidFill>
                  <a:srgbClr val="000000"/>
                </a:solidFill>
                <a:latin typeface="NEU-BZ"/>
                <a:ea typeface="方正细等线_GBK"/>
                <a:cs typeface="Times New Roman" panose="02020603050405020304" pitchFamily="18" charset="0"/>
              </a:rPr>
              <a:t>……</a:t>
            </a:r>
            <a:r>
              <a:rPr lang="zh-CN" altLang="zh-CN" sz="2600" b="1">
                <a:solidFill>
                  <a:srgbClr val="000000"/>
                </a:solidFill>
                <a:latin typeface="Arial" panose="020B0604020202020204" pitchFamily="34" charset="0"/>
                <a:ea typeface="黑体" panose="02010609060101010101" pitchFamily="49" charset="-122"/>
                <a:cs typeface="Times New Roman" panose="02020603050405020304" pitchFamily="18" charset="0"/>
              </a:rPr>
              <a:t>教训</a:t>
            </a:r>
            <a:r>
              <a:rPr lang="en-US" altLang="zh-CN" sz="26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600" b="1">
              <a:solidFill>
                <a:srgbClr val="000000"/>
              </a:solidFill>
              <a:latin typeface="NEU-BZ"/>
              <a:ea typeface="方正书宋_GBK"/>
              <a:cs typeface="Times New Roman" panose="02020603050405020304" pitchFamily="18" charset="0"/>
            </a:endParaRPr>
          </a:p>
          <a:p>
            <a:pPr algn="just">
              <a:lnSpc>
                <a:spcPct val="130000"/>
              </a:lnSpc>
              <a:spcAft>
                <a:spcPts val="0"/>
              </a:spcAft>
            </a:pPr>
            <a:r>
              <a:rPr lang="zh-CN" altLang="zh-CN" sz="2600" b="1">
                <a:solidFill>
                  <a:srgbClr val="000000"/>
                </a:solidFill>
                <a:latin typeface="Arial" panose="020B0604020202020204" pitchFamily="34" charset="0"/>
                <a:ea typeface="黑体" panose="02010609060101010101" pitchFamily="49" charset="-122"/>
                <a:cs typeface="Times New Roman" panose="02020603050405020304" pitchFamily="18" charset="0"/>
              </a:rPr>
              <a:t>获得</a:t>
            </a:r>
            <a:r>
              <a:rPr lang="zh-CN" altLang="zh-CN" sz="2600" b="1">
                <a:solidFill>
                  <a:srgbClr val="000000"/>
                </a:solidFill>
                <a:latin typeface="NEU-BZ"/>
                <a:ea typeface="方正细等线_GBK"/>
                <a:cs typeface="Times New Roman" panose="02020603050405020304" pitchFamily="18" charset="0"/>
              </a:rPr>
              <a:t>……</a:t>
            </a:r>
            <a:r>
              <a:rPr lang="zh-CN" altLang="zh-CN" sz="2600" b="1">
                <a:solidFill>
                  <a:srgbClr val="000000"/>
                </a:solidFill>
                <a:latin typeface="Arial" panose="020B0604020202020204" pitchFamily="34" charset="0"/>
                <a:ea typeface="黑体" panose="02010609060101010101" pitchFamily="49" charset="-122"/>
                <a:cs typeface="Times New Roman" panose="02020603050405020304" pitchFamily="18" charset="0"/>
              </a:rPr>
              <a:t>启示</a:t>
            </a:r>
            <a:endParaRPr lang="zh-CN" altLang="zh-CN" sz="2600" b="1">
              <a:solidFill>
                <a:srgbClr val="000000"/>
              </a:solidFill>
              <a:latin typeface="NEU-BZ"/>
              <a:ea typeface="方正书宋_GBK"/>
              <a:cs typeface="Times New Roman" panose="02020603050405020304" pitchFamily="18" charset="0"/>
            </a:endParaRPr>
          </a:p>
          <a:p>
            <a:pPr algn="just">
              <a:lnSpc>
                <a:spcPct val="130000"/>
              </a:lnSpc>
              <a:spcAft>
                <a:spcPts val="0"/>
              </a:spcAft>
            </a:pPr>
            <a:r>
              <a:rPr lang="zh-CN" altLang="zh-CN" sz="2600" b="1">
                <a:solidFill>
                  <a:srgbClr val="000000"/>
                </a:solidFill>
                <a:latin typeface="Arial" panose="020B0604020202020204" pitchFamily="34" charset="0"/>
                <a:ea typeface="黑体" panose="02010609060101010101" pitchFamily="49" charset="-122"/>
                <a:cs typeface="Times New Roman" panose="02020603050405020304" pitchFamily="18" charset="0"/>
              </a:rPr>
              <a:t>创立</a:t>
            </a:r>
            <a:r>
              <a:rPr lang="zh-CN" altLang="zh-CN" sz="2600" b="1">
                <a:solidFill>
                  <a:srgbClr val="000000"/>
                </a:solidFill>
                <a:latin typeface="NEU-BZ"/>
                <a:ea typeface="方正细等线_GBK"/>
                <a:cs typeface="Times New Roman" panose="02020603050405020304" pitchFamily="18" charset="0"/>
              </a:rPr>
              <a:t>……</a:t>
            </a:r>
            <a:r>
              <a:rPr lang="zh-CN" altLang="zh-CN" sz="2600" b="1">
                <a:solidFill>
                  <a:srgbClr val="000000"/>
                </a:solidFill>
                <a:latin typeface="Arial" panose="020B0604020202020204" pitchFamily="34" charset="0"/>
                <a:ea typeface="黑体" panose="02010609060101010101" pitchFamily="49" charset="-122"/>
                <a:cs typeface="Times New Roman" panose="02020603050405020304" pitchFamily="18" charset="0"/>
              </a:rPr>
              <a:t>氛围</a:t>
            </a:r>
            <a:r>
              <a:rPr lang="en-US" altLang="zh-CN" sz="2600" b="1">
                <a:solidFill>
                  <a:srgbClr val="000000"/>
                </a:solidFill>
                <a:latin typeface="宋体" panose="02010600030101010101" pitchFamily="2" charset="-122"/>
                <a:ea typeface="方正书宋_GBK"/>
                <a:cs typeface="Times New Roman" panose="02020603050405020304" pitchFamily="18" charset="0"/>
              </a:rPr>
              <a:t>→</a:t>
            </a:r>
            <a:r>
              <a:rPr lang="zh-CN" altLang="zh-CN" sz="2600" b="1">
                <a:solidFill>
                  <a:srgbClr val="000000"/>
                </a:solidFill>
                <a:latin typeface="Arial" panose="020B0604020202020204" pitchFamily="34" charset="0"/>
                <a:ea typeface="黑体" panose="02010609060101010101" pitchFamily="49" charset="-122"/>
                <a:cs typeface="Times New Roman" panose="02020603050405020304" pitchFamily="18" charset="0"/>
              </a:rPr>
              <a:t>营造</a:t>
            </a:r>
            <a:r>
              <a:rPr lang="zh-CN" altLang="zh-CN" sz="2600" b="1">
                <a:solidFill>
                  <a:srgbClr val="000000"/>
                </a:solidFill>
                <a:latin typeface="NEU-BZ"/>
                <a:ea typeface="方正细等线_GBK"/>
                <a:cs typeface="Times New Roman" panose="02020603050405020304" pitchFamily="18" charset="0"/>
              </a:rPr>
              <a:t>……</a:t>
            </a:r>
            <a:r>
              <a:rPr lang="zh-CN" altLang="zh-CN" sz="2600" b="1">
                <a:solidFill>
                  <a:srgbClr val="000000"/>
                </a:solidFill>
                <a:latin typeface="Arial" panose="020B0604020202020204" pitchFamily="34" charset="0"/>
                <a:ea typeface="黑体" panose="02010609060101010101" pitchFamily="49" charset="-122"/>
                <a:cs typeface="Times New Roman" panose="02020603050405020304" pitchFamily="18" charset="0"/>
              </a:rPr>
              <a:t>氛围</a:t>
            </a:r>
            <a:endParaRPr lang="zh-CN" altLang="zh-CN" sz="2600" b="1">
              <a:solidFill>
                <a:srgbClr val="000000"/>
              </a:solidFill>
              <a:latin typeface="NEU-BZ"/>
              <a:ea typeface="方正书宋_GBK"/>
              <a:cs typeface="Times New Roman" panose="02020603050405020304" pitchFamily="18" charset="0"/>
            </a:endParaRPr>
          </a:p>
          <a:p>
            <a:pPr algn="just">
              <a:lnSpc>
                <a:spcPct val="130000"/>
              </a:lnSpc>
              <a:spcAft>
                <a:spcPts val="0"/>
              </a:spcAft>
            </a:pPr>
            <a:r>
              <a:rPr lang="zh-CN" altLang="zh-CN" sz="2600" b="1">
                <a:solidFill>
                  <a:srgbClr val="000000"/>
                </a:solidFill>
                <a:latin typeface="Arial" panose="020B0604020202020204" pitchFamily="34" charset="0"/>
                <a:ea typeface="黑体" panose="02010609060101010101" pitchFamily="49" charset="-122"/>
                <a:cs typeface="Times New Roman" panose="02020603050405020304" pitchFamily="18" charset="0"/>
              </a:rPr>
              <a:t>培养</a:t>
            </a:r>
            <a:r>
              <a:rPr lang="zh-CN" altLang="zh-CN" sz="2600" b="1">
                <a:solidFill>
                  <a:srgbClr val="000000"/>
                </a:solidFill>
                <a:latin typeface="NEU-BZ"/>
                <a:ea typeface="方正细等线_GBK"/>
                <a:cs typeface="Times New Roman" panose="02020603050405020304" pitchFamily="18" charset="0"/>
              </a:rPr>
              <a:t>……</a:t>
            </a:r>
            <a:r>
              <a:rPr lang="zh-CN" altLang="zh-CN" sz="2600" b="1">
                <a:solidFill>
                  <a:srgbClr val="000000"/>
                </a:solidFill>
                <a:latin typeface="Arial" panose="020B0604020202020204" pitchFamily="34" charset="0"/>
                <a:ea typeface="黑体" panose="02010609060101010101" pitchFamily="49" charset="-122"/>
                <a:cs typeface="Times New Roman" panose="02020603050405020304" pitchFamily="18" charset="0"/>
              </a:rPr>
              <a:t>水平</a:t>
            </a:r>
            <a:r>
              <a:rPr lang="en-US" altLang="zh-CN" sz="2600" b="1">
                <a:solidFill>
                  <a:srgbClr val="000000"/>
                </a:solidFill>
                <a:latin typeface="宋体" panose="02010600030101010101" pitchFamily="2" charset="-122"/>
                <a:ea typeface="方正书宋_GBK"/>
                <a:cs typeface="Times New Roman" panose="02020603050405020304" pitchFamily="18" charset="0"/>
              </a:rPr>
              <a:t>→</a:t>
            </a:r>
            <a:r>
              <a:rPr lang="zh-CN" altLang="zh-CN" sz="2600" b="1">
                <a:solidFill>
                  <a:srgbClr val="000000"/>
                </a:solidFill>
                <a:latin typeface="Arial" panose="020B0604020202020204" pitchFamily="34" charset="0"/>
                <a:ea typeface="黑体" panose="02010609060101010101" pitchFamily="49" charset="-122"/>
                <a:cs typeface="Times New Roman" panose="02020603050405020304" pitchFamily="18" charset="0"/>
              </a:rPr>
              <a:t>培养</a:t>
            </a:r>
            <a:r>
              <a:rPr lang="zh-CN" altLang="zh-CN" sz="2600" b="1">
                <a:solidFill>
                  <a:srgbClr val="000000"/>
                </a:solidFill>
                <a:latin typeface="NEU-BZ"/>
                <a:ea typeface="方正细等线_GBK"/>
                <a:cs typeface="Times New Roman" panose="02020603050405020304" pitchFamily="18" charset="0"/>
              </a:rPr>
              <a:t>……</a:t>
            </a:r>
            <a:r>
              <a:rPr lang="zh-CN" altLang="zh-CN" sz="2600" b="1">
                <a:solidFill>
                  <a:srgbClr val="000000"/>
                </a:solidFill>
                <a:latin typeface="Arial" panose="020B0604020202020204" pitchFamily="34" charset="0"/>
                <a:ea typeface="黑体" panose="02010609060101010101" pitchFamily="49" charset="-122"/>
                <a:cs typeface="Times New Roman" panose="02020603050405020304" pitchFamily="18" charset="0"/>
              </a:rPr>
              <a:t>能力</a:t>
            </a:r>
            <a:r>
              <a:rPr lang="en-US" altLang="zh-CN" sz="26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600" b="1">
              <a:solidFill>
                <a:srgbClr val="000000"/>
              </a:solidFill>
              <a:latin typeface="NEU-BZ"/>
              <a:ea typeface="方正书宋_GBK"/>
              <a:cs typeface="Times New Roman" panose="02020603050405020304" pitchFamily="18" charset="0"/>
            </a:endParaRPr>
          </a:p>
          <a:p>
            <a:pPr algn="just">
              <a:lnSpc>
                <a:spcPct val="130000"/>
              </a:lnSpc>
              <a:spcAft>
                <a:spcPts val="0"/>
              </a:spcAft>
            </a:pPr>
            <a:r>
              <a:rPr lang="zh-CN" altLang="zh-CN" sz="2600" b="1">
                <a:solidFill>
                  <a:srgbClr val="000000"/>
                </a:solidFill>
                <a:latin typeface="Arial" panose="020B0604020202020204" pitchFamily="34" charset="0"/>
                <a:ea typeface="黑体" panose="02010609060101010101" pitchFamily="49" charset="-122"/>
                <a:cs typeface="Times New Roman" panose="02020603050405020304" pitchFamily="18" charset="0"/>
              </a:rPr>
              <a:t>提高</a:t>
            </a:r>
            <a:r>
              <a:rPr lang="zh-CN" altLang="zh-CN" sz="2600" b="1">
                <a:solidFill>
                  <a:srgbClr val="000000"/>
                </a:solidFill>
                <a:latin typeface="NEU-BZ"/>
                <a:ea typeface="方正细等线_GBK"/>
                <a:cs typeface="Times New Roman" panose="02020603050405020304" pitchFamily="18" charset="0"/>
              </a:rPr>
              <a:t>……</a:t>
            </a:r>
            <a:r>
              <a:rPr lang="zh-CN" altLang="zh-CN" sz="2600" b="1">
                <a:solidFill>
                  <a:srgbClr val="000000"/>
                </a:solidFill>
                <a:latin typeface="Arial" panose="020B0604020202020204" pitchFamily="34" charset="0"/>
                <a:ea typeface="黑体" panose="02010609060101010101" pitchFamily="49" charset="-122"/>
                <a:cs typeface="Times New Roman" panose="02020603050405020304" pitchFamily="18" charset="0"/>
              </a:rPr>
              <a:t>水平</a:t>
            </a:r>
            <a:endParaRPr lang="zh-CN" altLang="zh-CN" sz="2600" b="1">
              <a:solidFill>
                <a:srgbClr val="000000"/>
              </a:solidFill>
              <a:latin typeface="NEU-BZ"/>
              <a:ea typeface="方正书宋_GBK"/>
              <a:cs typeface="Times New Roman" panose="02020603050405020304" pitchFamily="18" charset="0"/>
            </a:endParaRPr>
          </a:p>
          <a:p>
            <a:pPr algn="just">
              <a:lnSpc>
                <a:spcPct val="130000"/>
              </a:lnSpc>
              <a:spcAft>
                <a:spcPts val="0"/>
              </a:spcAft>
            </a:pPr>
            <a:r>
              <a:rPr lang="zh-CN" altLang="zh-CN" sz="2600" b="1">
                <a:solidFill>
                  <a:srgbClr val="000000"/>
                </a:solidFill>
                <a:latin typeface="Arial" panose="020B0604020202020204" pitchFamily="34" charset="0"/>
                <a:ea typeface="黑体" panose="02010609060101010101" pitchFamily="49" charset="-122"/>
                <a:cs typeface="Times New Roman" panose="02020603050405020304" pitchFamily="18" charset="0"/>
              </a:rPr>
              <a:t>倾听</a:t>
            </a:r>
            <a:r>
              <a:rPr lang="zh-CN" altLang="zh-CN" sz="2600" b="1">
                <a:solidFill>
                  <a:srgbClr val="000000"/>
                </a:solidFill>
                <a:latin typeface="NEU-BZ"/>
                <a:ea typeface="方正细等线_GBK"/>
                <a:cs typeface="Times New Roman" panose="02020603050405020304" pitchFamily="18" charset="0"/>
              </a:rPr>
              <a:t>……</a:t>
            </a:r>
            <a:r>
              <a:rPr lang="zh-CN" altLang="zh-CN" sz="2600" b="1">
                <a:solidFill>
                  <a:srgbClr val="000000"/>
                </a:solidFill>
                <a:latin typeface="Arial" panose="020B0604020202020204" pitchFamily="34" charset="0"/>
                <a:ea typeface="黑体" panose="02010609060101010101" pitchFamily="49" charset="-122"/>
                <a:cs typeface="Times New Roman" panose="02020603050405020304" pitchFamily="18" charset="0"/>
              </a:rPr>
              <a:t>困难</a:t>
            </a:r>
            <a:r>
              <a:rPr lang="en-US" altLang="zh-CN" sz="2600" b="1">
                <a:solidFill>
                  <a:srgbClr val="000000"/>
                </a:solidFill>
                <a:latin typeface="宋体" panose="02010600030101010101" pitchFamily="2" charset="-122"/>
                <a:ea typeface="方正书宋_GBK"/>
                <a:cs typeface="Times New Roman" panose="02020603050405020304" pitchFamily="18" charset="0"/>
              </a:rPr>
              <a:t>→</a:t>
            </a:r>
            <a:r>
              <a:rPr lang="zh-CN" altLang="zh-CN" sz="2600" b="1">
                <a:solidFill>
                  <a:srgbClr val="000000"/>
                </a:solidFill>
                <a:latin typeface="Arial" panose="020B0604020202020204" pitchFamily="34" charset="0"/>
                <a:ea typeface="黑体" panose="02010609060101010101" pitchFamily="49" charset="-122"/>
                <a:cs typeface="Times New Roman" panose="02020603050405020304" pitchFamily="18" charset="0"/>
              </a:rPr>
              <a:t>倾听</a:t>
            </a:r>
            <a:r>
              <a:rPr lang="zh-CN" altLang="zh-CN" sz="2600" b="1">
                <a:solidFill>
                  <a:srgbClr val="000000"/>
                </a:solidFill>
                <a:latin typeface="NEU-BZ"/>
                <a:ea typeface="方正细等线_GBK"/>
                <a:cs typeface="Times New Roman" panose="02020603050405020304" pitchFamily="18" charset="0"/>
              </a:rPr>
              <a:t>……</a:t>
            </a:r>
            <a:r>
              <a:rPr lang="zh-CN" altLang="zh-CN" sz="2600" b="1">
                <a:solidFill>
                  <a:srgbClr val="000000"/>
                </a:solidFill>
                <a:latin typeface="Arial" panose="020B0604020202020204" pitchFamily="34" charset="0"/>
                <a:ea typeface="黑体" panose="02010609060101010101" pitchFamily="49" charset="-122"/>
                <a:cs typeface="Times New Roman" panose="02020603050405020304" pitchFamily="18" charset="0"/>
              </a:rPr>
              <a:t>心声</a:t>
            </a:r>
            <a:r>
              <a:rPr lang="en-US" altLang="zh-CN" sz="26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600" b="1">
              <a:solidFill>
                <a:srgbClr val="000000"/>
              </a:solidFill>
              <a:latin typeface="NEU-BZ"/>
              <a:ea typeface="方正书宋_GBK"/>
              <a:cs typeface="Times New Roman" panose="02020603050405020304" pitchFamily="18" charset="0"/>
            </a:endParaRPr>
          </a:p>
          <a:p>
            <a:pPr algn="just">
              <a:lnSpc>
                <a:spcPct val="130000"/>
              </a:lnSpc>
              <a:spcAft>
                <a:spcPts val="0"/>
              </a:spcAft>
            </a:pPr>
            <a:r>
              <a:rPr lang="zh-CN" altLang="zh-CN" sz="2600" b="1">
                <a:solidFill>
                  <a:srgbClr val="000000"/>
                </a:solidFill>
                <a:latin typeface="Arial" panose="020B0604020202020204" pitchFamily="34" charset="0"/>
                <a:ea typeface="黑体" panose="02010609060101010101" pitchFamily="49" charset="-122"/>
                <a:cs typeface="Times New Roman" panose="02020603050405020304" pitchFamily="18" charset="0"/>
              </a:rPr>
              <a:t>解决</a:t>
            </a:r>
            <a:r>
              <a:rPr lang="zh-CN" altLang="zh-CN" sz="2600" b="1">
                <a:solidFill>
                  <a:srgbClr val="000000"/>
                </a:solidFill>
                <a:latin typeface="NEU-BZ"/>
                <a:ea typeface="方正细等线_GBK"/>
                <a:cs typeface="Times New Roman" panose="02020603050405020304" pitchFamily="18" charset="0"/>
              </a:rPr>
              <a:t>……</a:t>
            </a:r>
            <a:r>
              <a:rPr lang="zh-CN" altLang="zh-CN" sz="2600" b="1">
                <a:solidFill>
                  <a:srgbClr val="000000"/>
                </a:solidFill>
                <a:latin typeface="Arial" panose="020B0604020202020204" pitchFamily="34" charset="0"/>
                <a:ea typeface="黑体" panose="02010609060101010101" pitchFamily="49" charset="-122"/>
                <a:cs typeface="Times New Roman" panose="02020603050405020304" pitchFamily="18" charset="0"/>
              </a:rPr>
              <a:t>困难</a:t>
            </a:r>
            <a:endParaRPr lang="zh-CN" altLang="zh-CN" sz="2600" b="1">
              <a:solidFill>
                <a:srgbClr val="000000"/>
              </a:solidFill>
              <a:latin typeface="NEU-BZ"/>
              <a:ea typeface="方正书宋_GBK"/>
              <a:cs typeface="Times New Roman" panose="02020603050405020304" pitchFamily="18" charset="0"/>
            </a:endParaRPr>
          </a:p>
          <a:p>
            <a:pPr algn="just">
              <a:lnSpc>
                <a:spcPct val="130000"/>
              </a:lnSpc>
              <a:spcAft>
                <a:spcPts val="0"/>
              </a:spcAft>
            </a:pPr>
            <a:r>
              <a:rPr lang="zh-CN" altLang="zh-CN" sz="2600" b="1">
                <a:solidFill>
                  <a:srgbClr val="000000"/>
                </a:solidFill>
                <a:latin typeface="Arial" panose="020B0604020202020204" pitchFamily="34" charset="0"/>
                <a:ea typeface="黑体" panose="02010609060101010101" pitchFamily="49" charset="-122"/>
                <a:cs typeface="Times New Roman" panose="02020603050405020304" pitchFamily="18" charset="0"/>
              </a:rPr>
              <a:t>提高</a:t>
            </a:r>
            <a:r>
              <a:rPr lang="zh-CN" altLang="zh-CN" sz="2600" b="1">
                <a:solidFill>
                  <a:srgbClr val="000000"/>
                </a:solidFill>
                <a:latin typeface="NEU-BZ"/>
                <a:ea typeface="方正细等线_GBK"/>
                <a:cs typeface="Times New Roman" panose="02020603050405020304" pitchFamily="18" charset="0"/>
              </a:rPr>
              <a:t>……</a:t>
            </a:r>
            <a:r>
              <a:rPr lang="zh-CN" altLang="zh-CN" sz="2600" b="1">
                <a:solidFill>
                  <a:srgbClr val="000000"/>
                </a:solidFill>
                <a:latin typeface="Arial" panose="020B0604020202020204" pitchFamily="34" charset="0"/>
                <a:ea typeface="黑体" panose="02010609060101010101" pitchFamily="49" charset="-122"/>
                <a:cs typeface="Times New Roman" panose="02020603050405020304" pitchFamily="18" charset="0"/>
              </a:rPr>
              <a:t>态度</a:t>
            </a:r>
            <a:r>
              <a:rPr lang="en-US" altLang="zh-CN" sz="2600" b="1">
                <a:solidFill>
                  <a:srgbClr val="000000"/>
                </a:solidFill>
                <a:latin typeface="宋体" panose="02010600030101010101" pitchFamily="2" charset="-122"/>
                <a:ea typeface="方正书宋_GBK"/>
                <a:cs typeface="Times New Roman" panose="02020603050405020304" pitchFamily="18" charset="0"/>
              </a:rPr>
              <a:t>→</a:t>
            </a:r>
            <a:r>
              <a:rPr lang="zh-CN" altLang="zh-CN" sz="2600" b="1">
                <a:solidFill>
                  <a:srgbClr val="000000"/>
                </a:solidFill>
                <a:latin typeface="Arial" panose="020B0604020202020204" pitchFamily="34" charset="0"/>
                <a:ea typeface="黑体" panose="02010609060101010101" pitchFamily="49" charset="-122"/>
                <a:cs typeface="Times New Roman" panose="02020603050405020304" pitchFamily="18" charset="0"/>
              </a:rPr>
              <a:t>提高</a:t>
            </a:r>
            <a:r>
              <a:rPr lang="zh-CN" altLang="zh-CN" sz="2600" b="1">
                <a:solidFill>
                  <a:srgbClr val="000000"/>
                </a:solidFill>
                <a:latin typeface="NEU-BZ"/>
                <a:ea typeface="方正细等线_GBK"/>
                <a:cs typeface="Times New Roman" panose="02020603050405020304" pitchFamily="18" charset="0"/>
              </a:rPr>
              <a:t>……</a:t>
            </a:r>
            <a:r>
              <a:rPr lang="zh-CN" altLang="zh-CN" sz="2600" b="1">
                <a:solidFill>
                  <a:srgbClr val="000000"/>
                </a:solidFill>
                <a:latin typeface="Arial" panose="020B0604020202020204" pitchFamily="34" charset="0"/>
                <a:ea typeface="黑体" panose="02010609060101010101" pitchFamily="49" charset="-122"/>
                <a:cs typeface="Times New Roman" panose="02020603050405020304" pitchFamily="18" charset="0"/>
              </a:rPr>
              <a:t>效率</a:t>
            </a:r>
            <a:r>
              <a:rPr lang="en-US" altLang="zh-CN" sz="26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600" b="1">
              <a:solidFill>
                <a:srgbClr val="000000"/>
              </a:solidFill>
              <a:latin typeface="NEU-BZ"/>
              <a:ea typeface="方正书宋_GBK"/>
              <a:cs typeface="Times New Roman" panose="02020603050405020304" pitchFamily="18" charset="0"/>
            </a:endParaRPr>
          </a:p>
          <a:p>
            <a:pPr algn="just">
              <a:lnSpc>
                <a:spcPct val="130000"/>
              </a:lnSpc>
              <a:spcAft>
                <a:spcPts val="0"/>
              </a:spcAft>
            </a:pPr>
            <a:r>
              <a:rPr lang="zh-CN" altLang="zh-CN" sz="2600" b="1">
                <a:solidFill>
                  <a:srgbClr val="000000"/>
                </a:solidFill>
                <a:latin typeface="Arial" panose="020B0604020202020204" pitchFamily="34" charset="0"/>
                <a:ea typeface="黑体" panose="02010609060101010101" pitchFamily="49" charset="-122"/>
                <a:cs typeface="Times New Roman" panose="02020603050405020304" pitchFamily="18" charset="0"/>
              </a:rPr>
              <a:t>改变</a:t>
            </a:r>
            <a:r>
              <a:rPr lang="zh-CN" altLang="zh-CN" sz="2600" b="1">
                <a:solidFill>
                  <a:srgbClr val="000000"/>
                </a:solidFill>
                <a:latin typeface="NEU-BZ"/>
                <a:ea typeface="方正细等线_GBK"/>
                <a:cs typeface="Times New Roman" panose="02020603050405020304" pitchFamily="18" charset="0"/>
              </a:rPr>
              <a:t>……</a:t>
            </a:r>
            <a:r>
              <a:rPr lang="zh-CN" altLang="zh-CN" sz="2600" b="1">
                <a:solidFill>
                  <a:srgbClr val="000000"/>
                </a:solidFill>
                <a:latin typeface="Arial" panose="020B0604020202020204" pitchFamily="34" charset="0"/>
                <a:ea typeface="黑体" panose="02010609060101010101" pitchFamily="49" charset="-122"/>
                <a:cs typeface="Times New Roman" panose="02020603050405020304" pitchFamily="18" charset="0"/>
              </a:rPr>
              <a:t>态度</a:t>
            </a:r>
            <a:endParaRPr lang="zh-CN" altLang="zh-CN" sz="2600" b="1">
              <a:solidFill>
                <a:srgbClr val="000000"/>
              </a:solidFill>
              <a:effectLst/>
              <a:latin typeface="NEU-BZ"/>
              <a:ea typeface="方正书宋_GBK"/>
              <a:cs typeface="Times New Roman" panose="02020603050405020304" pitchFamily="18" charset="0"/>
            </a:endParaRPr>
          </a:p>
        </p:txBody>
      </p:sp>
    </p:spTree>
    <p:extLst>
      <p:ext uri="{BB962C8B-B14F-4D97-AF65-F5344CB8AC3E}">
        <p14:creationId xmlns:p14="http://schemas.microsoft.com/office/powerpoint/2010/main" val="2302154152"/>
      </p:ext>
    </p:extLst>
  </p:cSld>
  <p:clrMapOvr>
    <a:masterClrMapping/>
  </p:clrMapOvr>
  <p:timing>
    <p:tnLst>
      <p:par>
        <p:cTn id="1" dur="indefinite" restart="never" nodeType="tmRoot"/>
      </p:par>
    </p:tnLst>
  </p:timing>
</p:sld>
</file>

<file path=ppt/theme/theme1.xml><?xml version="1.0" encoding="utf-8"?>
<a:theme xmlns:a="http://schemas.openxmlformats.org/drawingml/2006/main" name="决胜中考">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正文模板" id="{EB76AE8E-FFB6-47CD-99DB-C83FC16354B4}" vid="{EC26177E-66DD-4505-9495-52D58669751C}"/>
    </a:ext>
  </a:extLst>
</a:theme>
</file>

<file path=docProps/app.xml><?xml version="1.0" encoding="utf-8"?>
<Properties xmlns="http://schemas.openxmlformats.org/officeDocument/2006/extended-properties" xmlns:vt="http://schemas.openxmlformats.org/officeDocument/2006/docPropsVTypes">
  <Template>正文模板</Template>
  <TotalTime>19</TotalTime>
  <Words>7031</Words>
  <Application>Microsoft Office PowerPoint</Application>
  <PresentationFormat>宽屏</PresentationFormat>
  <Paragraphs>356</Paragraphs>
  <Slides>85</Slides>
  <Notes>0</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85</vt:i4>
      </vt:variant>
    </vt:vector>
  </HeadingPairs>
  <TitlesOfParts>
    <vt:vector size="102" baseType="lpstr">
      <vt:lpstr>NEU-BZ</vt:lpstr>
      <vt:lpstr>等线</vt:lpstr>
      <vt:lpstr>方正仿宋_GBK</vt:lpstr>
      <vt:lpstr>方正黑体_GBK</vt:lpstr>
      <vt:lpstr>方正楷体_GBK</vt:lpstr>
      <vt:lpstr>方正兰亭圆_GBK</vt:lpstr>
      <vt:lpstr>方正书宋_GBK</vt:lpstr>
      <vt:lpstr>方正细等线_GBK</vt:lpstr>
      <vt:lpstr>仿宋</vt:lpstr>
      <vt:lpstr>黑体</vt:lpstr>
      <vt:lpstr>楷体</vt:lpstr>
      <vt:lpstr>宋体</vt:lpstr>
      <vt:lpstr>微软雅黑</vt:lpstr>
      <vt:lpstr>Arial</vt:lpstr>
      <vt:lpstr>Calibri</vt:lpstr>
      <vt:lpstr>Times New Roman</vt:lpstr>
      <vt:lpstr>决胜中考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 R 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User</dc:creator>
  <cp:lastModifiedBy>Windows User</cp:lastModifiedBy>
  <cp:revision>14</cp:revision>
  <dcterms:created xsi:type="dcterms:W3CDTF">2025-11-14T07:28:13Z</dcterms:created>
  <dcterms:modified xsi:type="dcterms:W3CDTF">2025-11-14T09:05:06Z</dcterms:modified>
</cp:coreProperties>
</file>