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96" r:id="rId10"/>
    <p:sldId id="889" r:id="rId11"/>
    <p:sldId id="897" r:id="rId12"/>
    <p:sldId id="898" r:id="rId13"/>
    <p:sldId id="899" r:id="rId14"/>
    <p:sldId id="890" r:id="rId15"/>
    <p:sldId id="900" r:id="rId16"/>
    <p:sldId id="901" r:id="rId17"/>
    <p:sldId id="902" r:id="rId18"/>
    <p:sldId id="903" r:id="rId19"/>
    <p:sldId id="904" r:id="rId20"/>
    <p:sldId id="905" r:id="rId21"/>
    <p:sldId id="906" r:id="rId22"/>
    <p:sldId id="907" r:id="rId23"/>
    <p:sldId id="908" r:id="rId24"/>
    <p:sldId id="909" r:id="rId25"/>
    <p:sldId id="918" r:id="rId26"/>
    <p:sldId id="911" r:id="rId27"/>
    <p:sldId id="912" r:id="rId28"/>
    <p:sldId id="913"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768" y="5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四、</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海底两万里</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快速阅读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6.jpeg"/>
          <p:cNvPicPr/>
          <p:nvPr/>
        </p:nvPicPr>
        <p:blipFill>
          <a:blip r:embed="rId2"/>
          <a:stretch>
            <a:fillRect/>
          </a:stretch>
        </p:blipFill>
        <p:spPr>
          <a:xfrm>
            <a:off x="247194" y="708315"/>
            <a:ext cx="2009018"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3029988245"/>
              </p:ext>
            </p:extLst>
          </p:nvPr>
        </p:nvGraphicFramePr>
        <p:xfrm>
          <a:off x="247193" y="2127709"/>
          <a:ext cx="11430000" cy="4398740"/>
        </p:xfrm>
        <a:graphic>
          <a:graphicData uri="http://schemas.openxmlformats.org/drawingml/2006/table">
            <a:tbl>
              <a:tblPr firstRow="1" firstCol="1" bandRow="1"/>
              <a:tblGrid>
                <a:gridCol w="1162740">
                  <a:extLst>
                    <a:ext uri="{9D8B030D-6E8A-4147-A177-3AD203B41FA5}">
                      <a16:colId xmlns:a16="http://schemas.microsoft.com/office/drawing/2014/main" val="397444435"/>
                    </a:ext>
                  </a:extLst>
                </a:gridCol>
                <a:gridCol w="1816545">
                  <a:extLst>
                    <a:ext uri="{9D8B030D-6E8A-4147-A177-3AD203B41FA5}">
                      <a16:colId xmlns:a16="http://schemas.microsoft.com/office/drawing/2014/main" val="4084405425"/>
                    </a:ext>
                  </a:extLst>
                </a:gridCol>
                <a:gridCol w="5736793">
                  <a:extLst>
                    <a:ext uri="{9D8B030D-6E8A-4147-A177-3AD203B41FA5}">
                      <a16:colId xmlns:a16="http://schemas.microsoft.com/office/drawing/2014/main" val="3759072523"/>
                    </a:ext>
                  </a:extLst>
                </a:gridCol>
                <a:gridCol w="2713922">
                  <a:extLst>
                    <a:ext uri="{9D8B030D-6E8A-4147-A177-3AD203B41FA5}">
                      <a16:colId xmlns:a16="http://schemas.microsoft.com/office/drawing/2014/main" val="896544096"/>
                    </a:ext>
                  </a:extLst>
                </a:gridCol>
              </a:tblGrid>
              <a:tr h="4351338">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尼摩</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船长</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4810" marR="4810" marT="4810" marB="481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制造“诺第留斯号”</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鹦鹉螺号</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潜艇的人，不明国籍的神秘人物</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8783" marR="8783" marT="4810" marB="481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“诺第留斯号”在珊瑚礁上搁浅，遭到土著的袭击，利用在楼梯和扶手上布下的电力网吓跑了土著人。</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在锡兰采珠场从鲨鱼嘴下救了一个穷苦的采珠人，并送他一袋珍珠。</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③</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搜集海底的金银财宝，支援被压迫民族的正义斗争。</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④</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当抹香鲸向长须鲸进攻时，尼摩船长出于对弱者的同情，指挥船员攻击抹香鲸。</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⑤</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在遭遇冰山封路、章鱼围攻、敌舰偷袭时都以惊人的毅力和智慧，指挥全体船员，战胜了一切。</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8783" marR="8783" marT="4810" marB="481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热爱海洋，带有浪漫、神秘色彩；遇事头脑冷静，沉着而又机智；执着不屈；极富正义感和奉献精神，向往民主与自由；反抗民族压迫和殖民主义</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8783" marR="8783" marT="4810" marB="481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151504"/>
                  </a:ext>
                </a:extLst>
              </a:tr>
            </a:tbl>
          </a:graphicData>
        </a:graphic>
      </p:graphicFrame>
      <p:graphicFrame>
        <p:nvGraphicFramePr>
          <p:cNvPr id="7" name="表格 6"/>
          <p:cNvGraphicFramePr>
            <a:graphicFrameLocks noGrp="1" noChangeAspect="1"/>
          </p:cNvGraphicFramePr>
          <p:nvPr>
            <p:extLst>
              <p:ext uri="{D42A27DB-BD31-4B8C-83A1-F6EECF244321}">
                <p14:modId xmlns:p14="http://schemas.microsoft.com/office/powerpoint/2010/main" val="1169947531"/>
              </p:ext>
            </p:extLst>
          </p:nvPr>
        </p:nvGraphicFramePr>
        <p:xfrm>
          <a:off x="247194" y="1297129"/>
          <a:ext cx="11429999" cy="830580"/>
        </p:xfrm>
        <a:graphic>
          <a:graphicData uri="http://schemas.openxmlformats.org/drawingml/2006/table">
            <a:tbl>
              <a:tblPr firstRow="1" firstCol="1" bandRow="1"/>
              <a:tblGrid>
                <a:gridCol w="1162742">
                  <a:extLst>
                    <a:ext uri="{9D8B030D-6E8A-4147-A177-3AD203B41FA5}">
                      <a16:colId xmlns:a16="http://schemas.microsoft.com/office/drawing/2014/main" val="879401843"/>
                    </a:ext>
                  </a:extLst>
                </a:gridCol>
                <a:gridCol w="1816544">
                  <a:extLst>
                    <a:ext uri="{9D8B030D-6E8A-4147-A177-3AD203B41FA5}">
                      <a16:colId xmlns:a16="http://schemas.microsoft.com/office/drawing/2014/main" val="165748209"/>
                    </a:ext>
                  </a:extLst>
                </a:gridCol>
                <a:gridCol w="5736793">
                  <a:extLst>
                    <a:ext uri="{9D8B030D-6E8A-4147-A177-3AD203B41FA5}">
                      <a16:colId xmlns:a16="http://schemas.microsoft.com/office/drawing/2014/main" val="1702882731"/>
                    </a:ext>
                  </a:extLst>
                </a:gridCol>
                <a:gridCol w="2713920">
                  <a:extLst>
                    <a:ext uri="{9D8B030D-6E8A-4147-A177-3AD203B41FA5}">
                      <a16:colId xmlns:a16="http://schemas.microsoft.com/office/drawing/2014/main" val="2301201123"/>
                    </a:ext>
                  </a:extLst>
                </a:gridCol>
              </a:tblGrid>
              <a:tr h="830580">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人物</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身份</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2034547"/>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629728224"/>
              </p:ext>
            </p:extLst>
          </p:nvPr>
        </p:nvGraphicFramePr>
        <p:xfrm>
          <a:off x="381000" y="994517"/>
          <a:ext cx="11429999" cy="2693035"/>
        </p:xfrm>
        <a:graphic>
          <a:graphicData uri="http://schemas.openxmlformats.org/drawingml/2006/table">
            <a:tbl>
              <a:tblPr firstRow="1" firstCol="1" bandRow="1"/>
              <a:tblGrid>
                <a:gridCol w="1162742">
                  <a:extLst>
                    <a:ext uri="{9D8B030D-6E8A-4147-A177-3AD203B41FA5}">
                      <a16:colId xmlns:a16="http://schemas.microsoft.com/office/drawing/2014/main" val="391189329"/>
                    </a:ext>
                  </a:extLst>
                </a:gridCol>
                <a:gridCol w="2283191">
                  <a:extLst>
                    <a:ext uri="{9D8B030D-6E8A-4147-A177-3AD203B41FA5}">
                      <a16:colId xmlns:a16="http://schemas.microsoft.com/office/drawing/2014/main" val="3996383790"/>
                    </a:ext>
                  </a:extLst>
                </a:gridCol>
                <a:gridCol w="5621867">
                  <a:extLst>
                    <a:ext uri="{9D8B030D-6E8A-4147-A177-3AD203B41FA5}">
                      <a16:colId xmlns:a16="http://schemas.microsoft.com/office/drawing/2014/main" val="1751053167"/>
                    </a:ext>
                  </a:extLst>
                </a:gridCol>
                <a:gridCol w="2362199">
                  <a:extLst>
                    <a:ext uri="{9D8B030D-6E8A-4147-A177-3AD203B41FA5}">
                      <a16:colId xmlns:a16="http://schemas.microsoft.com/office/drawing/2014/main" val="254026344"/>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591423"/>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阿龙纳</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斯教授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作品中的“我”、生物学家、教授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与船长在海底森林狩猎。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与船长一起参观亚特兰蒂斯遗址。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同两个伙伴利用大漩涡成功逃出了“诺第留斯号”。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知识渊博、头脑清晰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1807051"/>
                  </a:ext>
                </a:extLst>
              </a:tr>
            </a:tbl>
          </a:graphicData>
        </a:graphic>
      </p:graphicFrame>
    </p:spTree>
    <p:extLst>
      <p:ext uri="{BB962C8B-B14F-4D97-AF65-F5344CB8AC3E}">
        <p14:creationId xmlns:p14="http://schemas.microsoft.com/office/powerpoint/2010/main" val="1216106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725746604"/>
              </p:ext>
            </p:extLst>
          </p:nvPr>
        </p:nvGraphicFramePr>
        <p:xfrm>
          <a:off x="381000" y="1035747"/>
          <a:ext cx="11430000" cy="4913505"/>
        </p:xfrm>
        <a:graphic>
          <a:graphicData uri="http://schemas.openxmlformats.org/drawingml/2006/table">
            <a:tbl>
              <a:tblPr firstRow="1" firstCol="1" bandRow="1"/>
              <a:tblGrid>
                <a:gridCol w="1162742">
                  <a:extLst>
                    <a:ext uri="{9D8B030D-6E8A-4147-A177-3AD203B41FA5}">
                      <a16:colId xmlns:a16="http://schemas.microsoft.com/office/drawing/2014/main" val="4156264858"/>
                    </a:ext>
                  </a:extLst>
                </a:gridCol>
                <a:gridCol w="1816544">
                  <a:extLst>
                    <a:ext uri="{9D8B030D-6E8A-4147-A177-3AD203B41FA5}">
                      <a16:colId xmlns:a16="http://schemas.microsoft.com/office/drawing/2014/main" val="2136362897"/>
                    </a:ext>
                  </a:extLst>
                </a:gridCol>
                <a:gridCol w="5736794">
                  <a:extLst>
                    <a:ext uri="{9D8B030D-6E8A-4147-A177-3AD203B41FA5}">
                      <a16:colId xmlns:a16="http://schemas.microsoft.com/office/drawing/2014/main" val="413093217"/>
                    </a:ext>
                  </a:extLst>
                </a:gridCol>
                <a:gridCol w="2713920">
                  <a:extLst>
                    <a:ext uri="{9D8B030D-6E8A-4147-A177-3AD203B41FA5}">
                      <a16:colId xmlns:a16="http://schemas.microsoft.com/office/drawing/2014/main" val="1206681198"/>
                    </a:ext>
                  </a:extLst>
                </a:gridCol>
              </a:tblGrid>
              <a:tr h="624347">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979" marR="10979"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6624982"/>
                  </a:ext>
                </a:extLst>
              </a:tr>
              <a:tr h="3726991">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康塞尔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979" marR="10979"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阿龙纳斯的仆人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在阿龙纳斯教授落水时，毅然跳了下去，不遗余力地帮助教授游泳。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在被关入“诺第留斯号”时，他耐心劝导暴躁的尼德·兰。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在海底狩猎后热情地给未去的尼德·兰讲述海底的景色。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在缺乏氧气时和尼德·兰将最后一点空气让给教授。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在海底观察到许多动物并给它们分类。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忠实、性格沉稳、随和、精通分类理论、做事一丝不苟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048" marR="20048" marT="10979" marB="10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3158311"/>
                  </a:ext>
                </a:extLst>
              </a:tr>
            </a:tbl>
          </a:graphicData>
        </a:graphic>
      </p:graphicFrame>
    </p:spTree>
    <p:extLst>
      <p:ext uri="{BB962C8B-B14F-4D97-AF65-F5344CB8AC3E}">
        <p14:creationId xmlns:p14="http://schemas.microsoft.com/office/powerpoint/2010/main" val="40792432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19105280"/>
              </p:ext>
            </p:extLst>
          </p:nvPr>
        </p:nvGraphicFramePr>
        <p:xfrm>
          <a:off x="381000" y="1526858"/>
          <a:ext cx="11429999" cy="3931285"/>
        </p:xfrm>
        <a:graphic>
          <a:graphicData uri="http://schemas.openxmlformats.org/drawingml/2006/table">
            <a:tbl>
              <a:tblPr firstRow="1" firstCol="1" bandRow="1"/>
              <a:tblGrid>
                <a:gridCol w="1162742">
                  <a:extLst>
                    <a:ext uri="{9D8B030D-6E8A-4147-A177-3AD203B41FA5}">
                      <a16:colId xmlns:a16="http://schemas.microsoft.com/office/drawing/2014/main" val="322467105"/>
                    </a:ext>
                  </a:extLst>
                </a:gridCol>
                <a:gridCol w="1816544">
                  <a:extLst>
                    <a:ext uri="{9D8B030D-6E8A-4147-A177-3AD203B41FA5}">
                      <a16:colId xmlns:a16="http://schemas.microsoft.com/office/drawing/2014/main" val="2871318637"/>
                    </a:ext>
                  </a:extLst>
                </a:gridCol>
                <a:gridCol w="5736793">
                  <a:extLst>
                    <a:ext uri="{9D8B030D-6E8A-4147-A177-3AD203B41FA5}">
                      <a16:colId xmlns:a16="http://schemas.microsoft.com/office/drawing/2014/main" val="2573167100"/>
                    </a:ext>
                  </a:extLst>
                </a:gridCol>
                <a:gridCol w="2713920">
                  <a:extLst>
                    <a:ext uri="{9D8B030D-6E8A-4147-A177-3AD203B41FA5}">
                      <a16:colId xmlns:a16="http://schemas.microsoft.com/office/drawing/2014/main" val="1019353067"/>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2389235"/>
                  </a:ext>
                </a:extLst>
              </a:tr>
              <a:tr h="3100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尼德</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捕鲸手、鱼叉手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进入“诺第留斯号”后，被关进黑屋子，因为侍者的毫无反应，出其不意地将侍者打倒在地并将其掐得半死。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在船长救采珠人而受到鲨鱼攻击时刺中鲨鱼要害救了船长。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勇敢、优秀、野性十足、脾气暴躁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334926"/>
                  </a:ext>
                </a:extLst>
              </a:tr>
            </a:tbl>
          </a:graphicData>
        </a:graphic>
      </p:graphicFrame>
    </p:spTree>
    <p:extLst>
      <p:ext uri="{BB962C8B-B14F-4D97-AF65-F5344CB8AC3E}">
        <p14:creationId xmlns:p14="http://schemas.microsoft.com/office/powerpoint/2010/main" val="35356033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7.jpeg"/>
          <p:cNvPicPr/>
          <p:nvPr/>
        </p:nvPicPr>
        <p:blipFill>
          <a:blip r:embed="rId2"/>
          <a:stretch>
            <a:fillRect/>
          </a:stretch>
        </p:blipFill>
        <p:spPr>
          <a:xfrm>
            <a:off x="303640" y="708315"/>
            <a:ext cx="2009018" cy="455936"/>
          </a:xfrm>
          <a:prstGeom prst="rect">
            <a:avLst/>
          </a:prstGeom>
        </p:spPr>
      </p:pic>
      <p:sp>
        <p:nvSpPr>
          <p:cNvPr id="6" name="矩形 5"/>
          <p:cNvSpPr>
            <a:spLocks noChangeAspect="1"/>
          </p:cNvSpPr>
          <p:nvPr/>
        </p:nvSpPr>
        <p:spPr>
          <a:xfrm>
            <a:off x="414867" y="1300143"/>
            <a:ext cx="11430000" cy="177279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《海底两万里》中“</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”潜艇是尼摩船长在大洋中的一座荒岛上秘密建造的，船身坚固，利用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发电。</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a:spLocks noChangeAspect="1"/>
          </p:cNvSpPr>
          <p:nvPr/>
        </p:nvSpPr>
        <p:spPr>
          <a:xfrm>
            <a:off x="4215802" y="1840819"/>
            <a:ext cx="4121641"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诺第留斯号</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或鹦鹉螺号</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dirty="0"/>
          </a:p>
        </p:txBody>
      </p:sp>
      <p:sp>
        <p:nvSpPr>
          <p:cNvPr id="12" name="矩形 11"/>
          <p:cNvSpPr>
            <a:spLocks noChangeAspect="1"/>
          </p:cNvSpPr>
          <p:nvPr/>
        </p:nvSpPr>
        <p:spPr>
          <a:xfrm>
            <a:off x="8441267" y="2376161"/>
            <a:ext cx="1005403" cy="601127"/>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海水</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166023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1978" y="657783"/>
            <a:ext cx="11430000" cy="1008546"/>
          </a:xfrm>
          <a:prstGeom prst="rect">
            <a:avLst/>
          </a:prstGeom>
        </p:spPr>
        <p:txBody>
          <a:bodyPr>
            <a:spAutoFit/>
          </a:bodyPr>
          <a:lstStyle/>
          <a:p>
            <a:pPr>
              <a:lnSpc>
                <a:spcPct val="130000"/>
              </a:lnSpc>
            </a:pPr>
            <a:r>
              <a:rPr lang="en-US" altLang="zh-CN" sz="2400" b="1" dirty="0">
                <a:solidFill>
                  <a:srgbClr val="000000"/>
                </a:solidFill>
                <a:latin typeface="Times New Roman" panose="02020603050405020304" pitchFamily="18" charset="0"/>
                <a:ea typeface="宋体" panose="02010600030101010101" pitchFamily="2" charset="-122"/>
              </a:rPr>
              <a:t>2</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《海底两万里》中“诺第留斯号”的航行地点及人物遭遇，下列对应正确的一项是</a:t>
            </a:r>
            <a:r>
              <a:rPr lang="en-US" altLang="zh-CN" sz="2400" b="1" dirty="0">
                <a:latin typeface="Times New Roman" panose="02020603050405020304" pitchFamily="18" charset="0"/>
                <a:ea typeface="宋体" panose="02010600030101010101" pitchFamily="2" charset="-122"/>
              </a:rPr>
              <a:t>(</a:t>
            </a:r>
            <a:r>
              <a:rPr lang="en-US" altLang="zh-CN" sz="2400" b="1" dirty="0">
                <a:solidFill>
                  <a:srgbClr val="FF0000"/>
                </a:solidFill>
                <a:latin typeface="Times New Roman" panose="02020603050405020304" pitchFamily="18" charset="0"/>
                <a:ea typeface="宋体" panose="02010600030101010101" pitchFamily="2" charset="-122"/>
              </a:rPr>
              <a:t>   </a:t>
            </a:r>
            <a:r>
              <a:rPr lang="en-US" altLang="zh-CN" sz="2400" b="1" dirty="0" smtClean="0">
                <a:solidFill>
                  <a:srgbClr val="FF0000"/>
                </a:solidFill>
                <a:latin typeface="Times New Roman" panose="02020603050405020304" pitchFamily="18" charset="0"/>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rPr>
              <a:t>)</a:t>
            </a:r>
            <a:endParaRPr lang="zh-CN" altLang="en-US" sz="2400" dirty="0"/>
          </a:p>
        </p:txBody>
      </p:sp>
      <p:sp>
        <p:nvSpPr>
          <p:cNvPr id="3" name="A_7f0cc"/>
          <p:cNvSpPr/>
          <p:nvPr/>
        </p:nvSpPr>
        <p:spPr>
          <a:xfrm>
            <a:off x="675993" y="1240494"/>
            <a:ext cx="1298639" cy="4182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rgbClr val="FF0000"/>
                </a:solidFill>
                <a:latin typeface="Times New Roman" panose="02020603050405020304" pitchFamily="18" charset="0"/>
                <a:ea typeface="宋体" panose="02010600030101010101" pitchFamily="2" charset="-122"/>
              </a:rPr>
              <a:t>   </a:t>
            </a:r>
            <a:r>
              <a:rPr lang="en-US" altLang="zh-CN" sz="2400" b="1" dirty="0">
                <a:solidFill>
                  <a:srgbClr val="FF0000"/>
                </a:solidFill>
                <a:latin typeface="Times New Roman" panose="02020603050405020304" pitchFamily="18" charset="0"/>
                <a:ea typeface="宋体" panose="02010600030101010101" pitchFamily="2" charset="-122"/>
              </a:rPr>
              <a:t>C </a:t>
            </a:r>
            <a:endParaRPr lang="zh-CN" altLang="en-US" sz="24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4140293817"/>
              </p:ext>
            </p:extLst>
          </p:nvPr>
        </p:nvGraphicFramePr>
        <p:xfrm>
          <a:off x="392289" y="1658709"/>
          <a:ext cx="11430000" cy="2383399"/>
        </p:xfrm>
        <a:graphic>
          <a:graphicData uri="http://schemas.openxmlformats.org/drawingml/2006/table">
            <a:tbl>
              <a:tblPr firstRow="1" firstCol="1" bandRow="1"/>
              <a:tblGrid>
                <a:gridCol w="3592793">
                  <a:extLst>
                    <a:ext uri="{9D8B030D-6E8A-4147-A177-3AD203B41FA5}">
                      <a16:colId xmlns:a16="http://schemas.microsoft.com/office/drawing/2014/main" val="3859114093"/>
                    </a:ext>
                  </a:extLst>
                </a:gridCol>
                <a:gridCol w="7837207">
                  <a:extLst>
                    <a:ext uri="{9D8B030D-6E8A-4147-A177-3AD203B41FA5}">
                      <a16:colId xmlns:a16="http://schemas.microsoft.com/office/drawing/2014/main" val="834089064"/>
                    </a:ext>
                  </a:extLst>
                </a:gridCol>
              </a:tblGrid>
              <a:tr h="408549">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航行地点</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Times New Roman" panose="02020603050405020304" pitchFamily="18" charset="0"/>
                          <a:ea typeface="楷体" panose="02010609060101010101" pitchFamily="49" charset="-122"/>
                          <a:cs typeface="Times New Roman" panose="02020603050405020304" pitchFamily="18" charset="0"/>
                        </a:rPr>
                        <a:t>人物遭遇</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4752646"/>
                  </a:ext>
                </a:extLst>
              </a:tr>
              <a:tr h="211455">
                <a:tc>
                  <a:txBody>
                    <a:bodyPr/>
                    <a:lstStyle/>
                    <a:p>
                      <a:pPr algn="ct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潜艇搁浅，被土著人围攻</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075442"/>
                  </a:ext>
                </a:extLst>
              </a:tr>
              <a:tr h="211455">
                <a:tc>
                  <a:txBody>
                    <a:bodyPr/>
                    <a:lstStyle/>
                    <a:p>
                      <a:pPr algn="ctr" fontAlgn="ctr">
                        <a:spcAft>
                          <a:spcPts val="0"/>
                        </a:spcAft>
                      </a:pPr>
                      <a:r>
                        <a:rPr lang="zh-CN" sz="2400" b="1">
                          <a:effectLst/>
                          <a:latin typeface="Calibri" panose="020F0502020204030204" pitchFamily="34" charset="0"/>
                          <a:ea typeface="宋体" panose="02010600030101010101" pitchFamily="2" charset="-122"/>
                          <a:cs typeface="宋体" panose="02010600030101010101" pitchFamily="2" charset="-122"/>
                        </a:rPr>
                        <a:t>②</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同鲨鱼搏斗</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1914234"/>
                  </a:ext>
                </a:extLst>
              </a:tr>
              <a:tr h="211455">
                <a:tc>
                  <a:txBody>
                    <a:bodyPr/>
                    <a:lstStyle/>
                    <a:p>
                      <a:pPr algn="ctr" fontAlgn="ctr">
                        <a:spcAft>
                          <a:spcPts val="0"/>
                        </a:spcAft>
                      </a:pPr>
                      <a:r>
                        <a:rPr lang="zh-CN" sz="2400" b="1">
                          <a:effectLst/>
                          <a:latin typeface="Calibri" panose="020F0502020204030204" pitchFamily="34" charset="0"/>
                          <a:ea typeface="宋体" panose="02010600030101010101" pitchFamily="2" charset="-122"/>
                          <a:cs typeface="宋体" panose="02010600030101010101" pitchFamily="2" charset="-122"/>
                        </a:rPr>
                        <a:t>③</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冰山封路，艇内缺氧</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6538809"/>
                  </a:ext>
                </a:extLst>
              </a:tr>
              <a:tr h="211455">
                <a:tc>
                  <a:txBody>
                    <a:bodyPr/>
                    <a:lstStyle/>
                    <a:p>
                      <a:pPr algn="ctr" fontAlgn="ctr">
                        <a:spcAft>
                          <a:spcPts val="0"/>
                        </a:spcAft>
                      </a:pPr>
                      <a:r>
                        <a:rPr lang="zh-CN" sz="2400" b="1">
                          <a:effectLst/>
                          <a:latin typeface="Calibri" panose="020F0502020204030204" pitchFamily="34" charset="0"/>
                          <a:ea typeface="宋体" panose="02010600030101010101" pitchFamily="2" charset="-122"/>
                          <a:cs typeface="宋体" panose="02010600030101010101" pitchFamily="2" charset="-122"/>
                        </a:rPr>
                        <a:t>④</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与章鱼血战</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8042119"/>
                  </a:ext>
                </a:extLst>
              </a:tr>
              <a:tr h="211455">
                <a:tc>
                  <a:txBody>
                    <a:bodyPr/>
                    <a:lstStyle/>
                    <a:p>
                      <a:pPr algn="ctr" fontAlgn="ctr">
                        <a:spcAft>
                          <a:spcPts val="0"/>
                        </a:spcAft>
                      </a:pPr>
                      <a:r>
                        <a:rPr lang="zh-CN" sz="2400" b="1">
                          <a:effectLst/>
                          <a:latin typeface="Calibri" panose="020F0502020204030204" pitchFamily="34" charset="0"/>
                          <a:ea typeface="宋体" panose="02010600030101010101" pitchFamily="2" charset="-122"/>
                          <a:cs typeface="宋体" panose="02010600030101010101" pitchFamily="2" charset="-122"/>
                        </a:rPr>
                        <a:t>⑤</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遭遇大漩涡</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3245665"/>
                  </a:ext>
                </a:extLst>
              </a:tr>
            </a:tbl>
          </a:graphicData>
        </a:graphic>
      </p:graphicFrame>
      <p:sp>
        <p:nvSpPr>
          <p:cNvPr id="6" name="矩形 5"/>
          <p:cNvSpPr>
            <a:spLocks noChangeAspect="1"/>
          </p:cNvSpPr>
          <p:nvPr/>
        </p:nvSpPr>
        <p:spPr>
          <a:xfrm>
            <a:off x="392289" y="4058982"/>
            <a:ext cx="11430000" cy="1968103"/>
          </a:xfrm>
          <a:prstGeom prst="rect">
            <a:avLst/>
          </a:prstGeom>
        </p:spPr>
        <p:txBody>
          <a:bodyPr>
            <a:spAutoFit/>
          </a:bodyPr>
          <a:lstStyle/>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Calibri" panose="020F0502020204030204" pitchFamily="34" charset="0"/>
                <a:ea typeface="宋体" panose="02010600030101010101" pitchFamily="2" charset="-122"/>
                <a:cs typeface="宋体" panose="02010600030101010101" pitchFamily="2" charset="-122"/>
              </a:rPr>
              <a:t>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锡兰岛采珠场—</a:t>
            </a:r>
            <a:r>
              <a:rPr lang="zh-CN" altLang="zh-CN" sz="2400" b="1" dirty="0">
                <a:latin typeface="Calibri" panose="020F0502020204030204" pitchFamily="34" charset="0"/>
                <a:ea typeface="宋体" panose="02010600030101010101" pitchFamily="2" charset="-122"/>
                <a:cs typeface="宋体" panose="02010600030101010101" pitchFamily="2" charset="-122"/>
              </a:rPr>
              <a:t>②</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托雷斯海峡—</a:t>
            </a:r>
            <a:r>
              <a:rPr lang="zh-CN" altLang="zh-CN" sz="2400" b="1" dirty="0">
                <a:latin typeface="Calibri" panose="020F0502020204030204" pitchFamily="34" charset="0"/>
                <a:ea typeface="宋体" panose="02010600030101010101" pitchFamily="2" charset="-122"/>
                <a:cs typeface="宋体" panose="02010600030101010101" pitchFamily="2" charset="-122"/>
              </a:rPr>
              <a:t>③</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大西洋—</a:t>
            </a:r>
            <a:r>
              <a:rPr lang="zh-CN" altLang="zh-CN" sz="2400" b="1" dirty="0">
                <a:latin typeface="Calibri" panose="020F0502020204030204" pitchFamily="34" charset="0"/>
                <a:ea typeface="宋体" panose="02010600030101010101" pitchFamily="2" charset="-122"/>
                <a:cs typeface="宋体" panose="02010600030101010101" pitchFamily="2" charset="-122"/>
              </a:rPr>
              <a:t>④</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南极—</a:t>
            </a:r>
            <a:r>
              <a:rPr lang="zh-CN" altLang="zh-CN" sz="2400" b="1" dirty="0">
                <a:latin typeface="Calibri" panose="020F0502020204030204" pitchFamily="34" charset="0"/>
                <a:ea typeface="宋体" panose="02010600030101010101" pitchFamily="2" charset="-122"/>
                <a:cs typeface="宋体" panose="02010600030101010101" pitchFamily="2" charset="-122"/>
              </a:rPr>
              <a:t>⑤</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挪威西海岸</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Calibri" panose="020F0502020204030204" pitchFamily="34" charset="0"/>
                <a:ea typeface="宋体" panose="02010600030101010101" pitchFamily="2" charset="-122"/>
                <a:cs typeface="宋体" panose="02010600030101010101" pitchFamily="2" charset="-122"/>
              </a:rPr>
              <a:t>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托雷斯海峡—</a:t>
            </a:r>
            <a:r>
              <a:rPr lang="zh-CN" altLang="zh-CN" sz="2400" b="1" dirty="0">
                <a:latin typeface="Calibri" panose="020F0502020204030204" pitchFamily="34" charset="0"/>
                <a:ea typeface="宋体" panose="02010600030101010101" pitchFamily="2" charset="-122"/>
                <a:cs typeface="宋体" panose="02010600030101010101" pitchFamily="2" charset="-122"/>
              </a:rPr>
              <a:t>②</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锡兰岛采珠场—</a:t>
            </a:r>
            <a:r>
              <a:rPr lang="zh-CN" altLang="zh-CN" sz="2400" b="1" dirty="0">
                <a:latin typeface="Calibri" panose="020F0502020204030204" pitchFamily="34" charset="0"/>
                <a:ea typeface="宋体" panose="02010600030101010101" pitchFamily="2" charset="-122"/>
                <a:cs typeface="宋体" panose="02010600030101010101" pitchFamily="2" charset="-122"/>
              </a:rPr>
              <a:t>③</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大西洋—</a:t>
            </a:r>
            <a:r>
              <a:rPr lang="zh-CN" altLang="zh-CN" sz="2400" b="1" dirty="0">
                <a:latin typeface="Calibri" panose="020F0502020204030204" pitchFamily="34" charset="0"/>
                <a:ea typeface="宋体" panose="02010600030101010101" pitchFamily="2" charset="-122"/>
                <a:cs typeface="宋体" panose="02010600030101010101" pitchFamily="2" charset="-122"/>
              </a:rPr>
              <a:t>④</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挪威西海岸—</a:t>
            </a:r>
            <a:r>
              <a:rPr lang="zh-CN" altLang="zh-CN" sz="2400" b="1" dirty="0">
                <a:latin typeface="Calibri" panose="020F0502020204030204" pitchFamily="34" charset="0"/>
                <a:ea typeface="宋体" panose="02010600030101010101" pitchFamily="2" charset="-122"/>
                <a:cs typeface="宋体" panose="02010600030101010101" pitchFamily="2" charset="-122"/>
              </a:rPr>
              <a:t>⑤</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南极</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Calibri" panose="020F0502020204030204" pitchFamily="34" charset="0"/>
                <a:ea typeface="宋体" panose="02010600030101010101" pitchFamily="2" charset="-122"/>
                <a:cs typeface="宋体" panose="02010600030101010101" pitchFamily="2" charset="-122"/>
              </a:rPr>
              <a:t>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托雷斯海峡—</a:t>
            </a:r>
            <a:r>
              <a:rPr lang="zh-CN" altLang="zh-CN" sz="2400" b="1" dirty="0">
                <a:latin typeface="Calibri" panose="020F0502020204030204" pitchFamily="34" charset="0"/>
                <a:ea typeface="宋体" panose="02010600030101010101" pitchFamily="2" charset="-122"/>
                <a:cs typeface="宋体" panose="02010600030101010101" pitchFamily="2" charset="-122"/>
              </a:rPr>
              <a:t>②</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锡兰岛采珠场—</a:t>
            </a:r>
            <a:r>
              <a:rPr lang="zh-CN" altLang="zh-CN" sz="2400" b="1" dirty="0">
                <a:latin typeface="Calibri" panose="020F0502020204030204" pitchFamily="34" charset="0"/>
                <a:ea typeface="宋体" panose="02010600030101010101" pitchFamily="2" charset="-122"/>
                <a:cs typeface="宋体" panose="02010600030101010101" pitchFamily="2" charset="-122"/>
              </a:rPr>
              <a:t>③</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南极—</a:t>
            </a:r>
            <a:r>
              <a:rPr lang="zh-CN" altLang="zh-CN" sz="2400" b="1" dirty="0">
                <a:latin typeface="Calibri" panose="020F0502020204030204" pitchFamily="34" charset="0"/>
                <a:ea typeface="宋体" panose="02010600030101010101" pitchFamily="2" charset="-122"/>
                <a:cs typeface="宋体" panose="02010600030101010101" pitchFamily="2" charset="-122"/>
              </a:rPr>
              <a:t>④</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大西洋—</a:t>
            </a:r>
            <a:r>
              <a:rPr lang="zh-CN" altLang="zh-CN" sz="2400" b="1" dirty="0">
                <a:latin typeface="Calibri" panose="020F0502020204030204" pitchFamily="34" charset="0"/>
                <a:ea typeface="宋体" panose="02010600030101010101" pitchFamily="2" charset="-122"/>
                <a:cs typeface="宋体" panose="02010600030101010101" pitchFamily="2" charset="-122"/>
              </a:rPr>
              <a:t>⑤</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挪威西海岸</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Calibri" panose="020F0502020204030204" pitchFamily="34" charset="0"/>
                <a:ea typeface="宋体" panose="02010600030101010101" pitchFamily="2" charset="-122"/>
                <a:cs typeface="宋体" panose="02010600030101010101" pitchFamily="2" charset="-122"/>
              </a:rPr>
              <a:t>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南极—</a:t>
            </a:r>
            <a:r>
              <a:rPr lang="zh-CN" altLang="zh-CN" sz="2400" b="1" dirty="0">
                <a:latin typeface="Calibri" panose="020F0502020204030204" pitchFamily="34" charset="0"/>
                <a:ea typeface="宋体" panose="02010600030101010101" pitchFamily="2" charset="-122"/>
                <a:cs typeface="宋体" panose="02010600030101010101" pitchFamily="2" charset="-122"/>
              </a:rPr>
              <a:t>②</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挪威西海岸—</a:t>
            </a:r>
            <a:r>
              <a:rPr lang="zh-CN" altLang="zh-CN" sz="2400" b="1" dirty="0">
                <a:latin typeface="Calibri" panose="020F0502020204030204" pitchFamily="34" charset="0"/>
                <a:ea typeface="宋体" panose="02010600030101010101" pitchFamily="2" charset="-122"/>
                <a:cs typeface="宋体" panose="02010600030101010101" pitchFamily="2" charset="-122"/>
              </a:rPr>
              <a:t>③</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大西洋—</a:t>
            </a:r>
            <a:r>
              <a:rPr lang="zh-CN" altLang="zh-CN" sz="2400" b="1" dirty="0">
                <a:latin typeface="Calibri" panose="020F0502020204030204" pitchFamily="34" charset="0"/>
                <a:ea typeface="宋体" panose="02010600030101010101" pitchFamily="2" charset="-122"/>
                <a:cs typeface="宋体" panose="02010600030101010101" pitchFamily="2" charset="-122"/>
              </a:rPr>
              <a:t>④</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托雷斯海峡—</a:t>
            </a:r>
            <a:r>
              <a:rPr lang="zh-CN" altLang="zh-CN" sz="2400" b="1" dirty="0">
                <a:latin typeface="Calibri" panose="020F0502020204030204" pitchFamily="34" charset="0"/>
                <a:ea typeface="宋体" panose="02010600030101010101" pitchFamily="2" charset="-122"/>
                <a:cs typeface="宋体" panose="02010600030101010101" pitchFamily="2" charset="-122"/>
              </a:rPr>
              <a:t>⑤</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锡兰岛采珠场</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1911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下列关于名著《海底两万里》的说法，不正确的一项是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．凡尔纳被公认为“现代科学幻想小说之父”，他的小说《海底两万里》构思巧妙，情节惊险，书中很多独具特色的幻想如今已经变为了现实。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．小说中的阿龙纳斯是一个博学的教授，他乐于探究，充满好奇心，遇到危险时非常勇敢、机智，临阵不惧。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．小说开篇写到了许多船遭到不明袭击，人们推测是飞驰的礁石，或者是庞大的海洋生物，阿龙纳斯教授经过查证发现这是一种海怪。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．“诺第留斯号”在环球探险旅行中除了遭到章鱼袭击外，还经历了很多险情，如同鲨鱼搏斗、冰山封路、土著人围攻等。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368d"/>
          <p:cNvSpPr/>
          <p:nvPr/>
        </p:nvSpPr>
        <p:spPr>
          <a:xfrm>
            <a:off x="9529656" y="790793"/>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201739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712560"/>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下列有关《海底两万里》的说法，不正确的一项是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．作者儒勒·凡尔纳是法国著名的科幻小说家，被誉为“现代科学幻想小说之父”“科学时代的预言家”。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．《海底两万里》中“遭冰山封路”“章鱼袭击”“北冰洋大风暴”等情节惊险离奇，极富幻想，读来引人入胜，如临其境。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．《海底两万里》的主题只表现了人物献身科学的探索精神，与反殖民压迫无关。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．“鹦鹉螺号”潜艇历险的起点和终点分别是：太平洋—北冰洋附近。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b1c2b"/>
          <p:cNvSpPr/>
          <p:nvPr/>
        </p:nvSpPr>
        <p:spPr>
          <a:xfrm>
            <a:off x="8894304" y="809080"/>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3513859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对《海底两万里》表述有误的一项是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．在印度洋，“诺第留斯号”被章鱼所困，尼德·兰救了处于生死边缘的尼摩船长，最终击退了章鱼。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．《海底两万里》主要讲述诺第留斯号潜艇的故事。凡尔纳的小说之所以动人，原因在于构思巧妙、情节惊险，还在于科学与幻想巧妙结合的成果。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．在这部作品中，作者将对海洋的幻想发挥到了极致，表现了人类认识和驾驭海洋的信心，展示了人类意志的坚韧和勇敢。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．《海底两万里》中，尼摩船长驾驶鹦鹉螺号在红海追捕过一条濒于绝种的儒艮，并用它的肉为船员们提供食物。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3719d"/>
          <p:cNvSpPr/>
          <p:nvPr/>
        </p:nvSpPr>
        <p:spPr>
          <a:xfrm>
            <a:off x="6739890" y="768215"/>
            <a:ext cx="125939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dirty="0"/>
          </a:p>
        </p:txBody>
      </p:sp>
    </p:spTree>
    <p:extLst>
      <p:ext uri="{BB962C8B-B14F-4D97-AF65-F5344CB8AC3E}">
        <p14:creationId xmlns:p14="http://schemas.microsoft.com/office/powerpoint/2010/main" val="3940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703416"/>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关于《海底两万里》，下列表述不正确的是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．《海底两万里》是法国科幻和探险小说家凡尔纳的代表作。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．小说讲述了一个神奇的故事：一位叫尼摩的船长驾驶自己设计制造的潜水艇，在大海中自由航行。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．小说中的康塞尔是尼摩船长的忠实仆人，他生性沉稳，忠厚老实，为人随和。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．这部小说不但能激发人们对科学的兴趣，而且赞扬了像尼摩船长等反抗压迫的战士的形象，体现了他们具有社会正义感和崇高的人道主义精神</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8d73"/>
          <p:cNvSpPr/>
          <p:nvPr/>
        </p:nvSpPr>
        <p:spPr>
          <a:xfrm>
            <a:off x="7834031" y="799936"/>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195716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海底两万里</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快速阅读</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5" y="519064"/>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268111" y="1561372"/>
            <a:ext cx="11430000" cy="5133713"/>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尼摩船长立即抢救那个不幸的采珠人。幸好，经过康塞尔和尼摩船长的不停地按摩，</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水者在渐渐地恢复知觉。他慢慢地在睁开眼睛。突然看到四个铜制的大头盔围着他，他顿时惊</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了，吓得跟什么似的。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特别是，此刻，尼摩船长正从衣服口袋里掏出一小袋珍珠放到他的手里，真不知他心里在怎么想呀？印度人双手</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抖着接过这位水中人的慷</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k</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施舍。从他那双惊疑恐惧的眼睛里，不难看出，他不知道这几个既救了他一命又让他发了财的人，究竟是些什么神人。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尼摩船长做了个手势，我们就又回到珠母沙洲去了。我们按原路返回，走了半个小时，就看到了固定鹦鹉螺号的小艇的锚了。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069560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703416"/>
            <a:ext cx="11430000" cy="513371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溺</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惊</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呆</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慷</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k</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请结合整本书内容按照小说情节的先后顺序，正确的排列</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顺序是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卷入大漩涡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与鲨鱼搏斗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冰川封路</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遭土著人围攻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请你结合上面的语段，并联系整本书，说说尼摩船长是一个怎样的人。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ef6fc"/>
          <p:cNvSpPr/>
          <p:nvPr/>
        </p:nvSpPr>
        <p:spPr>
          <a:xfrm>
            <a:off x="739317" y="5237824"/>
            <a:ext cx="1039025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英勇顽强，沉着冷静，心地善良，富有正义感。</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8" name="A_67f82"/>
          <p:cNvSpPr/>
          <p:nvPr/>
        </p:nvSpPr>
        <p:spPr>
          <a:xfrm>
            <a:off x="971974" y="3006797"/>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④②</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③①</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91d23"/>
          <p:cNvSpPr/>
          <p:nvPr/>
        </p:nvSpPr>
        <p:spPr>
          <a:xfrm>
            <a:off x="11156492" y="2464144"/>
            <a:ext cx="1222502"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6" name="A_1dd11"/>
          <p:cNvSpPr/>
          <p:nvPr/>
        </p:nvSpPr>
        <p:spPr>
          <a:xfrm>
            <a:off x="5178276" y="1909408"/>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慨</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f77c0"/>
          <p:cNvSpPr/>
          <p:nvPr/>
        </p:nvSpPr>
        <p:spPr>
          <a:xfrm>
            <a:off x="1120317" y="1933572"/>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颤</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8318f"/>
          <p:cNvSpPr/>
          <p:nvPr/>
        </p:nvSpPr>
        <p:spPr>
          <a:xfrm>
            <a:off x="4935650" y="1354671"/>
            <a:ext cx="1171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84afe"/>
          <p:cNvSpPr/>
          <p:nvPr/>
        </p:nvSpPr>
        <p:spPr>
          <a:xfrm>
            <a:off x="971974" y="1354671"/>
            <a:ext cx="10732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36993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P spid="5" grpId="0" animBg="1"/>
      <p:bldP spid="4"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13266" y="656876"/>
            <a:ext cx="6529352" cy="652486"/>
          </a:xfrm>
          <a:prstGeom prst="rect">
            <a:avLst/>
          </a:prstGeom>
        </p:spPr>
        <p:txBody>
          <a:bodyPr wrap="none">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13266" y="1227558"/>
            <a:ext cx="11430000" cy="3400996"/>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阳光可以照到洋面下三十英尺的地方，这股力量真使我惊奇。太阳光强有力地穿过水层，把水中的颜色驱散，我可以清楚地分辨一百米以内的物体。百米之外，水底现出天蓝一般的渐次晕淡的不同色度，在远处变成浅蓝，没入模糊的黑暗中。真的，在我周围的这水实在不过是一种空气，虽然密度较地上的空气大，但透明的情形跟地上空气相仿。在我头上，我又看见那平静无波的海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2933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8140"/>
            <a:ext cx="11430000" cy="513371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文段节选自法国作家</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的《海底两万里》，主要讲述法国生物学家阿龙纳斯带着一个捕鲸手和仆人康塞尔跟着</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船长在海底做了两万里的环球探险旅行的故事。他们乘坐的潜艇叫“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尼摩船长和阿龙纳斯在海底环球探险旅行时，经历了许多险情，请概括两次。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请用一句话概括这次探险旅行的结局</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80b21"/>
          <p:cNvSpPr/>
          <p:nvPr/>
        </p:nvSpPr>
        <p:spPr>
          <a:xfrm>
            <a:off x="446246" y="5497942"/>
            <a:ext cx="11580940"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尼摩船长及其鹦鹉螺号下落不明，阿龙纳斯被渔民救起，回国后将</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旅</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行中所知道的海底秘密公之于世。</a:t>
            </a:r>
            <a:endPar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p:txBody>
      </p:sp>
      <p:sp>
        <p:nvSpPr>
          <p:cNvPr id="6" name="A_bc103"/>
          <p:cNvSpPr/>
          <p:nvPr/>
        </p:nvSpPr>
        <p:spPr>
          <a:xfrm>
            <a:off x="536118" y="4153076"/>
            <a:ext cx="65802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示例：同鲨鱼搏斗，被土著人围攻。</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b1983"/>
          <p:cNvSpPr/>
          <p:nvPr/>
        </p:nvSpPr>
        <p:spPr>
          <a:xfrm>
            <a:off x="3942715" y="2488868"/>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鹦鹉螺号</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eff26"/>
          <p:cNvSpPr/>
          <p:nvPr/>
        </p:nvSpPr>
        <p:spPr>
          <a:xfrm>
            <a:off x="1747203" y="193413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尼摩</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60835"/>
          <p:cNvSpPr/>
          <p:nvPr/>
        </p:nvSpPr>
        <p:spPr>
          <a:xfrm>
            <a:off x="4431665" y="824660"/>
            <a:ext cx="44371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儒勒</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凡尔纳</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或凡尔纳</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cxnSp>
        <p:nvCxnSpPr>
          <p:cNvPr id="10" name="直接连接符 9"/>
          <p:cNvCxnSpPr/>
          <p:nvPr/>
        </p:nvCxnSpPr>
        <p:spPr>
          <a:xfrm flipV="1">
            <a:off x="536118" y="5723467"/>
            <a:ext cx="11111245" cy="11290"/>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flipV="1">
            <a:off x="544637" y="6154499"/>
            <a:ext cx="11102726" cy="2996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35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4555" y="551674"/>
            <a:ext cx="2040943" cy="600229"/>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题</a:t>
            </a:r>
            <a:r>
              <a:rPr lang="en-US" altLang="zh-CN" sz="2800" b="1" dirty="0"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24555" y="1151903"/>
            <a:ext cx="11430000" cy="625402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《西游记》和《海底两万里》都充满了天马行空的想象，但两者的想象有着明显的不同。请结合这两本书的内容，举例简析两者的不同点。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24555" y="2195432"/>
            <a:ext cx="11430000" cy="3962047"/>
          </a:xfrm>
          <a:prstGeom prst="rect">
            <a:avLst/>
          </a:prstGeom>
        </p:spPr>
        <p:txBody>
          <a:bodyPr>
            <a:spAutoFit/>
          </a:bodyPr>
          <a:lstStyle/>
          <a:p>
            <a:pPr indent="625475">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示例：《西游记》是神魔小说，想象诡异而夸张，比如金箍棒是东海龙宫的定海神针，可以变得极大或极小；孙悟空一个筋斗就有十万八千里等，这些想象创造了一个光怪陆离、魔幻的世界。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海底两万里》是科幻小说，是科学与想象的结合。小说有严谨的科学知识，如古城遗址、阿拉伯隧道、珊瑚墓地，在南极圈遇浮冰围困时凿冰脱困等内容，包含了很多生物、地理、地质、物理等方面的知识；另外，小说中还有对潜艇、海底漫步的大胆想象。</a:t>
            </a:r>
            <a:endParaRPr lang="zh-CN" altLang="en-US" sz="2800" dirty="0"/>
          </a:p>
        </p:txBody>
      </p:sp>
    </p:spTree>
    <p:extLst>
      <p:ext uri="{BB962C8B-B14F-4D97-AF65-F5344CB8AC3E}">
        <p14:creationId xmlns:p14="http://schemas.microsoft.com/office/powerpoint/2010/main" val="14968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《海底两万里》中阿龙纳斯教授与康塞尔的主仆情分令人动容。他们之间的“情”是如何体现的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25187"/>
            <a:ext cx="11430000" cy="4013406"/>
          </a:xfrm>
          <a:prstGeom prst="rect">
            <a:avLst/>
          </a:prstGeom>
        </p:spPr>
        <p:txBody>
          <a:bodyPr>
            <a:spAutoFit/>
          </a:bodyPr>
          <a:lstStyle/>
          <a:p>
            <a:pPr indent="715963">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海底两万里》中阿龙纳斯与康塞尔的感情是一种超越了主仆的友情。阿龙纳斯教授，是一名生物学家。博古通今，性情温和，心地善良，富有探究精神。康塞尔是阿龙纳斯教授的仆人。他忠诚、老实本分、性格开朗，对分类学非常入迷。康塞尔看到主人落水后，勇敢地跳下去抢救，在南极缺氧的时候，把最后一丝空气留给主人，可以看出他是一个忠诚的仆人。他们两者的关系，亦师亦友，是一种超越了身份限制的友情</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9424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7554" y="558296"/>
            <a:ext cx="11430000" cy="5853910"/>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《海底两万里》中的尼摩船长荣获“最受中学生喜爱的名著人物”称号。请从以下所给章节中</a:t>
            </a:r>
            <a:r>
              <a:rPr lang="zh-CN" altLang="zh-CN" sz="24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a:t>
            </a:r>
            <a:r>
              <a:rPr lang="zh-CN" altLang="zh-CN" sz="24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a:t>
            </a:r>
            <a:r>
              <a:rPr lang="zh-CN" altLang="zh-CN" sz="24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zh-CN" altLang="zh-CN" sz="24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a:t>
            </a:r>
            <a:r>
              <a:rPr lang="zh-CN" altLang="zh-CN" sz="24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，以“正义使人奋勇向前”为开头写一段话来谈谈你的阅读收获。</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dirty="0">
                <a:latin typeface="Calibri" panose="020F0502020204030204" pitchFamily="34" charset="0"/>
                <a:ea typeface="宋体" panose="02010600030101010101" pitchFamily="2" charset="-122"/>
                <a:cs typeface="宋体" panose="02010600030101010101" pitchFamily="2" charset="-122"/>
              </a:rPr>
              <a:t>①</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一颗价值千万的珍珠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Calibri" panose="020F0502020204030204" pitchFamily="34" charset="0"/>
                <a:ea typeface="宋体" panose="02010600030101010101" pitchFamily="2" charset="-122"/>
                <a:cs typeface="宋体" panose="02010600030101010101" pitchFamily="2" charset="-122"/>
              </a:rPr>
              <a:t>②</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章鱼</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57554" y="2407920"/>
            <a:ext cx="11285806" cy="3933384"/>
          </a:xfrm>
          <a:prstGeom prst="rect">
            <a:avLst/>
          </a:prstGeom>
        </p:spPr>
        <p:txBody>
          <a:bodyPr wrap="square">
            <a:spAutoFit/>
          </a:bodyPr>
          <a:lstStyle/>
          <a:p>
            <a:pPr indent="727075">
              <a:lnSpc>
                <a:spcPct val="130000"/>
              </a:lnSpc>
            </a:pP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正义使人奋勇向前。参观锡兰岛的采珠场时，尼摩船长发现一头大鲨鱼正向一个可怜的采珠人发起进攻，便舍身相救，与鲨鱼展开殊死搏斗。尼摩船长救下采珠人，并送给他一袋珍珠。尼摩船长是一个有博爱之心的勇士，有为人类献身的崇高精神，他的正义感令我敬佩。</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示例二：正义使人奋勇向前。在大西洋，</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诺第留斯号</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遭到章鱼的袭击，被迫浮出海面。在尼摩船长的带领下，人和章鱼展开了激烈的搏斗。在生死关头，尼摩船长挺身而出救下了处于死亡边缘的尼德</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兰。尼摩船长是一个有博爱之心的勇士，有为人类献身的崇高精神，他的正义感令我敬佩。</a:t>
            </a:r>
            <a:endParaRPr lang="zh-CN" altLang="en-US" sz="2400" dirty="0"/>
          </a:p>
        </p:txBody>
      </p:sp>
    </p:spTree>
    <p:extLst>
      <p:ext uri="{BB962C8B-B14F-4D97-AF65-F5344CB8AC3E}">
        <p14:creationId xmlns:p14="http://schemas.microsoft.com/office/powerpoint/2010/main" val="317905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2440" y="8261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阅读下面《海底两万里》节选内容，完成题目。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808038">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两个船员，遵照船长的嘱咐，走上来帮助我们穿这些不透水的、沉甸甸的衣服；衣服是用橡胶制成的，没有缝，可以承担强大的压力，不受损伤。应当说这是一套又柔软又坚固的甲胄。上衣和裤子是连在一起的，裤脚下是很厚的鞋，鞋底装有很重的铅铁板。上衣全部由铜片编叠起来，像铁甲一般保护着胸部，可以抵抗水的冲压，让肺部自由呼吸；衣袖跟手套连在一起，很柔软，丝毫不妨碍两手的运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97148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2440" y="719446"/>
            <a:ext cx="11430000" cy="4013406"/>
          </a:xfrm>
          <a:prstGeom prst="rect">
            <a:avLst/>
          </a:prstGeom>
        </p:spPr>
        <p:txBody>
          <a:bodyPr>
            <a:spAutoFit/>
          </a:bodyPr>
          <a:lstStyle/>
          <a:p>
            <a:pPr indent="715963">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有人说，科幻小说就是让科学插上想象的翅膀。请从“科学”和“想象”的角度，结合上面的片段中对“水下服装”的介绍，谈谈你对这句话的理解</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72440" y="2321226"/>
            <a:ext cx="11430000" cy="2332946"/>
          </a:xfrm>
          <a:prstGeom prst="rect">
            <a:avLst/>
          </a:prstGeom>
        </p:spPr>
        <p:txBody>
          <a:bodyPr>
            <a:spAutoFit/>
          </a:bodyPr>
          <a:lstStyle/>
          <a:p>
            <a:pPr indent="71596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示例：科幻小说是科学与幻想的巧妙结合，基于科学，幻想大胆而新奇，显示了作者非凡的想象力。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水下服装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有现实的科学依据，比如衣服的材质，橡胶，铜片的运用。作者又以此想象了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水下衣服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的强大功能，如：承担强大的压力，不受损伤，不妨碍两手的运动</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46200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265608" y="692190"/>
            <a:ext cx="11430000" cy="340099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勒·凡尔纳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(1828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1905)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世纪法国著名的科幻和探险小说家。凡尔纳一生创作了大量优秀的文学作品，以《在已知和未知的世界中的奇异旅行》为总名，代表作为“海洋三部曲</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《格兰特船长的儿女》《海底两万里》《神秘岛》</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”以及《气球上的五星期》《地心游记》等。其中的科学幻想如今大部分已变成现实，因此被人们誉为“科学时代的预言家”和“现代科学幻想小说之父”。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24955"/>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波兰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民反对沙皇独裁统治的起义遭到残酷镇压是凡尔纳创作《海底两万里》的一个导火索。他在小说中塑造了尼摩船长这个反对沙皇专制统治的高大形象，赋予其强烈的社会责任感和人道主义精神，以此来表达对现实的批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2.jpeg"/>
          <p:cNvPicPr/>
          <p:nvPr/>
        </p:nvPicPr>
        <p:blipFill>
          <a:blip r:embed="rId2"/>
          <a:stretch>
            <a:fillRect/>
          </a:stretch>
        </p:blipFill>
        <p:spPr>
          <a:xfrm>
            <a:off x="281062" y="690118"/>
            <a:ext cx="2009018" cy="455936"/>
          </a:xfrm>
          <a:prstGeom prst="rect">
            <a:avLst/>
          </a:prstGeom>
        </p:spPr>
      </p:pic>
      <p:sp>
        <p:nvSpPr>
          <p:cNvPr id="4" name="矩形 3"/>
          <p:cNvSpPr>
            <a:spLocks noChangeAspect="1"/>
          </p:cNvSpPr>
          <p:nvPr/>
        </p:nvSpPr>
        <p:spPr>
          <a:xfrm>
            <a:off x="281062" y="606669"/>
            <a:ext cx="11430000" cy="340099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《海底两万里》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是一部纯虚构的科幻小说，小说的背景是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代，主要讲述了法国生物学家阿龙纳斯教授在追捕一只疑似为独角鲸的不明怪物时，发现它其实是一艘名为“诺第留斯号”的潜艇，于是和仆人康塞尔及捕鲸手尼德·兰，跟着尼摩船长在海底进行了两万里的环球探险旅行，历经船只搁浅、与鲨鱼搏斗、冰山封路、章鱼袭击等种种危机的故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3.jpeg"/>
          <p:cNvPicPr/>
          <p:nvPr/>
        </p:nvPicPr>
        <p:blipFill>
          <a:blip r:embed="rId2"/>
          <a:stretch>
            <a:fillRect/>
          </a:stretch>
        </p:blipFill>
        <p:spPr>
          <a:xfrm>
            <a:off x="314928" y="685737"/>
            <a:ext cx="2009018" cy="455936"/>
          </a:xfrm>
          <a:prstGeom prst="rect">
            <a:avLst/>
          </a:prstGeom>
        </p:spPr>
      </p:pic>
      <p:sp>
        <p:nvSpPr>
          <p:cNvPr id="4" name="矩形 3"/>
          <p:cNvSpPr>
            <a:spLocks noChangeAspect="1"/>
          </p:cNvSpPr>
          <p:nvPr/>
        </p:nvSpPr>
        <p:spPr>
          <a:xfrm>
            <a:off x="314928" y="574949"/>
            <a:ext cx="11430000" cy="396114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小说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讲述了一个神奇的故事：一位叫尼摩的船长驾驶自己设计制造的潜水艇“诺第留斯号”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鹦鹉螺号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大海中自由航行。小说设想了潜水艇的强大功能，描绘了奇幻美妙的海底世界，体现了人类自古以来渴望上天下海、自由翱翔的梦想，也显示了作者非凡的想象力。反对殖民压迫也是这部小说的重要主题。主人公尼摩船长不仅是献身科学的探索者，同时也是英勇顽强、反对一切压迫和殖民主义的战士。在他的身上，体现了作者对科学、社会正义和人类平等的不懈追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4.jpeg"/>
          <p:cNvPicPr/>
          <p:nvPr/>
        </p:nvPicPr>
        <p:blipFill>
          <a:blip r:embed="rId2"/>
          <a:stretch>
            <a:fillRect/>
          </a:stretch>
        </p:blipFill>
        <p:spPr>
          <a:xfrm>
            <a:off x="269772" y="697027"/>
            <a:ext cx="2009018" cy="455936"/>
          </a:xfrm>
          <a:prstGeom prst="rect">
            <a:avLst/>
          </a:prstGeom>
        </p:spPr>
      </p:pic>
      <p:sp>
        <p:nvSpPr>
          <p:cNvPr id="4" name="矩形 3"/>
          <p:cNvSpPr>
            <a:spLocks noChangeAspect="1"/>
          </p:cNvSpPr>
          <p:nvPr/>
        </p:nvSpPr>
        <p:spPr>
          <a:xfrm>
            <a:off x="381000" y="1152963"/>
            <a:ext cx="11430000" cy="5329023"/>
          </a:xfrm>
          <a:prstGeom prst="rect">
            <a:avLst/>
          </a:prstGeom>
        </p:spPr>
        <p:txBody>
          <a:bodyPr>
            <a:spAutoFit/>
          </a:bodyPr>
          <a:lstStyle/>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巧妙的构思，惊险的情节。</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小说中充满曲折紧张、扑朔迷离的故事情节，如整个航程高潮迭起；海底狩猎，参观海底森林，探访海底的亚特兰蒂斯遗址，打捞西班牙沉船上的财宝，目睹珊瑚王国的葬礼，与大蜘蛛、鲨鱼、章鱼搏斗，反击土著人的围攻，等等。小说情节惊险曲折，人物命运瞬息万变，悬念设置巧妙，构思往往出乎意料，引人入胜。将出色的悬念、丰富详尽的科学知识和细节逼真的美妙幻想熔于一炉。</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Arial" panose="020B0604020202020204" pitchFamily="34" charset="0"/>
                <a:ea typeface="黑体" panose="02010609060101010101" pitchFamily="49" charset="-122"/>
                <a:cs typeface="Times New Roman" panose="02020603050405020304" pitchFamily="18" charset="0"/>
              </a:rPr>
              <a:t>科学与幻想的巧妙结合。</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小说中的幻想大胆新奇，并将其描绘得逼真、生动、美丽如画，令人读来趣味盎然；同时又包含了大量的科学、文化和地理、地质学等知识，丰富了人们的知识。小说告诫人们在看到科学技术造福人类的同时，还要重视防止科学技术被坏人利用，进行危害人类自身的行为；提出要爱护海豹、鲸等海洋生物，谴责滥杀滥捕，这些至今仍然热门的环保话题，极有科学道理。</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55.jpeg"/>
          <p:cNvPicPr/>
          <p:nvPr/>
        </p:nvPicPr>
        <p:blipFill>
          <a:blip r:embed="rId2"/>
          <a:stretch>
            <a:fillRect/>
          </a:stretch>
        </p:blipFill>
        <p:spPr>
          <a:xfrm>
            <a:off x="292351" y="674449"/>
            <a:ext cx="2009018" cy="455936"/>
          </a:xfrm>
          <a:prstGeom prst="rect">
            <a:avLst/>
          </a:prstGeom>
        </p:spPr>
      </p:pic>
      <p:sp>
        <p:nvSpPr>
          <p:cNvPr id="4" name="矩形 3"/>
          <p:cNvSpPr>
            <a:spLocks noChangeAspect="1"/>
          </p:cNvSpPr>
          <p:nvPr/>
        </p:nvSpPr>
        <p:spPr>
          <a:xfrm>
            <a:off x="2301369" y="561559"/>
            <a:ext cx="3520516" cy="652486"/>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训练快速阅读的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92351" y="1130385"/>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集中精力，专心致志。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全神贯注地读，尽快弄清作品中发生了哪些故事，有哪些人物等，对小说有个概括的了解。比如阅读《海底两万里》时，首先明确主人公是尼摩船长，与尼摩船长有关的内容要专心细读，梳理他在航行过程中与阿龙纳斯等人发生的一系列故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以默读为主。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要培养默读的习惯，并达到一定的速度。阅读一般的现代文，每分钟不少于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眼睛的视域要宽。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读的时候尽量不回视，尽量扩大扫视的范围。如对《海底两万里》中大段的景物描写、知识介绍等内容可以大段快速地阅读</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6" y="715266"/>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善于抓住书中的关键信息和主要线索，有所取舍。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海底两万里》中的尼摩船长，是全书的核心人物，也是故事发生、发展的关键，对涉及他的语段就需要格外关注。而对文中暂时不能理解的内容、不认识的生字词，可以先跳过去，回头再根据需要和个人兴趣补充阅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306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40</TotalTime>
  <Words>3576</Words>
  <Application>Microsoft Office PowerPoint</Application>
  <PresentationFormat>宽屏</PresentationFormat>
  <Paragraphs>174</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等线</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8</cp:revision>
  <dcterms:created xsi:type="dcterms:W3CDTF">2025-11-13T13:24:04Z</dcterms:created>
  <dcterms:modified xsi:type="dcterms:W3CDTF">2025-11-13T15:17:36Z</dcterms:modified>
</cp:coreProperties>
</file>