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74" r:id="rId4"/>
    <p:sldId id="879" r:id="rId5"/>
    <p:sldId id="880" r:id="rId6"/>
    <p:sldId id="881" r:id="rId7"/>
    <p:sldId id="882" r:id="rId8"/>
    <p:sldId id="883" r:id="rId9"/>
    <p:sldId id="884" r:id="rId10"/>
    <p:sldId id="885" r:id="rId11"/>
    <p:sldId id="886" r:id="rId12"/>
    <p:sldId id="887" r:id="rId13"/>
    <p:sldId id="888" r:id="rId14"/>
    <p:sldId id="889" r:id="rId15"/>
    <p:sldId id="890" r:id="rId16"/>
    <p:sldId id="891" r:id="rId17"/>
    <p:sldId id="892" r:id="rId18"/>
    <p:sldId id="893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xmlns="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33620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农历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，让中国人在寒来暑往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斗转星移间，营造出中国式的诗意。唐代诗人杜牧就曾吟咏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清明时节雨纷纷，路上行人欲断魂。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这样的诗句脍炙人口，彰显出中国传统文化的独特魅力。农历，承载着生活的浪漫记忆，让每一个日子都寄寓着美好的愿景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农历，蕴含着丰富的文化宝藏，让每一个日子都显示出悠长的意韵。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．、　　：“　　；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．，　　：“　　，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．，　　，“　　；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．、　　，“　　，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17581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依次填入下面一段文字方框内的标点符号，最恰当的一项是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19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63803" y="759718"/>
            <a:ext cx="1833487" cy="416100"/>
          </a:xfrm>
          <a:prstGeom prst="rect">
            <a:avLst/>
          </a:prstGeom>
        </p:spPr>
      </p:pic>
      <p:sp>
        <p:nvSpPr>
          <p:cNvPr id="5" name="A_93279"/>
          <p:cNvSpPr/>
          <p:nvPr/>
        </p:nvSpPr>
        <p:spPr>
          <a:xfrm>
            <a:off x="1204278" y="1827074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0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249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下列句子中标点符号使用正确的一项是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．“这篇作文写得真棒！”老师微笑着说：“你要继续保持这样的写作水平。”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．我喜欢的运动项目有篮球、足球、羽毛球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．今年的暑假，你是打算去北京旅游呢？还是去杭州度假？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．他的书房里摆放着许多书籍，有文学类的、历史类的、科技类的，种类丰富多样。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6aca"/>
          <p:cNvSpPr/>
          <p:nvPr/>
        </p:nvSpPr>
        <p:spPr>
          <a:xfrm>
            <a:off x="7097078" y="1199013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65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721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重庆改编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下面句子“　”中的标点符号使用最恰当的一项是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他们回望烽火三国的历史烟云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聆听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李白杜甫的千古绝唱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体悟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红岩英烈的浩然正气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当人头攒动的景象屡上热搜，身为重庆人，我们感到无比骄傲和自豪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．、　、　；　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．，　，　，　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．，　，　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．；　；　。　！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60c3"/>
          <p:cNvSpPr/>
          <p:nvPr/>
        </p:nvSpPr>
        <p:spPr>
          <a:xfrm>
            <a:off x="489903" y="1958466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1683" y="1446663"/>
            <a:ext cx="395785" cy="39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163" y="2540758"/>
            <a:ext cx="395785" cy="39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0369" y="2540758"/>
            <a:ext cx="395785" cy="39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014" y="3116020"/>
            <a:ext cx="395785" cy="39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5365" y="3677853"/>
            <a:ext cx="395785" cy="395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3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465" y="1389096"/>
            <a:ext cx="11647227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下列标点符号使用正确的一项是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．梁文锋说：“我的算法只为五星红旗”。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．王兴兴带领宇树科技研发出四足机器人、机器狗、人形机器人等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．陈祥榕的“清澈的爱，只为中国，”感动了无数人。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．他们都在各自的岗位上发光发热：梁文锋深耕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，王兴兴突破机器人技术，陈祥榕守护祖国边疆。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ef0b"/>
          <p:cNvSpPr/>
          <p:nvPr/>
        </p:nvSpPr>
        <p:spPr>
          <a:xfrm>
            <a:off x="5929980" y="1485616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42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下面的句子标点符号使用不当，你认为同学们修改正确的一项是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博物馆是美的集散地、陶冶性灵、涵养品位，让人在欣赏中提升审美素养。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．把第一个顿号改为逗号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．把第二个顿号改为逗号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．把两个顿号都改为逗号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．把逗号改为句号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de55"/>
          <p:cNvSpPr/>
          <p:nvPr/>
        </p:nvSpPr>
        <p:spPr>
          <a:xfrm>
            <a:off x="489903" y="1883105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7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下列各句中，标点符号使用正确的一项是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．《东京梦华录》所记述的街巷、酒楼、饮食果子，以及“天晓诸人入市”“诸色杂卖”等，都能在这画面中找到生动的图释。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．“看这水多清呐，简直像翡翠！”周华对着屏幕感慨：“我巡河十年，这个季节的黄河水一年比一年清。”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．植保无人机、北斗导航、免耕播种机、智慧农业物联网等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随着农业现代化的深入推进，各式各样的新技术手段成了农业生产的“新式武器”。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．第十八届校运会马上开始了，大家积极性很高。你是参加田径项目，还是参加球类项目？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d5e3"/>
          <p:cNvSpPr/>
          <p:nvPr/>
        </p:nvSpPr>
        <p:spPr>
          <a:xfrm>
            <a:off x="7454265" y="768215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02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•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雅安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下列语句中标点符号使用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．公司常年坚持节能管理的月考核、季评比、年结算制度、能耗预测制度和能源跟踪分析制度，做到节能工作常抓不懈。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．人们不得不思考，高科技的发展将导致艺术的沉沦？还是会迎来新时代的文艺复兴？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．桃花开了，红得像火；梨花开了，白得像雪；郁金香也开了，黄色、紫色交相辉映，好一派万紫千红的灿烂春光。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．《新华字典》是我国第一部现代汉语规范字典，由我国著名的语言学家魏建功主持编纂。正因为是“大家编小书”，才使得一本小小的工具书历经数十年而不衰。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c76f"/>
          <p:cNvSpPr/>
          <p:nvPr/>
        </p:nvSpPr>
        <p:spPr>
          <a:xfrm>
            <a:off x="9591040" y="768215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7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下列句子中，标点符号使用有误的一项是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．央视著名节目《感动中国》被誉为“中国人的年度精神史诗”，“感动”的深层含义其实是精神价值的传承。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．摆脱线材束缚，将手机与充电板轻轻贴合，即可随放随充——手机无线充电在生活中已随处可见。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．国家智慧教育读书平台依托数字技术，汇聚优质资源，营造互动场景，展示阅读成果，为广大学生和社会公众提供丰富多彩的读书空间。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．“家是最小国，国是千万家”。家庭作为社会的细胞，是连接个人与国家、社会的天然纽带。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833b"/>
          <p:cNvSpPr/>
          <p:nvPr/>
        </p:nvSpPr>
        <p:spPr>
          <a:xfrm>
            <a:off x="7454265" y="104829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2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3558"/>
            <a:ext cx="11430000" cy="47736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•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乐山改编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下列标点符号依次填入文段</a:t>
            </a:r>
            <a:r>
              <a:rPr lang="en-US" altLang="zh-CN" sz="2600" b="1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里全部正确的一项是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科技赋能，激活文旅新活力。在四川成都，</a:t>
            </a:r>
            <a:r>
              <a:rPr lang="en-US" altLang="zh-CN" sz="2600" b="1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古蜀</a:t>
            </a:r>
            <a:r>
              <a:rPr lang="en-US" altLang="zh-CN" sz="2600" b="1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VR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大空间探索节目让游客瞬间穿越时空回到古蜀时期</a:t>
            </a:r>
            <a:r>
              <a:rPr lang="en-US" altLang="zh-CN" sz="2600" b="1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身临市井街道聆听商贩叫卖声</a:t>
            </a:r>
            <a:r>
              <a:rPr lang="en-US" altLang="zh-CN" sz="2600" b="1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与古蜀先民互动对话</a:t>
            </a:r>
            <a:r>
              <a:rPr lang="en-US" altLang="zh-CN" sz="2600" b="1"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在江苏南京，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大梦红楼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主题展上游客快速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入戏入梦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曹雪芹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对月吟诗，与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贾宝玉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飞花传令；在陕西西安，文化创新打造其特有的城市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，塑造其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国风国潮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的古都形象</a:t>
            </a:r>
            <a:r>
              <a:rPr lang="en-US" altLang="zh-CN" sz="26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这些城市不断创新数字智能服务新模式，解锁更多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文旅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发展形式。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．《》　，　，　；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．“”　，　、　，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．“”　，　、　；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     D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．《》　，　，　。</a:t>
            </a:r>
            <a:endParaRPr lang="zh-CN" altLang="en-US" sz="2600"/>
          </a:p>
        </p:txBody>
      </p:sp>
      <p:sp>
        <p:nvSpPr>
          <p:cNvPr id="3" name="A_ea084"/>
          <p:cNvSpPr/>
          <p:nvPr/>
        </p:nvSpPr>
        <p:spPr>
          <a:xfrm>
            <a:off x="10649903" y="1170078"/>
            <a:ext cx="1241487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98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xmlns="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3F48293B-C768-E04A-005D-29C9B196FB35}"/>
              </a:ext>
            </a:extLst>
          </p:cNvPr>
          <p:cNvSpPr txBox="1"/>
          <p:nvPr/>
        </p:nvSpPr>
        <p:spPr>
          <a:xfrm>
            <a:off x="272321" y="1971891"/>
            <a:ext cx="11647357" cy="206210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决胜考点攻略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 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标点符号</a:t>
            </a:r>
            <a:endParaRPr lang="zh-CN" altLang="en-US" sz="3200" b="1" spc="6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9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22859" y="1833448"/>
            <a:ext cx="1683362" cy="382030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077902"/>
              </p:ext>
            </p:extLst>
          </p:nvPr>
        </p:nvGraphicFramePr>
        <p:xfrm>
          <a:off x="420418" y="2457580"/>
          <a:ext cx="11262066" cy="3442970"/>
        </p:xfrm>
        <a:graphic>
          <a:graphicData uri="http://schemas.openxmlformats.org/drawingml/2006/table">
            <a:tbl>
              <a:tblPr firstRow="1" firstCol="1" bandRow="1"/>
              <a:tblGrid>
                <a:gridCol w="1232868"/>
                <a:gridCol w="10029198"/>
              </a:tblGrid>
              <a:tr h="14497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逗号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并列谓语之间。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无论是谁，只要他们发愤图强，持之以恒，充满正能量，都可以成为我们学习的榜样。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其中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发愤图强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持之以恒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充满正能量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为并列谓语。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复句各分句之间。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一切劳动者，只要肯学肯干肯钻研，就能练就一身真本领。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反复的词语之间。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水，水，我要喝水。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表示次序的词后面。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首先，要明辨是非；其次，要以微知著。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image19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537670" y="1321301"/>
            <a:ext cx="371807" cy="371807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4761929" y="1180962"/>
            <a:ext cx="307007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考点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smtClean="0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标点符号</a:t>
            </a:r>
            <a:r>
              <a:rPr lang="en-US" altLang="zh-CN" sz="2800" b="1" smtClean="0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453046" y="737488"/>
            <a:ext cx="5417999" cy="45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877234"/>
              </p:ext>
            </p:extLst>
          </p:nvPr>
        </p:nvGraphicFramePr>
        <p:xfrm>
          <a:off x="597838" y="791026"/>
          <a:ext cx="11084646" cy="5544820"/>
        </p:xfrm>
        <a:graphic>
          <a:graphicData uri="http://schemas.openxmlformats.org/drawingml/2006/table">
            <a:tbl>
              <a:tblPr firstRow="1" firstCol="1" bandRow="1"/>
              <a:tblGrid>
                <a:gridCol w="1213445"/>
                <a:gridCol w="9871201"/>
              </a:tblGrid>
              <a:tr h="14497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顿号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用于并列词语或短语之间，某些序次语之后。如“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红的、白的、紫的、暗红的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一、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相邻或相近的两个数字连用表示概数时，通常不用顿号，如“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一二十个人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”；若相邻两个数字连用为缩略形式，宜用顿号，如“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一、二年级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标有引号、书名号的并列成分之间通常不用顿号，但是若有其他成分插在引号、书名号之间，宜用顿号。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李白的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白发三千丈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《秋浦歌》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朝如青丝暮成雪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《将进酒》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都是脍炙人口的诗句。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7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分号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表示复句内部并列关系的分句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尤其当分句内部还有逗号时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间的停顿。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现在，青春是用来奋斗的；将来，青春是用来回忆的。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表示非并列关系的多重复句中的第一层分句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主要是选择、转折等关系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间的停顿。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昨天夜里下了一场雨，以为可以凉快些；谁知没有凉快下来，反而更热了。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用于分项列举的各项之间。</a:t>
                      </a: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首先，人类必须增强环保意识；其次，政府要重视环保，采取有力的措施；第三，我们每个人都要从自己做起，以实际行动为环保贡献力量。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961359"/>
              </p:ext>
            </p:extLst>
          </p:nvPr>
        </p:nvGraphicFramePr>
        <p:xfrm>
          <a:off x="379473" y="897473"/>
          <a:ext cx="11507727" cy="5058410"/>
        </p:xfrm>
        <a:graphic>
          <a:graphicData uri="http://schemas.openxmlformats.org/drawingml/2006/table">
            <a:tbl>
              <a:tblPr firstRow="1" firstCol="1" bandRow="1"/>
              <a:tblGrid>
                <a:gridCol w="1259760"/>
                <a:gridCol w="10247967"/>
              </a:tblGrid>
              <a:tr h="2894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顿号、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逗号、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分号用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法区别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顿号停顿最短、层次最低，通常表示并列词语间的停顿；分号停顿最长、层次最高，用来表示复句内部并列关系的分句间的停顿；逗号介于两者之间，既可表示并列词语的停顿，也可表示复句中分句之间的停顿。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顿号与逗号：</a:t>
                      </a:r>
                      <a:r>
                        <a:rPr lang="zh-CN" sz="22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并列成分之间用顿号，末尾的并列成分之后用“等”“等等”类词时，“等”类词前不用顿号；并列成分之间用逗号，末尾的并列成分之后用“等”“等等”类词时，“等”类词前应用逗号。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做事情之前要有合理的计划：先做什么，后做什么，等等。</a:t>
                      </a:r>
                      <a:r>
                        <a:rPr lang="zh-CN" sz="22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并列性短语、词语较长或其后有语气词时，一般用逗号，不用顿号。</a:t>
                      </a:r>
                      <a:r>
                        <a:rPr lang="zh-CN" sz="22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用顿号表示较长、较多或较复杂的并列成分之间的停顿时，最后一个成分前可用“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及”进行连接，“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及”前面要用逗号。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小米熬煮之后，大分子淀粉会发生水解反应，产生小分子的糊精、少量脂肪，以及钾等营养成分。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US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逗号与分号：</a:t>
                      </a:r>
                      <a:r>
                        <a:rPr lang="zh-CN" sz="22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并列的短语间，一般用逗号，不用分号。</a:t>
                      </a:r>
                      <a:r>
                        <a:rPr lang="zh-CN" sz="22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复句内表递进、顺承的分句间，一般用逗号；表并列关系的分句间，用分号。</a:t>
                      </a:r>
                      <a:r>
                        <a:rPr lang="zh-CN" sz="2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我们既可以在短跑中感受速度与激情，也可以在体操中体验律动与美感；既可以在足球运动中增进团结与协作，也可以在棋类活动中培养思维与心性</a:t>
                      </a:r>
                      <a:r>
                        <a:rPr lang="en-US" sz="2200" b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多彩体育，总有一款适合你。</a:t>
                      </a:r>
                      <a:endParaRPr lang="zh-CN" sz="2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7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090769"/>
              </p:ext>
            </p:extLst>
          </p:nvPr>
        </p:nvGraphicFramePr>
        <p:xfrm>
          <a:off x="529600" y="791805"/>
          <a:ext cx="11248418" cy="5634990"/>
        </p:xfrm>
        <a:graphic>
          <a:graphicData uri="http://schemas.openxmlformats.org/drawingml/2006/table">
            <a:tbl>
              <a:tblPr firstRow="1" firstCol="1" bandRow="1"/>
              <a:tblGrid>
                <a:gridCol w="1231373"/>
                <a:gridCol w="10017045"/>
              </a:tblGrid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问号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用于句子末尾，表疑问语气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包括反问、设问等疑问类型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【注意】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倒装句中，问号放在句末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叹号同理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昨天那道题会了吗，小琴？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选择性疑问句中，通常只在最后一个选项的末尾用问号，各个选项之间一般用逗号隔开。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鲁迅是喜欢百草园呢，还是喜欢三味书屋呢？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当选项较多或较长，或有意突出每个选项的独立性时，也可以每个选项之后都用问号。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要有一个什么样的结尾；现实主义的？传统的？大团圆的？有象征意义的？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破折号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表示注释内容或补充说明。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表示插入语。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表示总结上文或强调被引出的下文。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表示话题的转换。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⑤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表示声音的延长。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⑥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表示话语的中断或间隔。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冒号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用于总说性或提示性词语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证明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后，表示提示下文或总结上文。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25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520884"/>
              </p:ext>
            </p:extLst>
          </p:nvPr>
        </p:nvGraphicFramePr>
        <p:xfrm>
          <a:off x="338529" y="1482590"/>
          <a:ext cx="11343953" cy="3442970"/>
        </p:xfrm>
        <a:graphic>
          <a:graphicData uri="http://schemas.openxmlformats.org/drawingml/2006/table">
            <a:tbl>
              <a:tblPr firstRow="1" firstCol="1" bandRow="1"/>
              <a:tblGrid>
                <a:gridCol w="1776874"/>
                <a:gridCol w="9567079"/>
              </a:tblGrid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引号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“”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‘’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和书名号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《》〈〉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引号用于引用的部分或需要着重指出的部分，而书名号则用于书名、篇名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文章、规章制度等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报纸名、刊物名、歌曲名、影视剧作名等。电视的栏目有时也用书名号，戏剧、歌曲、乐曲、绘画、雕塑、摄影等的作品名称也可以用书名号标示。但是产品名、奖品名、单位名、活动名、课程名、会议名、专题名、丛书名等不能用书名号标示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布谷鸟开始唱歌，劳动人民懂得它在唱什么：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阿公阿婆，割麦插禾。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《大自然的语言》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2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043190"/>
              </p:ext>
            </p:extLst>
          </p:nvPr>
        </p:nvGraphicFramePr>
        <p:xfrm>
          <a:off x="352178" y="895873"/>
          <a:ext cx="11494079" cy="5179060"/>
        </p:xfrm>
        <a:graphic>
          <a:graphicData uri="http://schemas.openxmlformats.org/drawingml/2006/table">
            <a:tbl>
              <a:tblPr firstRow="1" firstCol="1" bandRow="1"/>
              <a:tblGrid>
                <a:gridCol w="1258266"/>
                <a:gridCol w="10235813"/>
              </a:tblGrid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冒号、引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号、书名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号用法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书名号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引号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中还需要书名号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引号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时，外面一层用双书名号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双引号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，里面一层用单书名号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单引号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冒号后面引用完整的话，句末标点在引号内。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为了经常提醒自己，鲁迅还在书签上写了一行字：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心到、口到、眼到，读书三到。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引用的话不完整或只作为句子的一部分时，句末标点在引号外，且引号前不用冒号。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现代画家徐悲鸿笔下的马，正如有的评论家说的那样，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形神兼备，充满生机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9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省略号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表示引文的省略。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表示列举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至少三个或三个以上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或重复词语的省略。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用于说话断断续续或语意未尽。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对话中沉默不语。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他气得连声说：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好，好</a:t>
                      </a:r>
                      <a:r>
                        <a:rPr lang="en-US" sz="2800" b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算我输。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【注意】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省略号不与“等”“等等”连用。一般情况下，省略号前后不用其他标点符号。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2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564754"/>
              </p:ext>
            </p:extLst>
          </p:nvPr>
        </p:nvGraphicFramePr>
        <p:xfrm>
          <a:off x="475008" y="1523534"/>
          <a:ext cx="11262067" cy="3442970"/>
        </p:xfrm>
        <a:graphic>
          <a:graphicData uri="http://schemas.openxmlformats.org/drawingml/2006/table">
            <a:tbl>
              <a:tblPr firstRow="1" firstCol="1" bandRow="1"/>
              <a:tblGrid>
                <a:gridCol w="1232867"/>
                <a:gridCol w="10029200"/>
              </a:tblGrid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道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相关的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标点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位于引文之前的“说”“道”后用冒号。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他说：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晚上来家里吃饭。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位于引文之后的“说”“道”分两种情况。第一种情况，“说”“道”处于句末时，其后用句号。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我真的很期待。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他说。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第二种情况，“说”“道”后还有其他成分或“说”“道”处于两段引文间，其后都用逗号。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例：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我有件事忘了说</a:t>
                      </a:r>
                      <a:r>
                        <a:rPr lang="en-US" sz="2800" b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他说，表情有些为难。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现在请皇上脱下衣服，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两个骗子说，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好叫我们在这个大镜子面前为您换上新衣。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《皇帝的新装》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5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320</TotalTime>
  <Words>2232</Words>
  <Application>Microsoft Office PowerPoint</Application>
  <PresentationFormat>宽屏</PresentationFormat>
  <Paragraphs>110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方正兰亭圆_GBK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9</cp:revision>
  <dcterms:created xsi:type="dcterms:W3CDTF">2025-11-14T06:46:03Z</dcterms:created>
  <dcterms:modified xsi:type="dcterms:W3CDTF">2025-11-14T12:58:27Z</dcterms:modified>
</cp:coreProperties>
</file>