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878" r:id="rId3"/>
    <p:sldId id="874" r:id="rId4"/>
    <p:sldId id="899" r:id="rId5"/>
    <p:sldId id="900" r:id="rId6"/>
    <p:sldId id="901" r:id="rId7"/>
    <p:sldId id="902" r:id="rId8"/>
    <p:sldId id="903" r:id="rId9"/>
    <p:sldId id="904" r:id="rId10"/>
    <p:sldId id="905" r:id="rId11"/>
    <p:sldId id="906" r:id="rId12"/>
    <p:sldId id="907" r:id="rId13"/>
    <p:sldId id="908" r:id="rId14"/>
    <p:sldId id="909" r:id="rId15"/>
    <p:sldId id="910" r:id="rId16"/>
    <p:sldId id="875" r:id="rId17"/>
    <p:sldId id="911" r:id="rId18"/>
    <p:sldId id="912" r:id="rId19"/>
    <p:sldId id="913" r:id="rId20"/>
    <p:sldId id="914" r:id="rId21"/>
    <p:sldId id="915" r:id="rId22"/>
    <p:sldId id="916" r:id="rId23"/>
    <p:sldId id="876" r:id="rId24"/>
    <p:sldId id="879" r:id="rId25"/>
    <p:sldId id="917" r:id="rId26"/>
    <p:sldId id="880" r:id="rId27"/>
    <p:sldId id="918" r:id="rId28"/>
    <p:sldId id="919" r:id="rId29"/>
    <p:sldId id="920" r:id="rId30"/>
    <p:sldId id="921" r:id="rId31"/>
    <p:sldId id="922" r:id="rId32"/>
    <p:sldId id="923" r:id="rId33"/>
    <p:sldId id="881" r:id="rId34"/>
    <p:sldId id="882" r:id="rId35"/>
    <p:sldId id="924" r:id="rId36"/>
    <p:sldId id="883" r:id="rId37"/>
    <p:sldId id="925" r:id="rId38"/>
    <p:sldId id="926" r:id="rId39"/>
    <p:sldId id="927" r:id="rId40"/>
    <p:sldId id="928" r:id="rId41"/>
    <p:sldId id="929" r:id="rId42"/>
    <p:sldId id="930" r:id="rId43"/>
    <p:sldId id="884" r:id="rId44"/>
    <p:sldId id="885" r:id="rId45"/>
    <p:sldId id="886" r:id="rId46"/>
    <p:sldId id="931" r:id="rId47"/>
    <p:sldId id="932" r:id="rId48"/>
    <p:sldId id="933" r:id="rId49"/>
    <p:sldId id="934" r:id="rId50"/>
    <p:sldId id="935" r:id="rId51"/>
    <p:sldId id="936" r:id="rId52"/>
    <p:sldId id="937" r:id="rId53"/>
    <p:sldId id="887" r:id="rId54"/>
    <p:sldId id="888" r:id="rId55"/>
    <p:sldId id="889" r:id="rId56"/>
    <p:sldId id="938" r:id="rId57"/>
    <p:sldId id="939" r:id="rId58"/>
    <p:sldId id="940" r:id="rId59"/>
    <p:sldId id="941" r:id="rId60"/>
    <p:sldId id="942" r:id="rId61"/>
    <p:sldId id="943" r:id="rId62"/>
    <p:sldId id="944" r:id="rId63"/>
    <p:sldId id="890" r:id="rId64"/>
    <p:sldId id="891" r:id="rId65"/>
    <p:sldId id="945" r:id="rId66"/>
    <p:sldId id="892" r:id="rId67"/>
    <p:sldId id="946" r:id="rId68"/>
    <p:sldId id="947" r:id="rId69"/>
    <p:sldId id="948" r:id="rId70"/>
    <p:sldId id="949" r:id="rId71"/>
    <p:sldId id="950" r:id="rId72"/>
    <p:sldId id="951" r:id="rId73"/>
    <p:sldId id="893" r:id="rId74"/>
    <p:sldId id="894" r:id="rId75"/>
    <p:sldId id="952" r:id="rId76"/>
    <p:sldId id="895" r:id="rId77"/>
    <p:sldId id="953" r:id="rId78"/>
    <p:sldId id="954" r:id="rId79"/>
    <p:sldId id="955" r:id="rId80"/>
    <p:sldId id="956" r:id="rId81"/>
    <p:sldId id="957" r:id="rId82"/>
    <p:sldId id="958" r:id="rId83"/>
    <p:sldId id="959" r:id="rId84"/>
    <p:sldId id="960" r:id="rId85"/>
    <p:sldId id="896" r:id="rId86"/>
    <p:sldId id="897" r:id="rId87"/>
    <p:sldId id="961" r:id="rId88"/>
    <p:sldId id="962" r:id="rId89"/>
    <p:sldId id="898" r:id="rId90"/>
    <p:sldId id="963" r:id="rId91"/>
    <p:sldId id="964" r:id="rId92"/>
    <p:sldId id="965" r:id="rId93"/>
    <p:sldId id="966" r:id="rId94"/>
    <p:sldId id="967" r:id="rId95"/>
    <p:sldId id="968" r:id="rId96"/>
    <p:sldId id="969" r:id="rId97"/>
    <p:sldId id="873" r:id="rId9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81" autoAdjust="0"/>
    <p:restoredTop sz="94660"/>
  </p:normalViewPr>
  <p:slideViewPr>
    <p:cSldViewPr snapToGrid="0" showGuides="1">
      <p:cViewPr varScale="1">
        <p:scale>
          <a:sx n="68" d="100"/>
          <a:sy n="68" d="100"/>
        </p:scale>
        <p:origin x="44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专题三　议论文阅读</a:t>
            </a:r>
            <a:endParaRPr lang="en-US" altLang="zh-CN" sz="2400" b="1" dirty="0" smtClean="0">
              <a:solidFill>
                <a:schemeClr val="tx1"/>
              </a:solidFill>
              <a:latin typeface="微软雅黑" panose="020B0503020204020204" pitchFamily="34" charset="-122"/>
              <a:ea typeface="微软雅黑" panose="020B0503020204020204" pitchFamily="34" charset="-122"/>
            </a:endParaRPr>
          </a:p>
        </p:txBody>
      </p:sp>
      <p:sp>
        <p:nvSpPr>
          <p:cNvPr id="3" name="文本框 2">
            <a:hlinkClick r:id="rId5" action="ppaction://hlinksldjump"/>
            <a:extLst>
              <a:ext uri="{FF2B5EF4-FFF2-40B4-BE49-F238E27FC236}">
                <a16:creationId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古印度学说的派别将近百种。他们互相争辩的激烈，可想而知，但他们争辩的态度，却很可注意。当未辩论以前，那辩论者往往宣言：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若辩论败了，就自杀以报，或归依做弟子。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辩论之后，那辩论败的不是立刻自杀，就是立刻归依做弟子，决不作强辩，决不作遁词</a:t>
            </a:r>
            <a:r>
              <a:rPr lang="zh-CN" altLang="zh-CN" sz="2800" b="1" u="sng" baseline="30000"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，更没有无理的谩骂，话出题外，另生枝词的现象，像我中国学者的常态。</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这种态度，你看可佩服不佩服？这才真是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只晓得有真理，不晓得有成见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呢！这就是古印度学者的态度，我希望中国的新学者也有这种态度。</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4196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欧洲中古学者的精神又怎么样呢？他们的精神就是：宁愿牺牲性命，不愿牺牲真理。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欧洲中古时的学者，因发明真理，拥护真理，以致焚身入狱的，很不鲜见。他们那为着真理，牺牲生命时所受的痛苦，若给中国学者看了，很觉得不值得。但真理却因此昌明了！人类却因此进化了！那学者一时的生命与痛苦又算得什么，那学者的心中只晓得真理的价值，不晓得生命的价值，这才真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学者的精神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000482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总之，学者的责任本是探求真理，真理是学者第一种的生命。小己的成见与外界的势力都是真理的大敌。抵抗这种大敌的器械，莫过于古印度学者服从真理、牺牲成见的态度；欧洲中古学者拥护真理，牺牲生命的精神。这种态度，这种精神，正是我们中国新学者应具的态度，应抱的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选自《百年老课文》，有改动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遁</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词：因为理屈词穷而故意避开正题的话。</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915361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下列对文章结构层次的划分，正确的一项是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①②③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④⑤</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②③④⑤</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④⑤⑥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③④⑤</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eeff2"/>
          <p:cNvSpPr/>
          <p:nvPr/>
        </p:nvSpPr>
        <p:spPr>
          <a:xfrm>
            <a:off x="7811453" y="2168599"/>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92692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1725216"/>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段画线句子看，如果辩论失败，中国学者会有哪些“常态”？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60022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作强辩，作遁词，无理的谩骂，话出题外，另生枝词。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992460"/>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段谈欧洲中古学者的精神时，提到“中国学者”有什么作用？请加以分析。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082502"/>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提到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中国学者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，是和欧洲中古学者进行对比，突出欧洲中古学者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宁可牺牲性命，不愿牺牲真理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的精神，暗示了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中国学者</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身上缺乏这种牺牲精神。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409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25216"/>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概括文章的主要观点。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162121"/>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中国新学者要像古印度学者、欧洲中古学者一样，具有探求真理的责任，把真理当作第一种的生命。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605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890754" y="739456"/>
            <a:ext cx="4410490" cy="499797"/>
          </a:xfrm>
          <a:prstGeom prst="rect">
            <a:avLst/>
          </a:prstGeom>
        </p:spPr>
      </p:pic>
      <p:sp>
        <p:nvSpPr>
          <p:cNvPr id="2" name="矩形 1"/>
          <p:cNvSpPr>
            <a:spLocks noChangeAspect="1"/>
          </p:cNvSpPr>
          <p:nvPr/>
        </p:nvSpPr>
        <p:spPr>
          <a:xfrm>
            <a:off x="381000" y="1324313"/>
            <a:ext cx="3070071"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一、议论文三要素</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88406916"/>
              </p:ext>
            </p:extLst>
          </p:nvPr>
        </p:nvGraphicFramePr>
        <p:xfrm>
          <a:off x="381000" y="1958285"/>
          <a:ext cx="11430000" cy="3847362"/>
        </p:xfrm>
        <a:graphic>
          <a:graphicData uri="http://schemas.openxmlformats.org/drawingml/2006/table">
            <a:tbl>
              <a:tblPr firstRow="1" firstCol="1" bandRow="1"/>
              <a:tblGrid>
                <a:gridCol w="1065822">
                  <a:extLst>
                    <a:ext uri="{9D8B030D-6E8A-4147-A177-3AD203B41FA5}">
                      <a16:colId xmlns:a16="http://schemas.microsoft.com/office/drawing/2014/main" val="3963825470"/>
                    </a:ext>
                  </a:extLst>
                </a:gridCol>
                <a:gridCol w="1065822">
                  <a:extLst>
                    <a:ext uri="{9D8B030D-6E8A-4147-A177-3AD203B41FA5}">
                      <a16:colId xmlns:a16="http://schemas.microsoft.com/office/drawing/2014/main" val="29449205"/>
                    </a:ext>
                  </a:extLst>
                </a:gridCol>
                <a:gridCol w="1272547">
                  <a:extLst>
                    <a:ext uri="{9D8B030D-6E8A-4147-A177-3AD203B41FA5}">
                      <a16:colId xmlns:a16="http://schemas.microsoft.com/office/drawing/2014/main" val="2242590355"/>
                    </a:ext>
                  </a:extLst>
                </a:gridCol>
                <a:gridCol w="8025809">
                  <a:extLst>
                    <a:ext uri="{9D8B030D-6E8A-4147-A177-3AD203B41FA5}">
                      <a16:colId xmlns:a16="http://schemas.microsoft.com/office/drawing/2014/main" val="2830379505"/>
                    </a:ext>
                  </a:extLst>
                </a:gridCol>
              </a:tblGrid>
              <a:tr h="31007">
                <a:tc rowSpan="3">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论点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定义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议论文是作者对所议论的问题持有的见解和主张，解决“证明什么”的问题。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012696871"/>
                  </a:ext>
                </a:extLst>
              </a:tr>
              <a:tr h="1107775">
                <a:tc vMerge="1">
                  <a:txBody>
                    <a:bodyPr/>
                    <a:lstStyle/>
                    <a:p>
                      <a:endParaRPr lang="zh-CN" altLang="en-US"/>
                    </a:p>
                  </a:txBody>
                  <a:tcPr/>
                </a:tc>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中心论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考点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全篇的总论点。一般是非常明确的判断句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包括肯定的判断与否定的判断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或肯定句，标志为判断动词“是”或能愿动词“应该”“必须”“要”等。论点应是正确、鲜明的。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770364"/>
                  </a:ext>
                </a:extLst>
              </a:tr>
              <a:tr h="964206">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分论点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对中心论点起支撑作用的观点，一般位于段首，以首先、其次、然后等为标志词。并不是每篇议论文都有分论点，有的只有一个中心论点，而无分论点。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0058870"/>
                  </a:ext>
                </a:extLst>
              </a:tr>
            </a:tbl>
          </a:graphicData>
        </a:graphic>
      </p:graphicFrame>
    </p:spTree>
    <p:extLst>
      <p:ext uri="{BB962C8B-B14F-4D97-AF65-F5344CB8AC3E}">
        <p14:creationId xmlns:p14="http://schemas.microsoft.com/office/powerpoint/2010/main" val="39818736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937067291"/>
              </p:ext>
            </p:extLst>
          </p:nvPr>
        </p:nvGraphicFramePr>
        <p:xfrm>
          <a:off x="381000" y="1355459"/>
          <a:ext cx="11430000" cy="4274082"/>
        </p:xfrm>
        <a:graphic>
          <a:graphicData uri="http://schemas.openxmlformats.org/drawingml/2006/table">
            <a:tbl>
              <a:tblPr firstRow="1" firstCol="1" bandRow="1"/>
              <a:tblGrid>
                <a:gridCol w="1065822">
                  <a:extLst>
                    <a:ext uri="{9D8B030D-6E8A-4147-A177-3AD203B41FA5}">
                      <a16:colId xmlns:a16="http://schemas.microsoft.com/office/drawing/2014/main" val="193912216"/>
                    </a:ext>
                  </a:extLst>
                </a:gridCol>
                <a:gridCol w="1065822">
                  <a:extLst>
                    <a:ext uri="{9D8B030D-6E8A-4147-A177-3AD203B41FA5}">
                      <a16:colId xmlns:a16="http://schemas.microsoft.com/office/drawing/2014/main" val="1828600312"/>
                    </a:ext>
                  </a:extLst>
                </a:gridCol>
                <a:gridCol w="974835">
                  <a:extLst>
                    <a:ext uri="{9D8B030D-6E8A-4147-A177-3AD203B41FA5}">
                      <a16:colId xmlns:a16="http://schemas.microsoft.com/office/drawing/2014/main" val="2776292544"/>
                    </a:ext>
                  </a:extLst>
                </a:gridCol>
                <a:gridCol w="574158">
                  <a:extLst>
                    <a:ext uri="{9D8B030D-6E8A-4147-A177-3AD203B41FA5}">
                      <a16:colId xmlns:a16="http://schemas.microsoft.com/office/drawing/2014/main" val="832080560"/>
                    </a:ext>
                  </a:extLst>
                </a:gridCol>
                <a:gridCol w="7749363">
                  <a:extLst>
                    <a:ext uri="{9D8B030D-6E8A-4147-A177-3AD203B41FA5}">
                      <a16:colId xmlns:a16="http://schemas.microsoft.com/office/drawing/2014/main" val="2884555982"/>
                    </a:ext>
                  </a:extLst>
                </a:gridCol>
              </a:tblGrid>
              <a:tr h="32802">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论据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论据是用来证明观点、看法、态度的材料</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包括事实论据和道理论据</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，解决“用什么来证明”的问题。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02906117"/>
                  </a:ext>
                </a:extLst>
              </a:tr>
              <a:tr h="1107775">
                <a:tc vMerge="1">
                  <a:txBody>
                    <a:bodyPr/>
                    <a:lstStyle/>
                    <a:p>
                      <a:endParaRPr lang="zh-CN" altLang="en-US"/>
                    </a:p>
                  </a:txBody>
                  <a:tcPr/>
                </a:tc>
                <a:tc rowSpan="2">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分类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事实</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论据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包括史实、典型事例、统计数据等。用来作论据的事例必须真实可靠，有典型意义，并与论点有一定的逻辑联系。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作用：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真实有力地论证了论点，增强了文章的说服力。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fontAlgn="ctr">
                        <a:spcAft>
                          <a:spcPts val="0"/>
                        </a:spcAft>
                      </a:pP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831022"/>
                  </a:ext>
                </a:extLst>
              </a:tr>
              <a:tr h="1107775">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道理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论据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47" marR="1147"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包括经过实践检验的真理、名人名言、格言、谚语、原理、定律等。用来作论据的言论应该有一定的权威性、科学性。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作用：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具有权威性和科学性，使论证更具说服力。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fontAlgn="ctr">
                        <a:spcAft>
                          <a:spcPts val="0"/>
                        </a:spcAft>
                      </a:pP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094" marR="2094" marT="1147" marB="114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15496"/>
                  </a:ext>
                </a:extLst>
              </a:tr>
            </a:tbl>
          </a:graphicData>
        </a:graphic>
      </p:graphicFrame>
    </p:spTree>
    <p:extLst>
      <p:ext uri="{BB962C8B-B14F-4D97-AF65-F5344CB8AC3E}">
        <p14:creationId xmlns:p14="http://schemas.microsoft.com/office/powerpoint/2010/main" val="7400746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517567830"/>
              </p:ext>
            </p:extLst>
          </p:nvPr>
        </p:nvGraphicFramePr>
        <p:xfrm>
          <a:off x="381000" y="747202"/>
          <a:ext cx="11430000" cy="5719644"/>
        </p:xfrm>
        <a:graphic>
          <a:graphicData uri="http://schemas.openxmlformats.org/drawingml/2006/table">
            <a:tbl>
              <a:tblPr firstRow="1" firstCol="1" bandRow="1"/>
              <a:tblGrid>
                <a:gridCol w="890810">
                  <a:extLst>
                    <a:ext uri="{9D8B030D-6E8A-4147-A177-3AD203B41FA5}">
                      <a16:colId xmlns:a16="http://schemas.microsoft.com/office/drawing/2014/main" val="1150998246"/>
                    </a:ext>
                  </a:extLst>
                </a:gridCol>
                <a:gridCol w="890810">
                  <a:extLst>
                    <a:ext uri="{9D8B030D-6E8A-4147-A177-3AD203B41FA5}">
                      <a16:colId xmlns:a16="http://schemas.microsoft.com/office/drawing/2014/main" val="2545428742"/>
                    </a:ext>
                  </a:extLst>
                </a:gridCol>
                <a:gridCol w="975825">
                  <a:extLst>
                    <a:ext uri="{9D8B030D-6E8A-4147-A177-3AD203B41FA5}">
                      <a16:colId xmlns:a16="http://schemas.microsoft.com/office/drawing/2014/main" val="554626512"/>
                    </a:ext>
                  </a:extLst>
                </a:gridCol>
                <a:gridCol w="8672555">
                  <a:extLst>
                    <a:ext uri="{9D8B030D-6E8A-4147-A177-3AD203B41FA5}">
                      <a16:colId xmlns:a16="http://schemas.microsoft.com/office/drawing/2014/main" val="1901527932"/>
                    </a:ext>
                  </a:extLst>
                </a:gridCol>
              </a:tblGrid>
              <a:tr h="30635">
                <a:tc rowSpan="3">
                  <a:txBody>
                    <a:bodyPr/>
                    <a:lstStyle/>
                    <a:p>
                      <a:pPr algn="ct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论证</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2500" b="1">
                          <a:effectLst/>
                          <a:latin typeface="Arial" panose="020B0604020202020204" pitchFamily="34" charset="0"/>
                          <a:ea typeface="黑体" panose="02010609060101010101" pitchFamily="49" charset="-122"/>
                          <a:cs typeface="Times New Roman" panose="02020603050405020304" pitchFamily="18" charset="0"/>
                        </a:rPr>
                        <a:t>定义</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论证是运用论据来证明论点的过程和方法，是论点和论据之间逻辑联系的纽带，解决“怎么证明”的问题。常见的论证方法：举例论证、道理论证、比喻论证、对比论证。</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1414" marR="141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05635048"/>
                  </a:ext>
                </a:extLst>
              </a:tr>
              <a:tr h="1038970">
                <a:tc vMerge="1">
                  <a:txBody>
                    <a:bodyPr/>
                    <a:lstStyle/>
                    <a:p>
                      <a:endParaRPr lang="zh-CN" altLang="en-US"/>
                    </a:p>
                  </a:txBody>
                  <a:tcPr/>
                </a:tc>
                <a:tc rowSpan="2">
                  <a:txBody>
                    <a:bodyPr/>
                    <a:lstStyle/>
                    <a:p>
                      <a:pPr algn="ct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分类</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举例</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论证</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列举确凿、充分、有代表性的事例来证明论点的方法。</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答题规范：</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举</a:t>
                      </a:r>
                      <a:r>
                        <a:rPr lang="en-US" sz="2500" b="1" dirty="0">
                          <a:effectLst/>
                          <a:latin typeface="楷体" panose="02010609060101010101" pitchFamily="49" charset="-122"/>
                          <a:ea typeface="宋体" panose="02010600030101010101" pitchFamily="2"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的例子</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概括事例</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，证明了</a:t>
                      </a:r>
                      <a:r>
                        <a:rPr lang="en-US" sz="2500" b="1" dirty="0">
                          <a:effectLst/>
                          <a:latin typeface="楷体" panose="02010609060101010101" pitchFamily="49" charset="-122"/>
                          <a:ea typeface="宋体" panose="02010600030101010101" pitchFamily="2" charset="-122"/>
                          <a:cs typeface="Times New Roman" panose="02020603050405020304" pitchFamily="18" charset="0"/>
                        </a:rPr>
                        <a:t>……</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如果有分论点，则写出它证明的分论点，否则写中心论点</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，使论证更加真实可信，增强说服力。</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判断标志：</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“例如”“譬如”等。</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14" marR="141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8279856"/>
                  </a:ext>
                </a:extLst>
              </a:tr>
              <a:tr h="1630397">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道理</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500" b="1">
                          <a:effectLst/>
                          <a:latin typeface="Times New Roman" panose="02020603050405020304" pitchFamily="18" charset="0"/>
                          <a:ea typeface="宋体" panose="02010600030101010101" pitchFamily="2" charset="-122"/>
                          <a:cs typeface="Times New Roman" panose="02020603050405020304" pitchFamily="18" charset="0"/>
                        </a:rPr>
                        <a:t>论证</a:t>
                      </a:r>
                      <a:endParaRPr lang="zh-CN" sz="250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运用讲道理的方法，用经典著作中的名句或诗句、古今中外名人的名言警句以及公认的定理等来论证某一论点。</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注意：引用论证属于道理论证的一种，就是引用诗句、名人名言等作为论据，引经据典地分析问题，说明道理</a:t>
                      </a:r>
                      <a:r>
                        <a:rPr lang="en-US" sz="25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答题规范：</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引用</a:t>
                      </a:r>
                      <a:r>
                        <a:rPr lang="en-US" sz="2500" b="1" dirty="0">
                          <a:effectLst/>
                          <a:latin typeface="楷体" panose="02010609060101010101" pitchFamily="49" charset="-122"/>
                          <a:ea typeface="宋体" panose="02010600030101010101" pitchFamily="2"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名言或格言等，充分有力地论证了</a:t>
                      </a:r>
                      <a:r>
                        <a:rPr lang="en-US" sz="2500" b="1" dirty="0">
                          <a:effectLst/>
                          <a:latin typeface="楷体" panose="02010609060101010101" pitchFamily="49" charset="-122"/>
                          <a:ea typeface="宋体" panose="02010600030101010101" pitchFamily="2"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观点，从而使论证更权威，更有说服力。</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500" b="1" dirty="0">
                          <a:effectLst/>
                          <a:latin typeface="Arial" panose="020B0604020202020204" pitchFamily="34" charset="0"/>
                          <a:ea typeface="黑体" panose="02010609060101010101" pitchFamily="49" charset="-122"/>
                          <a:cs typeface="Times New Roman" panose="02020603050405020304" pitchFamily="18" charset="0"/>
                        </a:rPr>
                        <a:t>判断标志：</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说”“俗话说”、格言警句等。</a:t>
                      </a:r>
                      <a:endParaRPr lang="zh-CN" sz="2500" dirty="0">
                        <a:effectLst/>
                        <a:latin typeface="Calibri" panose="020F0502020204030204" pitchFamily="34" charset="0"/>
                        <a:ea typeface="宋体" panose="02010600030101010101" pitchFamily="2" charset="-122"/>
                        <a:cs typeface="Times New Roman" panose="02020603050405020304" pitchFamily="18" charset="0"/>
                      </a:endParaRPr>
                    </a:p>
                  </a:txBody>
                  <a:tcPr marL="1414" marR="141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001235"/>
                  </a:ext>
                </a:extLst>
              </a:tr>
            </a:tbl>
          </a:graphicData>
        </a:graphic>
      </p:graphicFrame>
    </p:spTree>
    <p:extLst>
      <p:ext uri="{BB962C8B-B14F-4D97-AF65-F5344CB8AC3E}">
        <p14:creationId xmlns:p14="http://schemas.microsoft.com/office/powerpoint/2010/main" val="826093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208103557"/>
              </p:ext>
            </p:extLst>
          </p:nvPr>
        </p:nvGraphicFramePr>
        <p:xfrm>
          <a:off x="381000" y="1357352"/>
          <a:ext cx="11430000" cy="4270296"/>
        </p:xfrm>
        <a:graphic>
          <a:graphicData uri="http://schemas.openxmlformats.org/drawingml/2006/table">
            <a:tbl>
              <a:tblPr firstRow="1" firstCol="1" bandRow="1"/>
              <a:tblGrid>
                <a:gridCol w="890810">
                  <a:extLst>
                    <a:ext uri="{9D8B030D-6E8A-4147-A177-3AD203B41FA5}">
                      <a16:colId xmlns:a16="http://schemas.microsoft.com/office/drawing/2014/main" val="41411724"/>
                    </a:ext>
                  </a:extLst>
                </a:gridCol>
                <a:gridCol w="890810">
                  <a:extLst>
                    <a:ext uri="{9D8B030D-6E8A-4147-A177-3AD203B41FA5}">
                      <a16:colId xmlns:a16="http://schemas.microsoft.com/office/drawing/2014/main" val="1441519976"/>
                    </a:ext>
                  </a:extLst>
                </a:gridCol>
                <a:gridCol w="975825">
                  <a:extLst>
                    <a:ext uri="{9D8B030D-6E8A-4147-A177-3AD203B41FA5}">
                      <a16:colId xmlns:a16="http://schemas.microsoft.com/office/drawing/2014/main" val="3352075820"/>
                    </a:ext>
                  </a:extLst>
                </a:gridCol>
                <a:gridCol w="8672555">
                  <a:extLst>
                    <a:ext uri="{9D8B030D-6E8A-4147-A177-3AD203B41FA5}">
                      <a16:colId xmlns:a16="http://schemas.microsoft.com/office/drawing/2014/main" val="1780762431"/>
                    </a:ext>
                  </a:extLst>
                </a:gridCol>
              </a:tblGrid>
              <a:tr h="825668">
                <a:tc rowSpan="2">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论证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spcAft>
                          <a:spcPts val="0"/>
                        </a:spcAft>
                      </a:pPr>
                      <a:r>
                        <a:rPr lang="zh-CN" altLang="zh-CN" sz="2800" b="1" dirty="0" smtClean="0">
                          <a:effectLst/>
                          <a:latin typeface="Arial" panose="020B0604020202020204" pitchFamily="34" charset="0"/>
                          <a:ea typeface="黑体" panose="02010609060101010101" pitchFamily="49" charset="-122"/>
                          <a:cs typeface="Times New Roman" panose="02020603050405020304" pitchFamily="18" charset="0"/>
                        </a:rPr>
                        <a:t>分类</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比喻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论证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定义：</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通过形象的比喻来证明论点。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答题规范：</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比作</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，证明了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的观点，从而把抽象深奥的道理阐述得生动形象，浅显易懂，使论证更加鲜明生动。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判断标志：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“如”“好像”等。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14" marR="141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044008"/>
                  </a:ext>
                </a:extLst>
              </a:tr>
              <a:tr h="825668">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论证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74" marR="77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用正反两方面的事实和道理进行对比，突出强调某一论点。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答题规范：</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加以比较，突出强调</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的观点，使观点更鲜明、更具说服力。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判断标志：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“相反”“与之不同”等。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14" marR="1414" marT="774" marB="77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2855684"/>
                  </a:ext>
                </a:extLst>
              </a:tr>
            </a:tbl>
          </a:graphicData>
        </a:graphic>
      </p:graphicFrame>
    </p:spTree>
    <p:extLst>
      <p:ext uri="{BB962C8B-B14F-4D97-AF65-F5344CB8AC3E}">
        <p14:creationId xmlns:p14="http://schemas.microsoft.com/office/powerpoint/2010/main" val="2672138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3F48293B-C768-E04A-005D-29C9B196FB35}"/>
              </a:ext>
            </a:extLst>
          </p:cNvPr>
          <p:cNvSpPr txBox="1"/>
          <p:nvPr/>
        </p:nvSpPr>
        <p:spPr>
          <a:xfrm>
            <a:off x="272322" y="2658773"/>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专题三　议论文阅读</a:t>
            </a:r>
          </a:p>
        </p:txBody>
      </p:sp>
      <p:pic>
        <p:nvPicPr>
          <p:cNvPr id="14" name="图片 13">
            <a:extLst>
              <a:ext uri="{FF2B5EF4-FFF2-40B4-BE49-F238E27FC236}">
                <a16:creationId xmlns:a16="http://schemas.microsoft.com/office/drawing/2014/main"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grpSp>
        <p:nvGrpSpPr>
          <p:cNvPr id="2" name="组合 1">
            <a:extLst>
              <a:ext uri="{FF2B5EF4-FFF2-40B4-BE49-F238E27FC236}">
                <a16:creationId xmlns:a16="http://schemas.microsoft.com/office/drawing/2014/main" id="{A3A6403B-94BD-9B99-BF71-65FDA54806D6}"/>
              </a:ext>
            </a:extLst>
          </p:cNvPr>
          <p:cNvGrpSpPr/>
          <p:nvPr/>
        </p:nvGrpSpPr>
        <p:grpSpPr>
          <a:xfrm>
            <a:off x="2970824" y="4373466"/>
            <a:ext cx="3437021" cy="640508"/>
            <a:chOff x="1145233" y="1930184"/>
            <a:chExt cx="3437021" cy="640508"/>
          </a:xfrm>
        </p:grpSpPr>
        <p:sp>
          <p:nvSpPr>
            <p:cNvPr id="3" name="矩形 2">
              <a:extLst>
                <a:ext uri="{FF2B5EF4-FFF2-40B4-BE49-F238E27FC236}">
                  <a16:creationId xmlns:a16="http://schemas.microsoft.com/office/drawing/2014/main" id="{03C8993D-EAC0-3750-1265-2F1AD7A2A85B}"/>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6" name="TextBox 18">
              <a:hlinkClick r:id="rId3" action="ppaction://hlinksldjump"/>
              <a:extLst>
                <a:ext uri="{FF2B5EF4-FFF2-40B4-BE49-F238E27FC236}">
                  <a16:creationId xmlns:a16="http://schemas.microsoft.com/office/drawing/2014/main" id="{6661ED2C-54DC-23DE-982A-B32623B48587}"/>
                </a:ext>
              </a:extLst>
            </p:cNvPr>
            <p:cNvSpPr txBox="1"/>
            <p:nvPr/>
          </p:nvSpPr>
          <p:spPr>
            <a:xfrm>
              <a:off x="1865313" y="1986394"/>
              <a:ext cx="2716941"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决胜真题演练</a:t>
              </a:r>
            </a:p>
          </p:txBody>
        </p:sp>
        <p:sp>
          <p:nvSpPr>
            <p:cNvPr id="7" name="TextBox 10">
              <a:extLst>
                <a:ext uri="{FF2B5EF4-FFF2-40B4-BE49-F238E27FC236}">
                  <a16:creationId xmlns:a16="http://schemas.microsoft.com/office/drawing/2014/main" id="{7BB1E710-94A7-F0CE-6570-B5757DA03EC0}"/>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8" name="组合 7">
            <a:extLst>
              <a:ext uri="{FF2B5EF4-FFF2-40B4-BE49-F238E27FC236}">
                <a16:creationId xmlns:a16="http://schemas.microsoft.com/office/drawing/2014/main" id="{3DEF273E-B0A3-326D-3E63-37993C3376BD}"/>
              </a:ext>
            </a:extLst>
          </p:cNvPr>
          <p:cNvGrpSpPr/>
          <p:nvPr/>
        </p:nvGrpSpPr>
        <p:grpSpPr>
          <a:xfrm>
            <a:off x="6531284" y="4373466"/>
            <a:ext cx="3578174" cy="640508"/>
            <a:chOff x="1145233" y="1930184"/>
            <a:chExt cx="3578174" cy="640508"/>
          </a:xfrm>
        </p:grpSpPr>
        <p:sp>
          <p:nvSpPr>
            <p:cNvPr id="9" name="矩形 8">
              <a:extLst>
                <a:ext uri="{FF2B5EF4-FFF2-40B4-BE49-F238E27FC236}">
                  <a16:creationId xmlns:a16="http://schemas.microsoft.com/office/drawing/2014/main" id="{9DC72412-1947-81F1-BCBE-61E20C580138}"/>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 name="TextBox 18">
              <a:hlinkClick r:id="rId4" action="ppaction://hlinksldjump"/>
              <a:extLst>
                <a:ext uri="{FF2B5EF4-FFF2-40B4-BE49-F238E27FC236}">
                  <a16:creationId xmlns:a16="http://schemas.microsoft.com/office/drawing/2014/main" id="{04AFB4E6-B5CF-CA5C-4B58-1B18612E5714}"/>
                </a:ext>
              </a:extLst>
            </p:cNvPr>
            <p:cNvSpPr txBox="1"/>
            <p:nvPr/>
          </p:nvSpPr>
          <p:spPr>
            <a:xfrm>
              <a:off x="1865313" y="1986394"/>
              <a:ext cx="2858094"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文体知识梳理</a:t>
              </a:r>
            </a:p>
          </p:txBody>
        </p:sp>
        <p:sp>
          <p:nvSpPr>
            <p:cNvPr id="11" name="TextBox 10">
              <a:extLst>
                <a:ext uri="{FF2B5EF4-FFF2-40B4-BE49-F238E27FC236}">
                  <a16:creationId xmlns:a16="http://schemas.microsoft.com/office/drawing/2014/main" id="{EA9CBFC0-1AE6-2F44-3007-322AB92A39F0}"/>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11">
            <a:extLst>
              <a:ext uri="{FF2B5EF4-FFF2-40B4-BE49-F238E27FC236}">
                <a16:creationId xmlns:a16="http://schemas.microsoft.com/office/drawing/2014/main" id="{854B4CDA-D443-7C97-5B0E-0BE3D65E34CB}"/>
              </a:ext>
            </a:extLst>
          </p:cNvPr>
          <p:cNvGrpSpPr/>
          <p:nvPr/>
        </p:nvGrpSpPr>
        <p:grpSpPr>
          <a:xfrm>
            <a:off x="2970824" y="5517576"/>
            <a:ext cx="3578174" cy="640508"/>
            <a:chOff x="1145233" y="1930184"/>
            <a:chExt cx="3578174" cy="640508"/>
          </a:xfrm>
        </p:grpSpPr>
        <p:sp>
          <p:nvSpPr>
            <p:cNvPr id="13" name="矩形 12">
              <a:extLst>
                <a:ext uri="{FF2B5EF4-FFF2-40B4-BE49-F238E27FC236}">
                  <a16:creationId xmlns:a16="http://schemas.microsoft.com/office/drawing/2014/main" id="{455EE221-566B-1C09-493A-44E41B93BF6D}"/>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5" action="ppaction://hlinksldjump"/>
              <a:extLst>
                <a:ext uri="{FF2B5EF4-FFF2-40B4-BE49-F238E27FC236}">
                  <a16:creationId xmlns:a16="http://schemas.microsoft.com/office/drawing/2014/main" id="{58DDE860-A004-2717-29F6-8BFA0E76A92E}"/>
                </a:ext>
              </a:extLst>
            </p:cNvPr>
            <p:cNvSpPr txBox="1"/>
            <p:nvPr/>
          </p:nvSpPr>
          <p:spPr>
            <a:xfrm>
              <a:off x="1865313" y="1986394"/>
              <a:ext cx="2858094" cy="523220"/>
            </a:xfrm>
            <a:prstGeom prst="rect">
              <a:avLst/>
            </a:prstGeom>
            <a:noFill/>
          </p:spPr>
          <p:txBody>
            <a:bodyPr wrap="square" rtlCol="0">
              <a:spAutoFit/>
            </a:bodyPr>
            <a:lstStyle/>
            <a:p>
              <a:r>
                <a:rPr lang="zh-CN" altLang="en-US" sz="2800" b="1" dirty="0" smtClean="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考点突破</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TextBox 10">
              <a:extLst>
                <a:ext uri="{FF2B5EF4-FFF2-40B4-BE49-F238E27FC236}">
                  <a16:creationId xmlns:a16="http://schemas.microsoft.com/office/drawing/2014/main" id="{09B293FB-6ACF-254E-94D7-CE0225B61DF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172096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1258"/>
            <a:ext cx="3070071"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二、议论文的结构</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711330605"/>
              </p:ext>
            </p:extLst>
          </p:nvPr>
        </p:nvGraphicFramePr>
        <p:xfrm>
          <a:off x="381000" y="1634915"/>
          <a:ext cx="11430000" cy="3928110"/>
        </p:xfrm>
        <a:graphic>
          <a:graphicData uri="http://schemas.openxmlformats.org/drawingml/2006/table">
            <a:tbl>
              <a:tblPr firstRow="1" firstCol="1" bandRow="1"/>
              <a:tblGrid>
                <a:gridCol w="984595">
                  <a:extLst>
                    <a:ext uri="{9D8B030D-6E8A-4147-A177-3AD203B41FA5}">
                      <a16:colId xmlns:a16="http://schemas.microsoft.com/office/drawing/2014/main" val="3969388927"/>
                    </a:ext>
                  </a:extLst>
                </a:gridCol>
                <a:gridCol w="660259">
                  <a:extLst>
                    <a:ext uri="{9D8B030D-6E8A-4147-A177-3AD203B41FA5}">
                      <a16:colId xmlns:a16="http://schemas.microsoft.com/office/drawing/2014/main" val="2509462239"/>
                    </a:ext>
                  </a:extLst>
                </a:gridCol>
                <a:gridCol w="1270239">
                  <a:extLst>
                    <a:ext uri="{9D8B030D-6E8A-4147-A177-3AD203B41FA5}">
                      <a16:colId xmlns:a16="http://schemas.microsoft.com/office/drawing/2014/main" val="2827053675"/>
                    </a:ext>
                  </a:extLst>
                </a:gridCol>
                <a:gridCol w="8514907">
                  <a:extLst>
                    <a:ext uri="{9D8B030D-6E8A-4147-A177-3AD203B41FA5}">
                      <a16:colId xmlns:a16="http://schemas.microsoft.com/office/drawing/2014/main" val="1256540712"/>
                    </a:ext>
                  </a:extLst>
                </a:gridCol>
              </a:tblGrid>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基本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形式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引论</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提出问题：是什么</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——本论</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分析问题：为什么</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——结论</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解决问题：怎么办</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。议论文的结构可分为两大类：一是逐层深入的论述结构，叫“纵式”；二是并列展开的论述结构，叫“横式”。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15297300"/>
                  </a:ext>
                </a:extLst>
              </a:tr>
              <a:tr h="417830">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论证</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结构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纵式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结构</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层进式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即“层层深入”式，采用层层推进，步步深入，一环扣一环的论证方式，从而由小到大、由浅入深地把道理说深、说透。</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如《不求甚解》</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355981"/>
                  </a:ext>
                </a:extLst>
              </a:tr>
              <a:tr h="417830">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起承转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合式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“起”是开头破题，引出论述的问题；接着是“承”，承接开头，阐述所论述的问题；“转”是从各个角度证明论点；最后归纳，就是“合”。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1755697"/>
                  </a:ext>
                </a:extLst>
              </a:tr>
            </a:tbl>
          </a:graphicData>
        </a:graphic>
      </p:graphicFrame>
    </p:spTree>
    <p:extLst>
      <p:ext uri="{BB962C8B-B14F-4D97-AF65-F5344CB8AC3E}">
        <p14:creationId xmlns:p14="http://schemas.microsoft.com/office/powerpoint/2010/main" val="31621785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091513025"/>
              </p:ext>
            </p:extLst>
          </p:nvPr>
        </p:nvGraphicFramePr>
        <p:xfrm>
          <a:off x="381000" y="888365"/>
          <a:ext cx="11430000" cy="5208270"/>
        </p:xfrm>
        <a:graphic>
          <a:graphicData uri="http://schemas.openxmlformats.org/drawingml/2006/table">
            <a:tbl>
              <a:tblPr firstRow="1" firstCol="1" bandRow="1"/>
              <a:tblGrid>
                <a:gridCol w="984595">
                  <a:extLst>
                    <a:ext uri="{9D8B030D-6E8A-4147-A177-3AD203B41FA5}">
                      <a16:colId xmlns:a16="http://schemas.microsoft.com/office/drawing/2014/main" val="209391693"/>
                    </a:ext>
                  </a:extLst>
                </a:gridCol>
                <a:gridCol w="660259">
                  <a:extLst>
                    <a:ext uri="{9D8B030D-6E8A-4147-A177-3AD203B41FA5}">
                      <a16:colId xmlns:a16="http://schemas.microsoft.com/office/drawing/2014/main" val="1468493234"/>
                    </a:ext>
                  </a:extLst>
                </a:gridCol>
                <a:gridCol w="1589216">
                  <a:extLst>
                    <a:ext uri="{9D8B030D-6E8A-4147-A177-3AD203B41FA5}">
                      <a16:colId xmlns:a16="http://schemas.microsoft.com/office/drawing/2014/main" val="2502082541"/>
                    </a:ext>
                  </a:extLst>
                </a:gridCol>
                <a:gridCol w="8195930">
                  <a:extLst>
                    <a:ext uri="{9D8B030D-6E8A-4147-A177-3AD203B41FA5}">
                      <a16:colId xmlns:a16="http://schemas.microsoft.com/office/drawing/2014/main" val="556847411"/>
                    </a:ext>
                  </a:extLst>
                </a:gridCol>
              </a:tblGrid>
              <a:tr h="1036955">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论证</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结构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类型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横式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结构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总分式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文章往往在开头提出中心论点，然后以分论点的形式从各个不同的角度来论证中心论点。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总—分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如《中国人失掉自信力了吗》</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分—总</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如《谈创造性思维》</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总—分—总</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如《敬业与乐业》《我一生中的重要抉择》</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166466"/>
                  </a:ext>
                </a:extLst>
              </a:tr>
              <a:tr h="211455">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并列式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文章的层次之间、段落之间、论据之间是平行的、并重的。</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如《谈读书》</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1521738"/>
                  </a:ext>
                </a:extLst>
              </a:tr>
              <a:tr h="624205">
                <a:tc vMerge="1">
                  <a:txBody>
                    <a:bodyPr/>
                    <a:lstStyle/>
                    <a:p>
                      <a:endParaRPr lang="zh-CN" altLang="en-US"/>
                    </a:p>
                  </a:txBody>
                  <a:tcPr/>
                </a:tc>
                <a:tc vMerge="1">
                  <a:txBody>
                    <a:bodyPr/>
                    <a:lstStyle/>
                    <a:p>
                      <a:endParaRPr lang="zh-CN" altLang="en-US"/>
                    </a:p>
                  </a:txBody>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对照式</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论述中把两种性质相反的事物</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或一正一反的两种意思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加以对照，或用一种事物来烘托另一种事物，以见其是非美丑，这种构成层次之间的意义关系，就是“对照式”。</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如《论教养》</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333137"/>
                  </a:ext>
                </a:extLst>
              </a:tr>
            </a:tbl>
          </a:graphicData>
        </a:graphic>
      </p:graphicFrame>
    </p:spTree>
    <p:extLst>
      <p:ext uri="{BB962C8B-B14F-4D97-AF65-F5344CB8AC3E}">
        <p14:creationId xmlns:p14="http://schemas.microsoft.com/office/powerpoint/2010/main" val="34063992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2332"/>
            <a:ext cx="3430747" cy="601127"/>
          </a:xfrm>
          <a:prstGeom prst="rect">
            <a:avLst/>
          </a:prstGeom>
        </p:spPr>
        <p:txBody>
          <a:bodyPr wrap="none">
            <a:spAutoFit/>
          </a:bodyPr>
          <a:lstStyle/>
          <a:p>
            <a:pPr>
              <a:lnSpc>
                <a:spcPct val="130000"/>
              </a:lnSpc>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三、议论文语言特点</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275060500"/>
              </p:ext>
            </p:extLst>
          </p:nvPr>
        </p:nvGraphicFramePr>
        <p:xfrm>
          <a:off x="381000" y="1263459"/>
          <a:ext cx="11430000" cy="5266690"/>
        </p:xfrm>
        <a:graphic>
          <a:graphicData uri="http://schemas.openxmlformats.org/drawingml/2006/table">
            <a:tbl>
              <a:tblPr firstRow="1" firstCol="1" bandRow="1"/>
              <a:tblGrid>
                <a:gridCol w="1177267">
                  <a:extLst>
                    <a:ext uri="{9D8B030D-6E8A-4147-A177-3AD203B41FA5}">
                      <a16:colId xmlns:a16="http://schemas.microsoft.com/office/drawing/2014/main" val="576698441"/>
                    </a:ext>
                  </a:extLst>
                </a:gridCol>
                <a:gridCol w="10252733">
                  <a:extLst>
                    <a:ext uri="{9D8B030D-6E8A-4147-A177-3AD203B41FA5}">
                      <a16:colId xmlns:a16="http://schemas.microsoft.com/office/drawing/2014/main" val="3155998993"/>
                    </a:ext>
                  </a:extLst>
                </a:gridCol>
              </a:tblGrid>
              <a:tr h="830580">
                <a:tc gridSpan="2">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议论文以议论为主要表达方式，目的是阐明观点，重在说理，以理服人。在议论过程中，阐明事理要严密，要有逻辑性，表述的语言必须准确严密，提倡什么，反对什么，态度必须鲜明，这就决定了议论文语言的基本风格。议论文的语言特色表现为鲜明性、准确严密性、概括性和生动形象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497876918"/>
                  </a:ext>
                </a:extLst>
              </a:tr>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鲜明性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表述明确，不可模棱两可，态度明确，爱憎分明。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4077418"/>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准确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严密性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概念明确；</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定语、状语等修饰成分恰当；</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判断和推理准确、严密，逻辑性强。</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作用：</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从逻辑角度分析其用词的准确性、严密性。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4151077"/>
                  </a:ext>
                </a:extLst>
              </a:tr>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概括性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特点：</a:t>
                      </a: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用比较抽象的词语来表达丰富的内容；</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语言高度凝练。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4417936"/>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生动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形象性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恰当使用修辞手法和特殊句式。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作用：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从修辞角度分析其用词的生动性和形象性。</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1984521"/>
                  </a:ext>
                </a:extLst>
              </a:tr>
            </a:tbl>
          </a:graphicData>
        </a:graphic>
      </p:graphicFrame>
    </p:spTree>
    <p:extLst>
      <p:ext uri="{BB962C8B-B14F-4D97-AF65-F5344CB8AC3E}">
        <p14:creationId xmlns:p14="http://schemas.microsoft.com/office/powerpoint/2010/main" val="34389005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452.jpeg"/>
          <p:cNvPicPr/>
          <p:nvPr/>
        </p:nvPicPr>
        <p:blipFill>
          <a:blip r:embed="rId2"/>
          <a:stretch>
            <a:fillRect/>
          </a:stretch>
        </p:blipFill>
        <p:spPr>
          <a:xfrm>
            <a:off x="3890754" y="739456"/>
            <a:ext cx="4410490" cy="489094"/>
          </a:xfrm>
          <a:prstGeom prst="rect">
            <a:avLst/>
          </a:prstGeom>
        </p:spPr>
      </p:pic>
      <p:pic>
        <p:nvPicPr>
          <p:cNvPr id="4" name="image462.jpeg"/>
          <p:cNvPicPr/>
          <p:nvPr/>
        </p:nvPicPr>
        <p:blipFill>
          <a:blip r:embed="rId3"/>
          <a:stretch>
            <a:fillRect/>
          </a:stretch>
        </p:blipFill>
        <p:spPr>
          <a:xfrm>
            <a:off x="375229" y="1966750"/>
            <a:ext cx="1871158" cy="510179"/>
          </a:xfrm>
          <a:prstGeom prst="rect">
            <a:avLst/>
          </a:prstGeom>
        </p:spPr>
      </p:pic>
      <p:sp>
        <p:nvSpPr>
          <p:cNvPr id="2" name="矩形 1"/>
          <p:cNvSpPr>
            <a:spLocks noChangeAspect="1"/>
          </p:cNvSpPr>
          <p:nvPr/>
        </p:nvSpPr>
        <p:spPr>
          <a:xfrm>
            <a:off x="3659275" y="1365623"/>
            <a:ext cx="487344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提取并概括中心论点</a:t>
            </a:r>
            <a:endParaRPr lang="zh-CN" altLang="en-US" sz="2800" dirty="0"/>
          </a:p>
        </p:txBody>
      </p:sp>
      <p:sp>
        <p:nvSpPr>
          <p:cNvPr id="5" name="矩形 4"/>
          <p:cNvSpPr>
            <a:spLocks noChangeAspect="1"/>
          </p:cNvSpPr>
          <p:nvPr/>
        </p:nvSpPr>
        <p:spPr>
          <a:xfrm>
            <a:off x="381000" y="247974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．本文的中心论点是什么？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．请简要概括本文的中心论点。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．本文提出了什么观点？请用一句话概括。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．针对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，作者最终提出了什么观点？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03421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391079"/>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．中心论点一般具有以下特点：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在形式上是完整的句子，是作者看法的完整陈述。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是明确的判断。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不运用修辞和疑问词</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82435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．找准论点的方法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位置分析法：从标题和段落的首、尾、中间找出中心句，确定论点。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词语提示法：从提示性词语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总之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归根结底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以及衔接过渡词语和行文中反复使用的同一个词语等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中找论点。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归纳提炼法：整体感知全文，概括层意，加以比较，归纳出能统摄全篇的论点。有时各段的分论点之间存在递进、并列等关系，通过分析这种关系也有助于确定中心论点。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87076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龙东地区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心之所守，行之所选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生如长河奔涌，每一次转折处的浪花，都是内心坚守的回响。庄子曳尾涂中，守住精神自由；宋人返璞归真，守护美学本真；包家骏追随父志，传承血脉深情。这些选择昭示着：心有所守，方能在人生岔路坚定方向。正如诗人所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我心自有云白山青，任它八面来风。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当坚守成为生命底色，选择便有了穿越迷雾的力量。</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0733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心之所守，行之所选，是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中对信念的执着。高位截瘫、双目失明的曾春，在命运的至暗时刻，依然用轮椅丈量大地，用微笑面对生活。这份选择，源于他对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生命平等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信念的坚守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便身处黑暗，也要成为照亮他人的光。正如史铁生在轮椅上书写生命的哲思，困境从未磨灭他的信念，反而让坚守的光芒愈发璀璨。当我们在生活的泥沼中挣扎时，不妨想想曾春的选择：真正的强者，是在认清生活真相后，依然选择守护心中的理想。</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61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心之所守，行之所选，是繁华中对情怀的珍视。</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90</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后青年大萌放弃都市的繁华，重返深山创办农场，用有机种植守护绿水青山，用新农人精神唤醒乡村活力。</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在经济快速发展的时代，他选择扎根土地，用汗水浇灌情怀，将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诗与远方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种进田间地头。这让我想起敦煌女儿樊锦诗，放弃大城市的优渥生活，在黄沙漫天的洞窟中守护千年文明。这些选择看似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逆行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，实则是对家国情怀、生态理想的深情守望。当情怀成为人生罗盘，再崎岖的道路也能走出风景。</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692078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心之所守，行之所选，是喧嚣中对</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的坚守。在当下，有人为出名降低底线，有人因压力唉声叹气。但总有人如曾春、如大萌，在时代浪潮中锚定初心，用行动诠释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坚守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的重量。正如张桂梅扎根大山几十载，只为兑现对乡亲的承诺。初心如炬，照亮选择的方向；坚守如磐，赋予前行的力量。</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5827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24.jpeg"/>
          <p:cNvPicPr/>
          <p:nvPr/>
        </p:nvPicPr>
        <p:blipFill>
          <a:blip r:embed="rId2"/>
          <a:stretch>
            <a:fillRect/>
          </a:stretch>
        </p:blipFill>
        <p:spPr>
          <a:xfrm>
            <a:off x="3492461" y="737913"/>
            <a:ext cx="5207077" cy="501340"/>
          </a:xfrm>
          <a:prstGeom prst="rect">
            <a:avLst/>
          </a:prstGeom>
        </p:spPr>
      </p:pic>
      <p:sp>
        <p:nvSpPr>
          <p:cNvPr id="2" name="矩形 1"/>
          <p:cNvSpPr>
            <a:spLocks noChangeAspect="1"/>
          </p:cNvSpPr>
          <p:nvPr/>
        </p:nvSpPr>
        <p:spPr>
          <a:xfrm>
            <a:off x="381000" y="1346390"/>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阅读是有重量的精神运动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如今，网络阅读成为人们生活重要的组成部分。人类的阅读行为也随之发生了革命性的变化：眼睛在网上快速、便捷地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暴走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，逐渐替代以往细嚼慢咽似的传统阅读。但我觉得，人们在获得大面积爆炸性信息的同时，也会有某种难言的失重感。之所以</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，是因为就我个人的经验而言，阅读其实是一种有重量的精神运动。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站在人生的十字路口，选择的重量不在于道路是否平坦，而在于心中是否有坚守的灯塔。无论是守护信念、情怀还是初心，每一次慎重的选择都是对生命意义的书写。愿我们都能以坚守为舟，以选择为桨，在时代的江河中，划出属于自己的璀璨航迹。因为真正的人生，从来不是被动接受命运的安排，而是用坚守的光芒，照亮选择的方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选自《青年文摘》</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上半月刊，有删改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0615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121264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．请写出本文的中心论点</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35959"/>
            <a:ext cx="11430000" cy="60022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心有所守，方能在人生岔路坚定方向。</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心之所守，行之所选。</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992460"/>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段画线句运用了哪种论证方法？有什么作用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522349"/>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举例论证。通过举大萌重返深山创业的例子，具体有力地论证了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心之所守，行之所选，是繁华中对情怀的珍视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的分论点，进而论证中心论点，使论证更有说服力。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3189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请结合文章内容，在第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段和第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段横线处补写</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，使其与第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段首句结构一致</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21891"/>
            <a:ext cx="11430000" cy="60022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段：困境</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至暗、黑暗、泥沼均可</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段：初心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992460"/>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请结合文章内容，联系生活实际，谈谈你是如何“用坚守的光芒，照亮选择的方向”的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082502"/>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示例：曾春和史铁生都身处困境，但困境从未磨灭他们的信念，反而让坚守的光芒愈发璀璨。这让我想到了在学舞蹈的过程中，常因伤痛而哭泣，但我没有放弃，而是更加努力训练，最终取得了优异成绩。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2793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2112222"/>
            <a:ext cx="1871158" cy="510179"/>
          </a:xfrm>
          <a:prstGeom prst="rect">
            <a:avLst/>
          </a:prstGeom>
        </p:spPr>
      </p:pic>
      <p:sp>
        <p:nvSpPr>
          <p:cNvPr id="3" name="矩形 2"/>
          <p:cNvSpPr>
            <a:spLocks noChangeAspect="1"/>
          </p:cNvSpPr>
          <p:nvPr/>
        </p:nvSpPr>
        <p:spPr>
          <a:xfrm>
            <a:off x="3970258" y="1511095"/>
            <a:ext cx="425148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概括或补写论据</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881614"/>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段列举了哪些事件？请概括这些事实论据。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．根据中心论点，给文章补写一个事实</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道理论据。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．下面所列举的材料适合充当本文的事实</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道理论据吗？为什么？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07920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441578"/>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．论据的类型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事实论据：指史实、事例、数字等。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类型：具体的事例和概括的事例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道理论据：指经典著作、名人名言、科学原理等。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．论据的作用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直接证明中心论点，或先证明分论点，然后通过分论点证明中心论点；事实论据和道理论据互相印证，即先摆事实后讲道理的，事实为道理提供依据，或先讲道理后摆事实的，道理为事实论据的选择指明方向</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96399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．为文中某个论点补写事实论据或道理论据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看清楚要求补充的论据类型，即看清楚要求的是名言还是事例。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事实论据的表述格式一般为：什么人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什么事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结果怎么样。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补写名言、格言、警句等道理论据，要注意其准确性。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09877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齐齐哈尔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科学之美：探索世界的迷人魅力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在大众的认知里，科学或许是堆满数据的实验报告，是晦涩难懂的公式理论。可当我们拨开这层表象深入探寻，便能发现，科学如一座神秘而璀璨的宝藏，蕴含着无尽的美。</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39874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科学之美，体现在对自然规律的精妙阐释。从宏观宇宙到微观粒子，自然界的万事万物都遵循着特定的规律运行。牛顿第二定律</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ma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简洁明了地阐述了力、质量和加速度之间的关系。利用该公式，人们可以把人造卫星送入预定轨道。开普勒通过对天体运动的长期观测和研究，总结出了行星运动三大定律。这些定律让我们感受到宇宙运行的和谐与秩序之美。达尔文提出的进化论揭示了生命演化的壮丽史诗</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这些伟大的科学理论如同精美的艺术品，在简洁与和谐中展现出对自然现象的深刻洞察，体现了科学的内在美。</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826334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之美，体现在厚植于科学之上绚丽的技术创新。在医学领域，科学的进步让无数生命得以延续和改善。从抗生素的发现到基因疗法的发展，每一次突破都凝聚着科学的智慧。在信息领域，半导体技术的发展进步，让人们见识了从沙子到芯片的神奇历程，推动人类社会进入信息时代，极大地改变了人们的生活方式，让信息的传递变得即时而便捷，让遥远的世界变得触手可及。</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78258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科学之美，还体现在人们对科学精神的执着追求。科学精神，如同一盏明灯，照亮了人类探索未知的道路；如同一把利刃，斩断了迷信与愚昧的枷锁；如同一股清泉，滋养了人类智慧的心田。哥白尼冲破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地心说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桎梏，开启了人类对宇宙结构全新认知的大门；门捷列夫发现元素周期律，为化学研究开辟了新道路。他们的故事激励着一代又一代的人投身科学，这种对真理的不懈追求，构成了科学之美的精神内核，展现出人类在探索未知过程中坚韧不拔的意志。</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7843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上世纪七十年代初，我还是一个少年，偷偷读到一本书，是法国作家罗曼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罗兰的《约翰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克里斯朵夫》。记得扉页的题记是这样两句话：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真正的光明绝不是永没有黑暗的时间，只是永不被黑暗所淹没罢了；真正的英雄绝不是永没有卑下的情操，只是永不被卑下的情操所屈服罢了。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这两句话使我深深感动，让我生出想要为这个世界做点什么的冲动。我初次领略到阅读的重量，它给了我身心的沉稳和力量。</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986334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科学在自然规律揭示、技术创新和执着追求的科学精神方面展现出独特的魅力。这种科学之美不仅让人们对世界充满敬畏和好奇，更激励着人们不断探索未知，为人类社会的进步和发展贡献力量。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选自《人民政协报》</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965441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请你写出本文的中心论点</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61738"/>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科学在自然规律揭示、技术创新和执着追求的科学精神方面展现出独特的魅力。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992460"/>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请简要概括文章第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段的论证思路</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3522349"/>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首先提出分论点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科学之美，体现在对自然规律的精妙阐释</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；然后运用举例论证的方法，列举了牛顿第二定律和开普勒的行星运动三大定律等例子对分论点进行论述；最后得出结论：科学理论在简洁与和谐中展现出对自然现象的深刻洞察，体现了科学的内在美。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9271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．请你为第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段补充一个事实论据并做简要分析</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61738"/>
            <a:ext cx="11430000" cy="396114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示例一：我国医学家屠呦呦领导科研团队，经过数百次的实验，技术上不断创新突破，终于发现了能够有效抵抗疟疾的青蒿素。这一科学技术创新，使无数生命得以延续，体现了科学的应用美。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年，王兴兴创办了宇树科技，专注于低成本四足机器人的研发。他带领团队在技术上不断创新，为中国的机器人产业发展贡献了力量。</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年春晚《秧</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》中人机共舞的表演，以其创新性和实用性为人类生活增添丰富的色彩，展现出科学对人类生活积极塑造的实用之美。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018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343295"/>
            <a:ext cx="1871158" cy="510179"/>
          </a:xfrm>
          <a:prstGeom prst="rect">
            <a:avLst/>
          </a:prstGeom>
        </p:spPr>
      </p:pic>
      <p:sp>
        <p:nvSpPr>
          <p:cNvPr id="3" name="矩形 2"/>
          <p:cNvSpPr>
            <a:spLocks noChangeAspect="1"/>
          </p:cNvSpPr>
          <p:nvPr/>
        </p:nvSpPr>
        <p:spPr>
          <a:xfrm>
            <a:off x="3970258" y="742168"/>
            <a:ext cx="425148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论证方法及作用</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1940494"/>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段运用了什么论证方法？有何作用？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段谈及</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内容时，还提到了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内容，有什么作用？请加以分析。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一词的比喻是为了阐释什么道理？这样写有什么好处？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．文章列举</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或引用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了什么事例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或名言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，有什么作用？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41582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290760"/>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．举例论证：通过举具体的事例加以论证，从而使论证更具体，更有说服力。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．道理论证：通过讲道理的方式证明论点，使论证更具权威性，更有说服力。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．比喻论证：通过比喻进行证明，使论证生动形象、浅显易懂，更易被接受。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．对比论证：从正反两面进行论述，使文章更全面、严密，是非曲直更加分明；通过正反对比突出作者观点的正确性或重要性，使说理更有力度。</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68747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228413"/>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辽宁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读书贵在破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读书破万卷，下笔如有神</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，杜甫此句真是字字珠玑，令人神往。一个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字妙极了，既点出了读书的量，又点出了读书的质。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至少有三个层次的内涵：第一层点出了读书之勤。把书页都翻烂了，与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韦编三绝</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异曲同工。第二层点出了读书之透。不仅把书翻烂了，还能解其意，会其神，释疑解惑。第三层点出了读书之悟。悟出了书外之意、书外之理，是更高层次的读透。</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74713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世上勤读者不少，但读破者不多。一些人喜欢读书，但囫囵吞枣，不求甚解；还有一些人，喜欢钻到书堆里抠字眼；另有一些人，知识满腹，但读书不疑书，唯书是从，不问实际。我们不能说这些人不是勤读者，可惜他们浪费了许多大好光阴，也只读出了第一层次。可见，读书贵在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那么，该如何将书读破？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58810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专一有恒好破书。滴水瞄准一处，持之不懈可穿石。读书如滴水，围绕一个主题或者一个问题，广泛涉猎，精读思考，天长日久，终会破题。</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苏轼喜欢把书分成若干专题，一个专题一个专题地熟读精思，坚持不懈，这种方法不仅帮助苏轼积累了深厚的学问，也对后世学者产生了深远的影响。</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马克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吐温说过：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人的思想是了不起的，只要专注于某一项事业，那就一定会做出使自己吃惊的成绩来。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05577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善于联想好破书。书对一些善读的人来说，是一个酵头，可以蒸出一锅香喷喷的馒头。</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一篇文章、一本书可以读出许多篇文章、许多本书。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毛泽东知识渊博，读起书来善于联想，由此及彼、由古至今，思路开阔。达尔文研究生物进化</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多年，读书积累无数，却没想出一个简单的贯串说明。一天，他无意中读到了马尔萨斯的人口论，悟出物竞天择的道理，成就了巨著《物种起源》。</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743768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2105"/>
            <a:ext cx="11430000" cy="564160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处处有心好破书。做生活的有心人，带着问题勤琢磨；时刻把书中疑惑之处装在脑里，放在心上，多动脑筋多思考；带着问题勤观察，观察要与读书相结合，把观察到的事物与书中所写联系起来，相互印证和比较，通过思考加工，加深对书的理解，必有新的发现和感悟；带着问题勤听勤问，问与学相辅相成，对书中的疑惑和不解，要虚心勤问。街谈巷议，必有所采，只要带着耳朵细细听，终会有所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习惯不同，读书不一，方法多样，但有一点应成共识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读书贵在破，不破是白读。沿着将书读破的路走下去，前方会越来越宽广，思想的天空会越来越深邃、清朗。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选自《应用写作》，有删改</a:t>
            </a:r>
            <a:r>
              <a:rPr lang="en-US" altLang="zh-CN" sz="28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0126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我的一位亲人，在同样的时代背景下，从城市下放到乡村，劳动之余，倚靠在田野的草垛通读了《资本论》和《列宁全集》。问他当时为什么读这些书，他只说是因为喜欢。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天想来，类似的阅读实在是一种无功利心的自发之举，因其自发性，所以也没有预设的阅读期待，那不期而至的阅读收获便格外宝贵和难忘。难忘的还有一种沉入心底的重量，这重量撞击你，让你既甜蜜又酣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阅读的重量有时在于它的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重</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，有时却在于它的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轻</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，不是轻浮，而是一种无用之用，是阅读心境的解放</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59204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2286000" y="3829382"/>
            <a:ext cx="7620000" cy="1212640"/>
          </a:xfrm>
          <a:prstGeom prst="rect">
            <a:avLst/>
          </a:prstGeom>
          <a:ln>
            <a:solidFill>
              <a:schemeClr val="tx1"/>
            </a:solidFill>
          </a:ln>
        </p:spPr>
        <p:txBody>
          <a:bodyPr wrap="square">
            <a:spAutoFit/>
          </a:bodyPr>
          <a:lstStyle/>
          <a:p>
            <a:pPr algn="just">
              <a:lnSpc>
                <a:spcPct val="130000"/>
              </a:lnSpc>
              <a:spcAft>
                <a:spcPts val="0"/>
              </a:spcAft>
            </a:pP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【三种做法明方向】专一有恒、</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solidFill>
                <a:srgbClr val="000000"/>
              </a:solidFill>
              <a:latin typeface="NEU-BZ"/>
              <a:ea typeface="方正书宋_GBK"/>
              <a:cs typeface="Times New Roman" panose="02020603050405020304" pitchFamily="18" charset="0"/>
            </a:endParaRPr>
          </a:p>
          <a:p>
            <a:pPr algn="just">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altLang="zh-CN" sz="2800" dirty="0">
              <a:solidFill>
                <a:srgbClr val="000000"/>
              </a:solidFill>
              <a:latin typeface="NEU-BZ"/>
              <a:ea typeface="方正书宋_GBK"/>
              <a:cs typeface="Times New Roman" panose="02020603050405020304" pitchFamily="18" charset="0"/>
            </a:endParaRPr>
          </a:p>
        </p:txBody>
      </p:sp>
      <p:sp>
        <p:nvSpPr>
          <p:cNvPr id="13" name="A_da7fb"/>
          <p:cNvSpPr/>
          <p:nvPr/>
        </p:nvSpPr>
        <p:spPr>
          <a:xfrm>
            <a:off x="2818375" y="4480638"/>
            <a:ext cx="19368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处处有心</a:t>
            </a:r>
            <a:endParaRPr lang="zh-CN" altLang="en-US"/>
          </a:p>
        </p:txBody>
      </p:sp>
      <p:sp>
        <p:nvSpPr>
          <p:cNvPr id="4" name="矩形 3"/>
          <p:cNvSpPr>
            <a:spLocks noChangeAspect="1"/>
          </p:cNvSpPr>
          <p:nvPr/>
        </p:nvSpPr>
        <p:spPr>
          <a:xfrm>
            <a:off x="2711099" y="1275014"/>
            <a:ext cx="6769802" cy="652486"/>
          </a:xfrm>
          <a:prstGeom prst="rect">
            <a:avLst/>
          </a:prstGeom>
          <a:ln>
            <a:solidFill>
              <a:schemeClr val="tx1"/>
            </a:solidFill>
          </a:ln>
        </p:spPr>
        <p:txBody>
          <a:bodyPr wrap="none">
            <a:spAutoFit/>
          </a:bodyPr>
          <a:lstStyle/>
          <a:p>
            <a:pPr algn="ct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【三层内涵析“破”义】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悟</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A_a7cc5"/>
          <p:cNvSpPr/>
          <p:nvPr/>
        </p:nvSpPr>
        <p:spPr>
          <a:xfrm>
            <a:off x="7692390" y="3925902"/>
            <a:ext cx="213366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善于联想</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2" name="矩形 1"/>
          <p:cNvSpPr>
            <a:spLocks noChangeAspect="1"/>
          </p:cNvSpPr>
          <p:nvPr/>
        </p:nvSpPr>
        <p:spPr>
          <a:xfrm>
            <a:off x="381000" y="654003"/>
            <a:ext cx="5774338" cy="600229"/>
          </a:xfrm>
          <a:prstGeom prst="rect">
            <a:avLst/>
          </a:prstGeom>
        </p:spPr>
        <p:txBody>
          <a:bodyPr wrap="none">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厘清选文思路，完成下面图表。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2062685" y="2552198"/>
            <a:ext cx="8066632" cy="652486"/>
          </a:xfrm>
          <a:prstGeom prst="rect">
            <a:avLst/>
          </a:prstGeom>
          <a:ln>
            <a:solidFill>
              <a:schemeClr val="tx1"/>
            </a:solidFill>
          </a:ln>
        </p:spPr>
        <p:txBody>
          <a:bodyPr wrap="none">
            <a:spAutoFit/>
          </a:bodyPr>
          <a:lstStyle/>
          <a:p>
            <a:pPr algn="ct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【三类读者引论点】中心论点：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A_e76ee"/>
          <p:cNvSpPr/>
          <p:nvPr/>
        </p:nvSpPr>
        <p:spPr>
          <a:xfrm>
            <a:off x="7661276" y="2648718"/>
            <a:ext cx="23924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读书贵在破</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0" name="A_f15fe"/>
          <p:cNvSpPr/>
          <p:nvPr/>
        </p:nvSpPr>
        <p:spPr>
          <a:xfrm>
            <a:off x="7102089" y="1371534"/>
            <a:ext cx="10621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勤</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pic>
        <p:nvPicPr>
          <p:cNvPr id="3" name="image471.jpeg"/>
          <p:cNvPicPr/>
          <p:nvPr/>
        </p:nvPicPr>
        <p:blipFill>
          <a:blip r:embed="rId2"/>
          <a:stretch>
            <a:fillRect/>
          </a:stretch>
        </p:blipFill>
        <p:spPr>
          <a:xfrm>
            <a:off x="5960631" y="1945255"/>
            <a:ext cx="270737" cy="474388"/>
          </a:xfrm>
          <a:prstGeom prst="rect">
            <a:avLst/>
          </a:prstGeom>
        </p:spPr>
      </p:pic>
      <p:sp>
        <p:nvSpPr>
          <p:cNvPr id="7" name="矩形 6"/>
          <p:cNvSpPr>
            <a:spLocks noChangeAspect="1"/>
          </p:cNvSpPr>
          <p:nvPr/>
        </p:nvSpPr>
        <p:spPr>
          <a:xfrm>
            <a:off x="4380627" y="5718978"/>
            <a:ext cx="3430746" cy="600229"/>
          </a:xfrm>
          <a:prstGeom prst="rect">
            <a:avLst/>
          </a:prstGeom>
          <a:ln>
            <a:solidFill>
              <a:schemeClr val="tx1"/>
            </a:solidFill>
          </a:ln>
        </p:spPr>
        <p:txBody>
          <a:bodyPr wrap="none">
            <a:spAutoFit/>
          </a:bodyPr>
          <a:lstStyle/>
          <a:p>
            <a:pPr algn="ct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重申论点，强调意义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471.jpeg"/>
          <p:cNvPicPr/>
          <p:nvPr/>
        </p:nvPicPr>
        <p:blipFill>
          <a:blip r:embed="rId2"/>
          <a:stretch>
            <a:fillRect/>
          </a:stretch>
        </p:blipFill>
        <p:spPr>
          <a:xfrm>
            <a:off x="5960630" y="3243221"/>
            <a:ext cx="270737" cy="474388"/>
          </a:xfrm>
          <a:prstGeom prst="rect">
            <a:avLst/>
          </a:prstGeom>
        </p:spPr>
      </p:pic>
      <p:pic>
        <p:nvPicPr>
          <p:cNvPr id="9" name="image471.jpeg"/>
          <p:cNvPicPr/>
          <p:nvPr/>
        </p:nvPicPr>
        <p:blipFill>
          <a:blip r:embed="rId2"/>
          <a:stretch>
            <a:fillRect/>
          </a:stretch>
        </p:blipFill>
        <p:spPr>
          <a:xfrm>
            <a:off x="5960629" y="5143306"/>
            <a:ext cx="270737" cy="474388"/>
          </a:xfrm>
          <a:prstGeom prst="rect">
            <a:avLst/>
          </a:prstGeom>
        </p:spPr>
      </p:pic>
    </p:spTree>
    <p:extLst>
      <p:ext uri="{BB962C8B-B14F-4D97-AF65-F5344CB8AC3E}">
        <p14:creationId xmlns:p14="http://schemas.microsoft.com/office/powerpoint/2010/main" val="64073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．简要分析选文第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段画直线的句子是怎样论证“专一有恒好破书”的</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428130"/>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运用举例论证。举了苏轼以专题的形式，专一持久地读书，从而积累学问、对后世产生深远影响的事例，具体有力地证明了观点。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596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简析选文第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段画波浪线句子的含义，并结合自己的阅读经历谈谈你对这句话的理解</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2041814"/>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含义：把读书所得与平时积累联系在一起，激发联想，触类旁通，形成自己的理解和感悟。</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在读书时善于联想，由此及彼、由古至今，思路开阔</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具体阅读经历：示例一：我读了《钢铁是怎样炼成的》，主人公保尔让我联想到《红岩》中的江姐，他们都是为了革命理想而不懈奋斗的战士。</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示例二：我读了选文，联想到《史记》中赵括的故事，他熟读兵书，但在指挥作战中，不知变通，最终导致赵国兵败。可见唯书是从，不问实际地读书，不仅无用还会误事。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317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696586"/>
            <a:ext cx="1871158" cy="510179"/>
          </a:xfrm>
          <a:prstGeom prst="rect">
            <a:avLst/>
          </a:prstGeom>
        </p:spPr>
      </p:pic>
      <p:sp>
        <p:nvSpPr>
          <p:cNvPr id="3" name="矩形 2"/>
          <p:cNvSpPr>
            <a:spLocks noChangeAspect="1"/>
          </p:cNvSpPr>
          <p:nvPr/>
        </p:nvSpPr>
        <p:spPr>
          <a:xfrm>
            <a:off x="4200288" y="1095459"/>
            <a:ext cx="3791423"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分析论证思路</a:t>
            </a:r>
            <a:endParaRPr lang="zh-CN" altLang="en-US" sz="2800" dirty="0"/>
          </a:p>
        </p:txBody>
      </p:sp>
      <p:sp>
        <p:nvSpPr>
          <p:cNvPr id="4" name="矩形 3"/>
          <p:cNvSpPr>
            <a:spLocks noChangeAspect="1"/>
          </p:cNvSpPr>
          <p:nvPr/>
        </p:nvSpPr>
        <p:spPr>
          <a:xfrm>
            <a:off x="381000" y="2425370"/>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．请简要概括本文的论证思路。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．作者是如何证明论点的？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段与第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段能不能调换顺序？为什么？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．请你具体说明某一段的论证思路。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的关系是什么？有什么作用？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97596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741419"/>
            <a:ext cx="1871158" cy="424649"/>
          </a:xfrm>
          <a:prstGeom prst="rect">
            <a:avLst/>
          </a:prstGeom>
        </p:spPr>
      </p:pic>
      <p:sp>
        <p:nvSpPr>
          <p:cNvPr id="3" name="矩形 2"/>
          <p:cNvSpPr>
            <a:spLocks noChangeAspect="1"/>
          </p:cNvSpPr>
          <p:nvPr/>
        </p:nvSpPr>
        <p:spPr>
          <a:xfrm>
            <a:off x="381000" y="1166068"/>
            <a:ext cx="11430000" cy="5460790"/>
          </a:xfrm>
          <a:prstGeom prst="rect">
            <a:avLst/>
          </a:prstGeom>
        </p:spPr>
        <p:txBody>
          <a:bodyPr>
            <a:spAutoFit/>
          </a:bodyPr>
          <a:lstStyle/>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．段意合并法。先了解各段内容，归纳段意；再根据邻近段落在内容上的联系，进行合并；最后，弄清层次间的内在联系，理清论述层次。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．词语标志法。议论文中一些关键性的词语能帮助理清内容层次。关键性词语有：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表指代的词语，如“这样”“这些”“这种”“这个问题”等。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关联词，如表转折的“相反”“否则”“与此不同”等，表递进的“更加”“而且”等，表因果的“因此”“那么”“由此看来”等，表并列的“同时”“一方面</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另一方面</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衔接性词语，如“也”“于是”等。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4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．关节点分析法。文章的起承转合之处多有过渡段、过渡句等，抓住这些关节点，往往能明晰议论文的层次。</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95381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临沂</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凡事有度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林祖基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凡事有度，是为人处世的一种学问。</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0361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24127"/>
            <a:ext cx="11430000" cy="5738559"/>
          </a:xfrm>
          <a:prstGeom prst="rect">
            <a:avLst/>
          </a:prstGeom>
        </p:spPr>
        <p:txBody>
          <a:bodyPr>
            <a:spAutoFit/>
          </a:bodyPr>
          <a:lstStyle/>
          <a:p>
            <a:pPr indent="718820">
              <a:lnSpc>
                <a:spcPct val="12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，它所表达的意思很多：计量单位、器量、程度、制度、度过、推测</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而这里要说的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作为哲学名词的度，它是指一定的事物保持自己质的稳定性的数量界限，反映质与量的统一，在这种界限内，量的增减不会改变事物的质。但是量变积累的结果，总要超出这种界限，发生质变，破坏原来的度而建立新的度，一事物就转化为他事物。这个度就是事物由量的变化到发生质的变化的临界点。如水在标准大气压下，冷却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即从液体转变为固体，加热到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即从液体转变为气体，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就是水从量变转化为质变的临界点，亦称为度量关系关节线，只要温度保持在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Calibri" panose="020F0502020204030204" pitchFamily="34" charset="0"/>
                <a:ea typeface="宋体" panose="02010600030101010101" pitchFamily="2" charset="-122"/>
                <a:cs typeface="宋体" panose="02010600030101010101" pitchFamily="2"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之间，那么水的形态就不会发生变化。这就是我们所要说的保持事物属性的度。任何事物都有一定的度量准则。所谓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真理再往前走一步就是谬误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也就是这个道理。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17781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事物的发展，有它自身不以人的意志为转移的客观规律，有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，就是要尊重事物发展变化的客观规律，实事求是，把握分寸，尽可能做到恰到好处。按照现代的通常用语，就是审时度势，把握时机，坚持正确之道</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866931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时下，社会中出现的很多问题，无不是与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的掌握有关。家庭教育中存在一个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的把握，有一句话，叫作慈母多败儿。说的是一些做父母的只懂得溺爱子女，要什么给什么，放弃了教育和约束，使小孩养尊处优，娇生惯养，不爱读书，不想劳动，结果反而害了小孩。在开发建设过程中，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把握就更有学问了。对于自然界赋予人类的资源，我们必须合理地开发利用，既不能让资源白白流失或埋在土里，但是也不能过度地开采、使用而破坏生态平衡，导致大自然的惩罚。过去一些地区不顾生态环境，盲目开发，引起种种灾害，教训深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130564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事物总是不断地发展和变化着的。这种发展和变化往往会突破原来量的限制，引起质的变化。凡是有利于社会进步的发展和变化，是我们所希望的。所以掌握事物的度，既要注意决定事物质量的界限，又不能把事物的度绝对化，还要创造一定条件促使事物突破原有的度，发展为新事物，推动社会全面进步。因此，笔者认为凡事有度断不是墨守成规、裹足不前的保守思想，而是包含着审时度势、与时更新、推陈出新等一系列价值取向、价值选择的行为艺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之论，也应有度。再说下去也许就过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了。本文就此打住。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选自《微言集》，有删改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74749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今天，我们的阅读与过去相比已经有了诸多变化。市场上卖得好的书往往是更靠近生活的实用的书：养生、美容、商战、股票、英语</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书海已经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茫茫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。各取所需的阅读看上去已不再承载精神的重负，而是直奔主题，要的是立竿见影。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阅读的功用是显而易见的。但是，我更想强调的是，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的阅读，更多的是缓慢、绵密、恒久的渗透。这样的阅读不是生存甚至生计所必需的，但它让我们看到了生活的美好、温暖以及自身的价值。它的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本身便是更大的作用。这何尝不是一种更高的阅读境界呢？这种自然存在的阅读状态，或许更能体现人生的精神价值吧。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选自《人民日报》，有改动</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36864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824992145"/>
              </p:ext>
            </p:extLst>
          </p:nvPr>
        </p:nvGraphicFramePr>
        <p:xfrm>
          <a:off x="385763" y="1343025"/>
          <a:ext cx="11387137" cy="5172075"/>
        </p:xfrm>
        <a:graphic>
          <a:graphicData uri="http://schemas.openxmlformats.org/presentationml/2006/ole">
            <mc:AlternateContent xmlns:mc="http://schemas.openxmlformats.org/markup-compatibility/2006">
              <mc:Choice xmlns:v="urn:schemas-microsoft-com:vml" Requires="v">
                <p:oleObj spid="_x0000_s5134" name="文档" r:id="rId3" imgW="5274753" imgH="2399486" progId="Word.Document.12">
                  <p:embed/>
                </p:oleObj>
              </mc:Choice>
              <mc:Fallback>
                <p:oleObj name="文档" r:id="rId3" imgW="5274753" imgH="2399486" progId="Word.Document.12">
                  <p:embed/>
                  <p:pic>
                    <p:nvPicPr>
                      <p:cNvPr id="0" name=""/>
                      <p:cNvPicPr/>
                      <p:nvPr/>
                    </p:nvPicPr>
                    <p:blipFill>
                      <a:blip r:embed="rId4"/>
                      <a:stretch>
                        <a:fillRect/>
                      </a:stretch>
                    </p:blipFill>
                    <p:spPr>
                      <a:xfrm>
                        <a:off x="385763" y="1343025"/>
                        <a:ext cx="11387137" cy="5172075"/>
                      </a:xfrm>
                      <a:prstGeom prst="rect">
                        <a:avLst/>
                      </a:prstGeom>
                    </p:spPr>
                  </p:pic>
                </p:oleObj>
              </mc:Fallback>
            </mc:AlternateContent>
          </a:graphicData>
        </a:graphic>
      </p:graphicFrame>
      <mc:AlternateContent xmlns:mc="http://schemas.openxmlformats.org/markup-compatibility/2006">
        <mc:Choice xmlns:a14="http://schemas.microsoft.com/office/drawing/2010/main" Requires="a14">
          <p:sp>
            <p:nvSpPr>
              <p:cNvPr id="7" name="A_200b4"/>
              <p:cNvSpPr/>
              <p:nvPr/>
            </p:nvSpPr>
            <p:spPr>
              <a:xfrm>
                <a:off x="4920859" y="4276658"/>
                <a:ext cx="5151501" cy="544213"/>
              </a:xfrm>
              <a:prstGeom prst="rect">
                <a:avLst/>
              </a:prstGeom>
              <a:solidFill>
                <a:srgbClr val="FFFFFF">
                  <a:alpha val="0"/>
                </a:srgbClr>
              </a:solidFill>
              <a:ln w="12700" cap="flat" cmpd="sng" algn="ctr">
                <a:noFill/>
                <a:prstDash val="solid"/>
                <a:miter lim="800000"/>
              </a:ln>
              <a:effectLst/>
              <a:extLst>
                <a:ext uri="{91240B29-F687-4F45-9708-019B960494DF}">
                  <a14:hiddenLine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Para xmlns:m="http://schemas.openxmlformats.org/officeDocument/2006/math">
                    <m:oMathParaPr>
                      <m:jc m:val="centerGroup"/>
                    </m:oMathParaPr>
                    <m:oMath xmlns:m="http://schemas.openxmlformats.org/officeDocument/2006/math">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阐明守度与突破度的辩证关系</m:t>
                      </m:r>
                    </m:oMath>
                  </m:oMathPara>
                </a14:m>
                <a:endParaRPr lang="zh-CN" altLang="en-US" dirty="0"/>
              </a:p>
            </p:txBody>
          </p:sp>
        </mc:Choice>
        <mc:Fallback>
          <p:sp>
            <p:nvSpPr>
              <p:cNvPr id="7" name="A_200b4"/>
              <p:cNvSpPr>
                <a:spLocks noRot="1" noChangeAspect="1" noMove="1" noResize="1" noEditPoints="1" noAdjustHandles="1" noChangeArrowheads="1" noChangeShapeType="1" noTextEdit="1"/>
              </p:cNvSpPr>
              <p:nvPr/>
            </p:nvSpPr>
            <p:spPr>
              <a:xfrm>
                <a:off x="4920859" y="4276658"/>
                <a:ext cx="5151501" cy="544213"/>
              </a:xfrm>
              <a:prstGeom prst="rect">
                <a:avLst/>
              </a:prstGeom>
              <a:blipFill>
                <a:blip r:embed="rId5"/>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A_4a108"/>
              <p:cNvSpPr/>
              <p:nvPr/>
            </p:nvSpPr>
            <p:spPr>
              <a:xfrm>
                <a:off x="4991199" y="2365711"/>
                <a:ext cx="3363976" cy="544213"/>
              </a:xfrm>
              <a:prstGeom prst="rect">
                <a:avLst/>
              </a:prstGeom>
              <a:solidFill>
                <a:srgbClr val="FFFFFF">
                  <a:alpha val="0"/>
                </a:srgbClr>
              </a:solidFill>
              <a:ln w="12700" cap="flat" cmpd="sng" algn="ctr">
                <a:noFill/>
                <a:prstDash val="solid"/>
                <a:miter lim="800000"/>
              </a:ln>
              <a:effectLst/>
              <a:extLst>
                <a:ext uri="{91240B29-F687-4F45-9708-019B960494DF}">
                  <a14:hiddenLine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Para xmlns:m="http://schemas.openxmlformats.org/officeDocument/2006/math">
                    <m:oMathParaPr>
                      <m:jc m:val="centerGroup"/>
                    </m:oMathParaPr>
                    <m:oMath xmlns:m="http://schemas.openxmlformats.org/officeDocument/2006/math">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家庭教育要有</m:t>
                      </m:r>
                      <m:r>
                        <m:rPr>
                          <m:nor/>
                        </m:rP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m:t>
                      </m:r>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度</m:t>
                      </m:r>
                      <m:r>
                        <m:rPr>
                          <m:nor/>
                        </m:rP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m:t>
                      </m:r>
                    </m:oMath>
                  </m:oMathPara>
                </a14:m>
                <a:endParaRPr lang="zh-CN" altLang="en-US" dirty="0"/>
              </a:p>
            </p:txBody>
          </p:sp>
        </mc:Choice>
        <mc:Fallback>
          <p:sp>
            <p:nvSpPr>
              <p:cNvPr id="6" name="A_4a108"/>
              <p:cNvSpPr>
                <a:spLocks noRot="1" noChangeAspect="1" noMove="1" noResize="1" noEditPoints="1" noAdjustHandles="1" noChangeArrowheads="1" noChangeShapeType="1" noTextEdit="1"/>
              </p:cNvSpPr>
              <p:nvPr/>
            </p:nvSpPr>
            <p:spPr>
              <a:xfrm>
                <a:off x="4991199" y="2365711"/>
                <a:ext cx="3363976" cy="544213"/>
              </a:xfrm>
              <a:prstGeom prst="rect">
                <a:avLst/>
              </a:prstGeom>
              <a:blipFill>
                <a:blip r:embed="rId6"/>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lstStyle/>
              <a:p>
                <a:r>
                  <a:rPr lang="zh-CN" altLang="en-US">
                    <a:noFill/>
                  </a:rPr>
                  <a:t> </a:t>
                </a:r>
              </a:p>
            </p:txBody>
          </p:sp>
        </mc:Fallback>
      </mc:AlternateContent>
      <p:sp>
        <p:nvSpPr>
          <p:cNvPr id="2" name="矩形 1"/>
          <p:cNvSpPr>
            <a:spLocks noChangeAspect="1"/>
          </p:cNvSpPr>
          <p:nvPr/>
        </p:nvSpPr>
        <p:spPr>
          <a:xfrm>
            <a:off x="381000" y="742710"/>
            <a:ext cx="8124340" cy="600229"/>
          </a:xfrm>
          <a:prstGeom prst="rect">
            <a:avLst/>
          </a:prstGeom>
        </p:spPr>
        <p:txBody>
          <a:bodyPr wrap="none">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③</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段的论证思路，请补充完整。</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A_bdef0"/>
              <p:cNvSpPr/>
              <p:nvPr/>
            </p:nvSpPr>
            <p:spPr>
              <a:xfrm>
                <a:off x="4457238" y="1416579"/>
                <a:ext cx="5508688" cy="544213"/>
              </a:xfrm>
              <a:prstGeom prst="rect">
                <a:avLst/>
              </a:prstGeom>
              <a:solidFill>
                <a:srgbClr val="FFFFFF">
                  <a:alpha val="0"/>
                </a:srgbClr>
              </a:solidFill>
              <a:ln w="12700" cap="flat" cmpd="sng" algn="ctr">
                <a:noFill/>
                <a:prstDash val="solid"/>
                <a:miter lim="800000"/>
              </a:ln>
              <a:effectLst/>
              <a:extLst>
                <a:ext uri="{91240B29-F687-4F45-9708-019B960494DF}">
                  <a14:hiddenLine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14:m>
                  <m:oMathPara xmlns:m="http://schemas.openxmlformats.org/officeDocument/2006/math">
                    <m:oMathParaPr>
                      <m:jc m:val="centerGroup"/>
                    </m:oMathParaPr>
                    <m:oMath xmlns:m="http://schemas.openxmlformats.org/officeDocument/2006/math">
                      <m:r>
                        <m:rPr>
                          <m:nor/>
                        </m:rPr>
                        <a:rPr lang="zh-CN"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m:t>提出尊重规律、把握分寸的观点</m:t>
                      </m:r>
                    </m:oMath>
                  </m:oMathPara>
                </a14:m>
                <a:endParaRPr lang="zh-CN" altLang="en-US" dirty="0"/>
              </a:p>
            </p:txBody>
          </p:sp>
        </mc:Choice>
        <mc:Fallback>
          <p:sp>
            <p:nvSpPr>
              <p:cNvPr id="5" name="A_bdef0"/>
              <p:cNvSpPr>
                <a:spLocks noRot="1" noChangeAspect="1" noMove="1" noResize="1" noEditPoints="1" noAdjustHandles="1" noChangeArrowheads="1" noChangeShapeType="1" noTextEdit="1"/>
              </p:cNvSpPr>
              <p:nvPr/>
            </p:nvSpPr>
            <p:spPr>
              <a:xfrm>
                <a:off x="4457238" y="1416579"/>
                <a:ext cx="5508688" cy="544213"/>
              </a:xfrm>
              <a:prstGeom prst="rect">
                <a:avLst/>
              </a:prstGeom>
              <a:blipFill>
                <a:blip r:embed="rId7"/>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05615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下列能作为论据直接支撑本文中心观点的一项是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．读书费时过多易惰，文采藻饰太盛则矫。——</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《谈读书》</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．是故学然后知不足，教然后知困。——</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《虽有嘉肴》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．得道者多助，失道者寡助。——</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《得道多助，失道寡助》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．实验不是毫无选择地测量，它需要有细致具体的计划。——</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《应有格物致知精神》</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1a9d4"/>
          <p:cNvSpPr/>
          <p:nvPr/>
        </p:nvSpPr>
        <p:spPr>
          <a:xfrm>
            <a:off x="8525828" y="1888522"/>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9992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自然段中以“水”为例来阐释“度”，有什么效果？请简要说明</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41814"/>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采用举例论证，采用生活中常见的现象来阐述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任何事物都有一定的度量准则</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的观点，化抽象的道理为具体的现象，让读者更加直观明了地理解</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的重要性。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832690"/>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文章结尾一段颇具意味，请从内容和语言上作简要分析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76647"/>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内容：结尾强调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论‘度’亦需有度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，既呼应开篇</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凡事有度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，又以辩证思维指出论述本身要适可而止，深化</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的普适性。语言：用幽默的语言收束全文，表述生动，呼应论点的同时增强文章趣味性。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9820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945968"/>
            <a:ext cx="1871158" cy="510179"/>
          </a:xfrm>
          <a:prstGeom prst="rect">
            <a:avLst/>
          </a:prstGeom>
        </p:spPr>
      </p:pic>
      <p:sp>
        <p:nvSpPr>
          <p:cNvPr id="3" name="矩形 2"/>
          <p:cNvSpPr>
            <a:spLocks noChangeAspect="1"/>
          </p:cNvSpPr>
          <p:nvPr/>
        </p:nvSpPr>
        <p:spPr>
          <a:xfrm>
            <a:off x="3970258" y="1344841"/>
            <a:ext cx="4251484"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结构层次的划分</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642145"/>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．请用双斜线给文章划分结构层次。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段的结构层次划分正确的一项是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4030923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462360"/>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．把握议论文的论证思路。议论文的一般论证思路是：提出问题</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引论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—分析问题</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本论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—解决问题</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结论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，在这个基本思路的基础上，又可以分为两大类：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“横式”，即在论证中，文章的几个层次或段落是并列展开的。“横式”结构有三种基本类型：</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．“总论—分论—总论”式；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．“总论—分论”式；</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．“分论—总论”式。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“纵式”，即在论证中，文章的各层之间是层层深入、步步推进的关系，各层次的前后顺序有严格要求，不能随意改动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754288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28068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．注意文中的过渡段、过渡句、过渡词等关键性的内容，可据此给文章划分层次。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．抓语言标志。如“还有”“另外”等词语一般表示并列式；“首先”“其次”“再次”等表示层进式，据此也可帮助划分文章层次。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856928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绥化</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有欲则刚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古人云</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无欲则刚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，这个成语出自《论语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公冶长》，意思是欲望会牵引和制约一个人，从而使人无法刚强，若能摒弃欲望，便能坚守原则，不为外物所动。在这四个字中，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是导致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结果的直接因素，仿佛斩断欲望便能坚不可摧。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05332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然而，真正的刚强恰恰诞生于炽热的渴望，是那团烧不尽的雄心，让青铜在熔炉中百炼成钢；是那份压不垮的执着，让种子突破磐石向阳而生。无欲者通常只能无求，却难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；相反，有欲则刚。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欲望是强者的燃料，有欲之人才有清晰的目标和源源不断的驱动力。</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古有祖逖闻鸡起舞，杨时程门立雪，引导他们的是无穷无尽的求知欲；</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今有汶川地震幸存者廖智突破极限，创造生命奇迹，支撑她的是无时无刻不在的求生欲；古有李时珍遍尝百草写成《本草纲目》，指引他的是无边无际的探索欲；今有孙颖莎鏖战赛场成就乒坛辉煌，引领她的是无尽无休的求胜欲。</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983249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石器时代的生存渴望到数字文明的高度发达，每一次技术创新的背后都涌动着人们未被满足的欲望。换个角度来看，欲望也即希望，没有对突破现状的强烈欲望，人类将匍匐在原地无法前进。的确，没有饺子导演想要用动画讲好中国故事的欲望，《哪吒》系列电影如何创造二百多亿的票房神话？没有对人工智能和高科技领域持续钻研的欲望，在春晚舞台上扭着秧歌的机器人如何惊艳世界？由此可见，欲望是促使人类进步的汹涌浪潮，只有站在潮头之上，才能迎接海阔天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97359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所以，有欲则刚，只有善用欲望，才能加速成长。求知欲，引你拓宽知识大道；求生欲，护你跨越生命险阻；探索欲，助你挖掘未知世界；求胜欲，带你突破自我瓶颈；创造欲，帮你深耕擅长领域。当你陷入低潮的泥沼，欲望会在岸边摇铃，清清浅浅中勾勒出光明的影像；当你踯躅在选择的两难中，欲望会化作摇曳的萤火，引领你走出盲区。因为有欲者深知：欲望乃希望，乃心之所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选自《格言》有删改</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59689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段中加点词语“这样说”具体指代文中哪一句话？</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chemeClr val="bg1"/>
                </a:solid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a:t>
            </a:r>
            <a:r>
              <a:rPr lang="zh-CN" altLang="zh-CN" sz="2800" b="1" dirty="0">
                <a:latin typeface="Calibri" panose="020F0502020204030204" pitchFamily="34" charset="0"/>
                <a:ea typeface="宋体" panose="02010600030101010101" pitchFamily="2" charset="-122"/>
                <a:cs typeface="宋体" panose="02010600030101010101" pitchFamily="2" charset="-122"/>
              </a:rPr>
              <a:t>②③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列举</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以及“我”的一位亲人在下放农村时因喜欢而通读《资本论》和《列宁全集》这两个事例，证明</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这一中心论点。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51a7a"/>
          <p:cNvSpPr/>
          <p:nvPr/>
        </p:nvSpPr>
        <p:spPr>
          <a:xfrm>
            <a:off x="4657090" y="4107466"/>
            <a:ext cx="47943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阅读是有重量的精神运动</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7a4cb"/>
          <p:cNvSpPr/>
          <p:nvPr/>
        </p:nvSpPr>
        <p:spPr>
          <a:xfrm>
            <a:off x="3852228" y="2997994"/>
            <a:ext cx="848525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少年时偷读《约翰</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克里斯朵夫》深受感动</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09aff"/>
          <p:cNvSpPr/>
          <p:nvPr/>
        </p:nvSpPr>
        <p:spPr>
          <a:xfrm>
            <a:off x="728028" y="2443258"/>
            <a:ext cx="108665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人们在获得大面积爆炸性信息的同时，也会有某种难言的失重感。</a:t>
            </a:r>
            <a:endParaRPr lang="zh-CN" altLang="en-US"/>
          </a:p>
        </p:txBody>
      </p:sp>
    </p:spTree>
    <p:extLst>
      <p:ext uri="{BB962C8B-B14F-4D97-AF65-F5344CB8AC3E}">
        <p14:creationId xmlns:p14="http://schemas.microsoft.com/office/powerpoint/2010/main" val="293317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段引用古人的话有什么作用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1761738"/>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用古人的话引出下文对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欲</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刚</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关系的论述，进而引出本文的中心论点</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有欲则刚；激发读者的阅读兴趣。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2992460"/>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”给本文划分段落层次并简述理由</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381000" y="3522349"/>
            <a:ext cx="11430000" cy="2280689"/>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示例一：分段：</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①②</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③④</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理由：总分总的结构</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段总写，</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段分述，</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段总结</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示例二：分段：</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①②</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③④</a:t>
            </a:r>
            <a:r>
              <a:rPr lang="en-US"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理由：</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两段提出问题</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论点</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或引论，</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③④</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两段分析问题</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展开论述</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或本论，</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段解决问题</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重申论点</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或结论。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775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请写出第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段画线句子的论证方法及作用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举例论证。举了祖逖、杨时勤奋的例子，具体有力地论证了欲望是强者的燃料，有欲之人才有清晰的目标和源源不断的驱动力的观点，进而论证了本文的中心论点，使论证更有说服力。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223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“欲望乃希望，乃心之所望。”你的“心之所望”是什么？请联系实际谈一谈你是如何善用欲望，加速成长的</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601968"/>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示例一：我的愿望就是考上理想高中。为了实现这个愿望，我每天清晨起来背知识点，每个夜晚在灯下演算习题。正是有这个目标的支撑，我的成绩突飞猛进，我相信这次中考我一定能交上满意的答卷。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示例二：我喜欢探索神秘浩渺的宇宙。因此，我积极学习编程技术，观看航天知识视频，研究航模构造原理，学习动力十足，成绩逐步提高。</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685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779714"/>
            <a:ext cx="1871158" cy="510179"/>
          </a:xfrm>
          <a:prstGeom prst="rect">
            <a:avLst/>
          </a:prstGeom>
        </p:spPr>
      </p:pic>
      <p:sp>
        <p:nvSpPr>
          <p:cNvPr id="3" name="矩形 2"/>
          <p:cNvSpPr>
            <a:spLocks noChangeAspect="1"/>
          </p:cNvSpPr>
          <p:nvPr/>
        </p:nvSpPr>
        <p:spPr>
          <a:xfrm>
            <a:off x="4511271" y="1178587"/>
            <a:ext cx="3169457"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句段作用</a:t>
            </a:r>
            <a:r>
              <a:rPr lang="zh-CN" altLang="zh-CN" sz="2800" b="1" dirty="0">
                <a:ea typeface="Times New Roman" panose="02020603050405020304" pitchFamily="18" charset="0"/>
              </a:rPr>
              <a:t> </a:t>
            </a:r>
            <a:endParaRPr lang="zh-CN" altLang="en-US" sz="2800" dirty="0"/>
          </a:p>
        </p:txBody>
      </p:sp>
      <p:sp>
        <p:nvSpPr>
          <p:cNvPr id="4" name="矩形 3"/>
          <p:cNvSpPr>
            <a:spLocks noChangeAspect="1"/>
          </p:cNvSpPr>
          <p:nvPr/>
        </p:nvSpPr>
        <p:spPr>
          <a:xfrm>
            <a:off x="381000" y="2486760"/>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段在全文中有何作用？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段画线句子在结构上有什么作用？请简要分析。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段在内容上强调什么？结构上有什么作用？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132934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36530"/>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．句段位于文章的开头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结构上：开门见山，提出中心论点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引出论题</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；呼应文章标题。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内容上：开头通过写</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事例，提出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的中心论点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或引出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论题</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；开头引用名言，引出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的论点；开头通过引用名人趣事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或奇闻趣事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，提出</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的中心论点。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表达效果上：激发读者的阅读兴趣；引发读者的思考</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391764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．句段位于文章的中间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结构上：起承上启下的过渡作用；总结上文</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的内容；引出下文内容。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内容上：作为文章的事实论据或者道理论据来证明中心论点。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．句段位于文章的结尾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结构上：收束</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总结</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全文；呼应标题或开头。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内容上：深化文章中心，提出结论；强化</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重申、补充论证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中心论点；在文章的结尾明确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中心论点；发出号召或劝勉人们。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表达效果上：引发读者的思考</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或对某一问题的反思</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924853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4" name="矩形 3"/>
          <p:cNvSpPr>
            <a:spLocks noChangeAspect="1"/>
          </p:cNvSpPr>
          <p:nvPr/>
        </p:nvSpPr>
        <p:spPr>
          <a:xfrm>
            <a:off x="381000" y="2045950"/>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下，人们已经认识到大自然对于人的重要意义，但还只是从物质层面、从生存角度着眼，很少从心灵的意义来考虑。缺少食物的滋养，会导致孩子身体营养不良；而缺少自然的陶冶，将造成青少年心灵的营养不良。</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，成年后难以弥补</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692921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置身于真正的大自然之中，汲取它带来的精神力量，对于当代青少年来说并不容易。因此，借助阅读来接受自然的陶冶与滋养，就成了青少年亲近自然的重要替代方式。阅读描写自然的文字，陶醉于万物的优美与奇趣，感叹于宇宙的浩大与变化，由此受到的心灵触动，让我们</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摆脱生活的烦恼，忘却现实的困惑，超脱紧张迷茫的处境，重新审视生命的意义和价值，获得精神成长。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3557389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冰心在《寄小读者</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通讯十二》里这样写道：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青山雪霁，意态十分清冷。廊上无人，只不时地从楼下飞到一两声笑语，真是幽静极了。造物者的意旨，何等的深沉呵！把我从岁暮的尘嚣之中，提将出来，叫我在深山万静之中，来辗转思索。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在万籁俱寂、唯有几声欢笑的雪后青山之中，冰心远离了岁暮尘嚣的纷扰，感受到另一个世界的另一种美。阅读这样的文字，我们也能像冰心一样得到自然的情味、沉醉的愉悦，获得轻松的情感体验。</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重新回到喧嚣的现实生活，那种超脱感也能长久地留在心中。</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2695885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作品中描写的自然，还常常给予我们惊异感。那些描写大自然神秘气氛和独特魅力的文字，打破了我们在社会生活中形成的思维惯性，激起我们无尽的想象，引领我们投入新的精神生活。西顿一生的大部分时间奔走于森林和草原，有过种种出人意料的经历，感受到自然超出凡人想象的伟大。他的动物故事</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事实依据。他塑造了为数众多、形象各异的动物英雄，用种种闻所未闻的奇迹摇撼我们的心灵，让我们骇然于神秘的、无限广阔的自然界。跟着他的文字，我们不禁被惊异感笼罩，意识到大自然的安排远远超越了我们的认知边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92825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段画线句子在结构上有什么作用？请简要分析。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055883"/>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承上启下</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过渡</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。承接上文对阅读重量的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的论证，自然引出下文对阅读</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无用之用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的论述。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272537"/>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作者认为怎样才能实现“有重量”的阅读？请结合全文简要回答。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只需答出两点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 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381000" y="4362579"/>
            <a:ext cx="11430000" cy="116038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采用细嚼慢咽的阅读方式。</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选择有精神内涵的阅读内容。</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追求无功利心的阅读境界。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4329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自然界的生物，在其相互交往和与人交往的过程中，常常表现出许多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类人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的特点。作品中那些让人又惊又喜又怜又爱的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类人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细节，让我们对这些生物乃至对整个自然界都生发出强烈的亲近感。在法布尔的笔下，螳螂善于利用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心理战术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制服敌人，蝉在地下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潜伏</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四年才钻出地面。乔伊</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亚当森在《野生的爱尔莎》中写的小狮子，会向伙伴趾高气扬地炫耀战利品，也会在人的膝头摇头摆尾地品味美食。阅读这样的文字，那些可亲可近的动物仿佛就是我们的老朋友，提醒我们不要忘记与生物的联系，不要忘记与整个大自然的联系。</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799788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些用文字再现的自然带给我们超脱感、惊异感和亲近感，提醒我们：现实生活之外还有一个无比广阔而伟大的自然，我们与它密不可分；我们能够接近自然的底蕴，却无法穷尽它的奥秘。青少年在阅读中走进自然，体验它带来的独特审美感受，可以让心灵变得温柔、坚韧、聪慧、博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306070"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取材于刘绪源的论著</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102708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①</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段具体内容，说明本段在全文中的作用</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1720536"/>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示例：先提出人们忽视大自然带给人的精神作用这一问题，再聚焦青少年的精神成长，指出忽视大自然的陶冶对青少年心灵成长的危害。引出论题，为提出观点奠定基础。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277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下列对文中加点词语的分析，说法</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段中的“更重要的是”，对后句内容的重要性做出提示。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段中的“暂时”具有限定作用，体现出表达的客观严谨。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段中的“即便”表示转折关系，引出对前句观点的否定。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段中的“大多”，用限制的方式增强了陈述语言的严密性。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c03aa"/>
          <p:cNvSpPr/>
          <p:nvPr/>
        </p:nvSpPr>
        <p:spPr>
          <a:xfrm>
            <a:off x="8835390"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88532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阅读文章，写出第</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段的行文思路</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35959"/>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段提出观点：阅读描写自然的文字能让我们获得精神成长。第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③④⑤</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段分别论述作品中的自然带给我们的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超脱感</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惊异感</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亲近感</a:t>
            </a:r>
            <a:r>
              <a:rPr lang="zh-CN" altLang="zh-CN" sz="2800" b="1"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a:t>
            </a:r>
            <a:r>
              <a:rPr lang="zh-CN" altLang="zh-CN" sz="28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⑥</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段总结全文，深化观点：作品中的自然能让青少年体验到独特的审美感受，能让青少年的心灵变得温柔、坚韧、聪慧、博大。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344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2.jpeg"/>
          <p:cNvPicPr/>
          <p:nvPr/>
        </p:nvPicPr>
        <p:blipFill>
          <a:blip r:embed="rId2"/>
          <a:stretch>
            <a:fillRect/>
          </a:stretch>
        </p:blipFill>
        <p:spPr>
          <a:xfrm>
            <a:off x="375229" y="1861686"/>
            <a:ext cx="1871158" cy="510179"/>
          </a:xfrm>
          <a:prstGeom prst="rect">
            <a:avLst/>
          </a:prstGeom>
        </p:spPr>
      </p:pic>
      <p:sp>
        <p:nvSpPr>
          <p:cNvPr id="3" name="矩形 2"/>
          <p:cNvSpPr>
            <a:spLocks noChangeAspect="1"/>
          </p:cNvSpPr>
          <p:nvPr/>
        </p:nvSpPr>
        <p:spPr>
          <a:xfrm>
            <a:off x="4019950" y="1260559"/>
            <a:ext cx="415209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❼</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品析议论文语言</a:t>
            </a:r>
            <a:endParaRPr lang="zh-CN" altLang="en-US" sz="2800" dirty="0"/>
          </a:p>
        </p:txBody>
      </p:sp>
      <p:sp>
        <p:nvSpPr>
          <p:cNvPr id="4" name="矩形 3"/>
          <p:cNvSpPr>
            <a:spLocks noChangeAspect="1"/>
          </p:cNvSpPr>
          <p:nvPr/>
        </p:nvSpPr>
        <p:spPr>
          <a:xfrm>
            <a:off x="381000" y="2568732"/>
            <a:ext cx="11430000" cy="172053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段中加点词语“这样”具体指代文中哪一句话？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词在文中有什么表达效果？请简要分析。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一词能否删除？为什么？</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470132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3.jpeg"/>
          <p:cNvPicPr/>
          <p:nvPr/>
        </p:nvPicPr>
        <p:blipFill>
          <a:blip r:embed="rId2"/>
          <a:stretch>
            <a:fillRect/>
          </a:stretch>
        </p:blipFill>
        <p:spPr>
          <a:xfrm>
            <a:off x="375229" y="803765"/>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明确指代内容的容量。代词的指代内容可多可少，可以指代一个词语、短语、句子、句群甚至段落。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辨认指代内容的位置。“这”“这个”“这些”是近指；“那”“那个”“那些”是远指；“某”“某些”“某类”是不定指。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归纳指代内容。找关键词或找关键句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即找中心句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，如果二者都没有，先通读有关指代内容，理清其内部关系，再简洁、准确地概括。最后将指代内容代入原文，看是否合理通顺。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257355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准确严密性需结合语境具体分析。从词语的本义着手，明确其在时间、范围、修饰等方面的限制，这些词一般以副词和形容词居多，然后再结合议论文语言严谨、生动简明、准确的特点和文章内容概括总结。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生动形象性需结合词语的本义和语境义作答。若使用修辞方法，则可从修辞的角度分析其用词的鲜明、生动和感情色彩，并结合文章内容说明这种修辞的作用。有时词语的语境义即为词语的作用。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368715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．解答句子赏析类试题时，一般都涉及议论文的语言特色</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鲜明性、准确严密性、概括性、生动形象性</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。可从以下角度进行：从逻辑的角度分析用词的准确严密性；从说理的角度分析其叙述的概括性；从修辞的角度分析其用词的鲜明性和生动形象性。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表明态度，能或不能</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一般情况下不能删除</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分析这个词语的含义，在句中表示限制或修饰。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指出这个词体现了议论文语言的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总结：删除后，就不能体现议论文语言的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153612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464.jpeg"/>
          <p:cNvPicPr/>
          <p:nvPr/>
        </p:nvPicPr>
        <p:blipFill>
          <a:blip r:embed="rId2"/>
          <a:stretch>
            <a:fillRect/>
          </a:stretch>
        </p:blipFill>
        <p:spPr>
          <a:xfrm>
            <a:off x="375229" y="803764"/>
            <a:ext cx="1871158" cy="424649"/>
          </a:xfrm>
          <a:prstGeom prst="rect">
            <a:avLst/>
          </a:prstGeom>
        </p:spPr>
      </p:pic>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决定成功的利器</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每一个渴望成功的人，都要先修炼好两把利器，那就是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。只有德才兼备，相得益彰，才能所向披靡，马到成功。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有这样一个故事。唐太宗李世民登基不久，有人投其所好，敬献给他一张弓。他看了又看，试了又试，认定是难得一见的好弓。于是得意之余，他就向一个专门制作弓箭的匠人炫耀。</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56549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阅读下面的文字，回答问题。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学者的态度与精神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宗白华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我向来最佩服的，是古印度学者的态度；最景仰的，是欧洲中古学者的精神。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古印度学者的态度怎么样？他们的态度就是：绝对地服从真理，猛烈地牺牲成见。</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2049394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但是这个工匠仔细看过之后，却得出了一个意想不到的结论：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这张弓虽然强，但不是好弓！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唐太宗急问原因。工匠回答说：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张弓的好坏，不单要看它是否射得远，更要看它是否射得准。而能否射得准，关键取决于做弓用料的纹理是否好。制作此弓木料的木心不在正中间，木头的脉理自然都是斜的。因此，这张弓虽然有力，但射出去的箭势必不走正道，偏离目标，所以算不上一张好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其实工匠的一番话，蕴含着丰富的哲理。他道出了判定人才的两个标准，那就是一个人</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要有能力，</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要走正道，即一个人不但要有才，更要有德，德才兼备者才是真正的人才。</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292043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一个人的德，好比一张弓的木心是否在恰当的位置，决定射箭的方向；一个人的才好比一张弓是否有力，决定箭射得远近。</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德有才的人就像一张完美的弓，既刚劲有力，射得远，又箭无虚发，射得准。有德无才的人就像一张有缺陷的弓，尽管木心在正中间，射出去的箭走正道，但没后劲，射不远，最终还是难以命中目标。无德有才的人就像一张有危险的弓，尽管射得远，但由于木料的纹理不好，射出去的箭不走正道，结果势必偏离目标，甚至造成严重的危害。无德无才的人就像一张有害无益的弓，不仅木心不正，而且没有力量，只能是成事不足，败事有余。</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8303538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北宋伟大的政治家、史学家、散文家司马光以德、才为依据将人分为圣人、愚人、君子、小人四类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［甲］</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谓之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圣人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［乙］</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谓之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愚人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［丙］</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谓之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君子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［丁］</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谓之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司马光认为用人的原则是：假如找不到圣人、君子来用的话，那宁可用愚人，也不用小人。其道理是：君子挟才以为善，小人挟才以为恶。挟才以为善者，善无不至矣；挟才以为恶者，恶亦无不至矣。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⑧</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由此可见德才对于成功的重要性，而两者又以德为重，所以一个人若想成功，不但要有过人的才能，更要有过人的德行。</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460512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5720"/>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本文阐述的主要观点是什么</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根据文意，将下面四组词分别填入文中第</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段［甲］［乙］［丙］［丁］处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只填序号</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才德兼</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无</a:t>
            </a:r>
            <a:r>
              <a:rPr lang="zh-CN" altLang="en-US" sz="28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德胜</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才</a:t>
            </a:r>
            <a:r>
              <a:rPr lang="zh-CN" altLang="en-US" sz="28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才胜</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德</a:t>
            </a:r>
            <a:r>
              <a:rPr lang="zh-CN" altLang="en-US" sz="28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德才俱备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［甲］处应填：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［乙］处应填：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［丙］处应填：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［丁］处应填：</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b8a30"/>
          <p:cNvSpPr/>
          <p:nvPr/>
        </p:nvSpPr>
        <p:spPr>
          <a:xfrm>
            <a:off x="6962140" y="5185392"/>
            <a:ext cx="138436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en-US"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1ab0"/>
          <p:cNvSpPr/>
          <p:nvPr/>
        </p:nvSpPr>
        <p:spPr>
          <a:xfrm>
            <a:off x="3129866" y="5185392"/>
            <a:ext cx="1579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b6e4e"/>
          <p:cNvSpPr/>
          <p:nvPr/>
        </p:nvSpPr>
        <p:spPr>
          <a:xfrm>
            <a:off x="6918253" y="4630656"/>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952f"/>
          <p:cNvSpPr/>
          <p:nvPr/>
        </p:nvSpPr>
        <p:spPr>
          <a:xfrm>
            <a:off x="3129866" y="4630656"/>
            <a:ext cx="1579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矩形 2"/>
          <p:cNvSpPr>
            <a:spLocks noChangeAspect="1"/>
          </p:cNvSpPr>
          <p:nvPr/>
        </p:nvSpPr>
        <p:spPr>
          <a:xfrm>
            <a:off x="381000" y="1744691"/>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决定成功的两把利器是</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或：只有德才兼备，相得益彰，才能所向披靡，马到成功</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0237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段画线的句子主要使用了什么论证方法？有什么作用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1720536"/>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比喻论证。把人的</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分别比作</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一张弓的木心位置</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一张弓有力的程度</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，证明</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在决定弓箭</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方向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远近</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中的不同作用，从而把抽象的道理阐述得生动形象，浅显易懂。</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401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④</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段中加点词语能否去掉？为什么</a:t>
            </a:r>
            <a:r>
              <a:rPr lang="zh-CN" altLang="zh-CN" sz="28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335959"/>
            <a:ext cx="11430000" cy="2840842"/>
          </a:xfrm>
          <a:prstGeom prst="rect">
            <a:avLst/>
          </a:prstGeom>
        </p:spPr>
        <p:txBody>
          <a:bodyPr>
            <a:spAutoFit/>
          </a:bodyPr>
          <a:lstStyle/>
          <a:p>
            <a:pPr>
              <a:lnSpc>
                <a:spcPct val="130000"/>
              </a:lnSpc>
              <a:spcAft>
                <a:spcPts val="0"/>
              </a:spcAft>
            </a:pP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不能去掉。因为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更</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两个关联词的使用，在强调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的作用的同时，更加突出了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在判定人才中的重要地位，从而突出论证语言的严密性。若去掉，就没有这种表达效果了。</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或：这两个关联词是递进关系，论证了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在判定人才中的重要地位，使论证更深入、更严密。去掉后无此表达效果</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9056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71695"/>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本文语言富有哲理，给人启迪。请从下列句子中找出你最受启发的一句，谈谈你的理解。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句一：</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只有德才兼备，相得益彰，才能所向披靡，马到成功。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句二：</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有德无才的人就像一张有缺陷的弓，尽管木心在正中间，射出去的箭走正道，但没后劲，射不远，最终还是难以命中目标</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81000" y="3424115"/>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示例：句一的启示：要想成功，我们一定要做到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兼备，只有修炼好这两把</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利器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，才能排除艰难险阻，到达成功的彼岸。</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句二的启示：一个人要想成功，仅有</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是不行的，虽然方向正确，但没有力度，这样是达不到目标的。我们在</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有德</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的同时，还要做到</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有才</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5622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 - 副本" id="{9F184F7E-1992-4998-A410-3D8819843B8B}" vid="{486538A7-12F0-4A6E-BE62-47325F7D6035}"/>
    </a:ext>
  </a:extLst>
</a:theme>
</file>

<file path=docProps/app.xml><?xml version="1.0" encoding="utf-8"?>
<Properties xmlns="http://schemas.openxmlformats.org/officeDocument/2006/extended-properties" xmlns:vt="http://schemas.openxmlformats.org/officeDocument/2006/docPropsVTypes">
  <Template>正文模板 - 副本</Template>
  <TotalTime>148</TotalTime>
  <Words>10886</Words>
  <Application>Microsoft Office PowerPoint</Application>
  <PresentationFormat>宽屏</PresentationFormat>
  <Paragraphs>373</Paragraphs>
  <Slides>97</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97</vt:i4>
      </vt:variant>
    </vt:vector>
  </HeadingPairs>
  <TitlesOfParts>
    <vt:vector size="112" baseType="lpstr">
      <vt:lpstr>MS Gothic</vt:lpstr>
      <vt:lpstr>NEU-BZ</vt:lpstr>
      <vt:lpstr>等线</vt:lpstr>
      <vt:lpstr>方正兰亭圆_GBK</vt:lpstr>
      <vt:lpstr>方正书宋_GBK</vt:lpstr>
      <vt:lpstr>仿宋</vt:lpstr>
      <vt:lpstr>黑体</vt:lpstr>
      <vt:lpstr>楷体</vt:lpstr>
      <vt:lpstr>宋体</vt:lpstr>
      <vt:lpstr>微软雅黑</vt:lpstr>
      <vt:lpstr>Arial</vt:lpstr>
      <vt:lpstr>Calibri</vt:lpstr>
      <vt:lpstr>Times New Roman</vt:lpstr>
      <vt:lpstr>决胜中考</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cp:revision>
  <dcterms:created xsi:type="dcterms:W3CDTF">2025-11-15T06:07:50Z</dcterms:created>
  <dcterms:modified xsi:type="dcterms:W3CDTF">2025-11-15T15:23:33Z</dcterms:modified>
</cp:coreProperties>
</file>