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96" r:id="rId9"/>
    <p:sldId id="888" r:id="rId10"/>
    <p:sldId id="897" r:id="rId11"/>
    <p:sldId id="889" r:id="rId12"/>
    <p:sldId id="898" r:id="rId13"/>
    <p:sldId id="899" r:id="rId14"/>
    <p:sldId id="900" r:id="rId15"/>
    <p:sldId id="901" r:id="rId16"/>
    <p:sldId id="902" r:id="rId17"/>
    <p:sldId id="903" r:id="rId18"/>
    <p:sldId id="904" r:id="rId19"/>
    <p:sldId id="905" r:id="rId20"/>
    <p:sldId id="906" r:id="rId21"/>
    <p:sldId id="907" r:id="rId22"/>
    <p:sldId id="908" r:id="rId23"/>
    <p:sldId id="909" r:id="rId24"/>
    <p:sldId id="910" r:id="rId25"/>
    <p:sldId id="911" r:id="rId26"/>
    <p:sldId id="912" r:id="rId27"/>
    <p:sldId id="913" r:id="rId28"/>
    <p:sldId id="914" r:id="rId29"/>
    <p:sldId id="915" r:id="rId30"/>
    <p:sldId id="916" r:id="rId31"/>
    <p:sldId id="918" r:id="rId32"/>
    <p:sldId id="917" r:id="rId33"/>
    <p:sldId id="919" r:id="rId34"/>
    <p:sldId id="87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364" autoAdjust="0"/>
    <p:restoredTop sz="94660"/>
  </p:normalViewPr>
  <p:slideViewPr>
    <p:cSldViewPr snapToGrid="0" showGuides="1">
      <p:cViewPr varScale="1">
        <p:scale>
          <a:sx n="41" d="100"/>
          <a:sy n="41" d="100"/>
        </p:scale>
        <p:origin x="60" y="13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六、</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昆虫记</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科普作品的阅读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82600" y="620104"/>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．体会科普作品蕴含的科学思维、科学理念和科学精神，扩大我们的知识领域，锻炼我们的思维，在阅读中汲取人生智慧，让科学的光芒照亮自己。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注科普作品的艺术趣味。科普作品，都或多或少地运用了文学手段来介绍科学知识，一般都是结构严谨，逻辑严密，语言幽默，兼有理趣和情趣的。在阅读中，我们可以获得真知，也可以得到善的感染和美的熏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31033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2.jpeg"/>
          <p:cNvPicPr/>
          <p:nvPr/>
        </p:nvPicPr>
        <p:blipFill>
          <a:blip r:embed="rId2"/>
          <a:stretch>
            <a:fillRect/>
          </a:stretch>
        </p:blipFill>
        <p:spPr>
          <a:xfrm>
            <a:off x="303640" y="685738"/>
            <a:ext cx="2009018"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500674462"/>
              </p:ext>
            </p:extLst>
          </p:nvPr>
        </p:nvGraphicFramePr>
        <p:xfrm>
          <a:off x="303640" y="1298152"/>
          <a:ext cx="11430000" cy="4842510"/>
        </p:xfrm>
        <a:graphic>
          <a:graphicData uri="http://schemas.openxmlformats.org/drawingml/2006/table">
            <a:tbl>
              <a:tblPr firstRow="1" firstCol="1" bandRow="1"/>
              <a:tblGrid>
                <a:gridCol w="1185729">
                  <a:extLst>
                    <a:ext uri="{9D8B030D-6E8A-4147-A177-3AD203B41FA5}">
                      <a16:colId xmlns:a16="http://schemas.microsoft.com/office/drawing/2014/main" val="113411516"/>
                    </a:ext>
                  </a:extLst>
                </a:gridCol>
                <a:gridCol w="6207718">
                  <a:extLst>
                    <a:ext uri="{9D8B030D-6E8A-4147-A177-3AD203B41FA5}">
                      <a16:colId xmlns:a16="http://schemas.microsoft.com/office/drawing/2014/main" val="2654052841"/>
                    </a:ext>
                  </a:extLst>
                </a:gridCol>
                <a:gridCol w="4036553">
                  <a:extLst>
                    <a:ext uri="{9D8B030D-6E8A-4147-A177-3AD203B41FA5}">
                      <a16:colId xmlns:a16="http://schemas.microsoft.com/office/drawing/2014/main" val="487998116"/>
                    </a:ext>
                  </a:extLst>
                </a:gridCol>
              </a:tblGrid>
              <a:tr h="2114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昆虫</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外形特征</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生活习性</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1687049"/>
                  </a:ext>
                </a:extLst>
              </a:tr>
              <a:tr h="10369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蝉</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夏天阳</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光下的</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歌唱家</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从壳中蜕变出来后，双翼湿润，沉重透明，上面有一条条的浅绿色脉络，胸部略呈褐色，身体的其余部分呈浅绿色，有一处处的白斑。经过两个半小时，体色终于变黑。羽化为蝉后有非常清晰的视觉，有五只眼睛。</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幼虫生活在土中四年，靠吸食植物根部汁液而活，出洞后，寻找到枝杈类的支点，便从壳中蜕变而出。蜕皮的整个过程需要半个小时左右。</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389076"/>
                  </a:ext>
                </a:extLst>
              </a:tr>
              <a:tr h="144970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萤火虫</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食肉的</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Arial" panose="020B0604020202020204" pitchFamily="34" charset="0"/>
                          <a:ea typeface="黑体" panose="02010609060101010101" pitchFamily="49" charset="-122"/>
                          <a:cs typeface="Times New Roman" panose="02020603050405020304" pitchFamily="18" charset="0"/>
                        </a:rPr>
                        <a:t>猎人</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a:t>
                      </a:r>
                      <a:r>
                        <a:rPr lang="en-US" sz="24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六只短小的腿；雄性萤火虫会生长出翅盖；全身是黑棕色的，只有胸部有一些微红；身体每一节的边沿部位，装饰着一些粉红色的斑点。雌性终生处于幼虫状态。</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每次捕食前总是给猎物打上一针麻药，让猎物失去知觉和防卫能力。吃蜗牛的时候将蜗牛制成稀薄的肉粥，然后“喝下去”。尾巴上有灯；雌性萤火虫到婚育年龄，前两节光带会发光，有时肚子也发光。</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8166428"/>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noChangeAspect="1"/>
          </p:cNvGraphicFramePr>
          <p:nvPr>
            <p:extLst>
              <p:ext uri="{D42A27DB-BD31-4B8C-83A1-F6EECF244321}">
                <p14:modId xmlns:p14="http://schemas.microsoft.com/office/powerpoint/2010/main" val="3622518396"/>
              </p:ext>
            </p:extLst>
          </p:nvPr>
        </p:nvGraphicFramePr>
        <p:xfrm>
          <a:off x="279400" y="1224703"/>
          <a:ext cx="11430000" cy="3045460"/>
        </p:xfrm>
        <a:graphic>
          <a:graphicData uri="http://schemas.openxmlformats.org/drawingml/2006/table">
            <a:tbl>
              <a:tblPr firstRow="1" firstCol="1" bandRow="1"/>
              <a:tblGrid>
                <a:gridCol w="1185729">
                  <a:extLst>
                    <a:ext uri="{9D8B030D-6E8A-4147-A177-3AD203B41FA5}">
                      <a16:colId xmlns:a16="http://schemas.microsoft.com/office/drawing/2014/main" val="2870198961"/>
                    </a:ext>
                  </a:extLst>
                </a:gridCol>
                <a:gridCol w="6207718">
                  <a:extLst>
                    <a:ext uri="{9D8B030D-6E8A-4147-A177-3AD203B41FA5}">
                      <a16:colId xmlns:a16="http://schemas.microsoft.com/office/drawing/2014/main" val="1482117436"/>
                    </a:ext>
                  </a:extLst>
                </a:gridCol>
                <a:gridCol w="4036553">
                  <a:extLst>
                    <a:ext uri="{9D8B030D-6E8A-4147-A177-3AD203B41FA5}">
                      <a16:colId xmlns:a16="http://schemas.microsoft.com/office/drawing/2014/main" val="131841235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昆虫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外形特征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生活习性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7538052"/>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螳螂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美丽的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杀手</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体形矫健，体色淡绿，薄翼修长。小嘴尖尖，脖颈柔软，头可以左右旋转，俯仰自如。腰肢长而有力，前半段内侧有两行尖利的齿刺，小腿与大腿有关节相连，也是双排刃口钢锯，齿刺相较于大腿短一些，但更多更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专吃活食，善于利用“心理战术”制服敌人。能够建造十分精美的巢穴。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6541592"/>
                  </a:ext>
                </a:extLst>
              </a:tr>
            </a:tbl>
          </a:graphicData>
        </a:graphic>
      </p:graphicFrame>
    </p:spTree>
    <p:extLst>
      <p:ext uri="{BB962C8B-B14F-4D97-AF65-F5344CB8AC3E}">
        <p14:creationId xmlns:p14="http://schemas.microsoft.com/office/powerpoint/2010/main" val="250451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542680443"/>
              </p:ext>
            </p:extLst>
          </p:nvPr>
        </p:nvGraphicFramePr>
        <p:xfrm>
          <a:off x="381000" y="983121"/>
          <a:ext cx="11430000" cy="4325620"/>
        </p:xfrm>
        <a:graphic>
          <a:graphicData uri="http://schemas.openxmlformats.org/drawingml/2006/table">
            <a:tbl>
              <a:tblPr firstRow="1" firstCol="1" bandRow="1"/>
              <a:tblGrid>
                <a:gridCol w="1171348">
                  <a:extLst>
                    <a:ext uri="{9D8B030D-6E8A-4147-A177-3AD203B41FA5}">
                      <a16:colId xmlns:a16="http://schemas.microsoft.com/office/drawing/2014/main" val="2119577279"/>
                    </a:ext>
                  </a:extLst>
                </a:gridCol>
                <a:gridCol w="5153252">
                  <a:extLst>
                    <a:ext uri="{9D8B030D-6E8A-4147-A177-3AD203B41FA5}">
                      <a16:colId xmlns:a16="http://schemas.microsoft.com/office/drawing/2014/main" val="3352061277"/>
                    </a:ext>
                  </a:extLst>
                </a:gridCol>
                <a:gridCol w="5105400">
                  <a:extLst>
                    <a:ext uri="{9D8B030D-6E8A-4147-A177-3AD203B41FA5}">
                      <a16:colId xmlns:a16="http://schemas.microsoft.com/office/drawing/2014/main" val="1999881635"/>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昆虫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外形特征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生活习性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0645104"/>
                  </a:ext>
                </a:extLst>
              </a:tr>
              <a:tr h="2068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赤条蜂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腰肢纤细，身材玲珑的小虫子，腹部分成两节，下面大，上面小，中间有一根细线，黑色的肚皮上系着一根红色腰带。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通常在泥土里筑一个垂直的洞，好像一口井，口径只有鹅毛管那么粗，约有二寸深，洞底是一个孤立的小房间，专为产卵用。捕食毛毛虫时，赤条蜂先把它的刺扎在毛毛虫皮肤最嫩的地方，再依次刺中它背部的每一节，令它彻底失去抵抗力，但又能活下去，达到“保鲜”的目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4121486"/>
                  </a:ext>
                </a:extLst>
              </a:tr>
            </a:tbl>
          </a:graphicData>
        </a:graphic>
      </p:graphicFrame>
    </p:spTree>
    <p:extLst>
      <p:ext uri="{BB962C8B-B14F-4D97-AF65-F5344CB8AC3E}">
        <p14:creationId xmlns:p14="http://schemas.microsoft.com/office/powerpoint/2010/main" val="5183924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47767464"/>
              </p:ext>
            </p:extLst>
          </p:nvPr>
        </p:nvGraphicFramePr>
        <p:xfrm>
          <a:off x="381000" y="1116330"/>
          <a:ext cx="11430000" cy="4752340"/>
        </p:xfrm>
        <a:graphic>
          <a:graphicData uri="http://schemas.openxmlformats.org/drawingml/2006/table">
            <a:tbl>
              <a:tblPr firstRow="1" firstCol="1" bandRow="1"/>
              <a:tblGrid>
                <a:gridCol w="1185729">
                  <a:extLst>
                    <a:ext uri="{9D8B030D-6E8A-4147-A177-3AD203B41FA5}">
                      <a16:colId xmlns:a16="http://schemas.microsoft.com/office/drawing/2014/main" val="317012753"/>
                    </a:ext>
                  </a:extLst>
                </a:gridCol>
                <a:gridCol w="6207718">
                  <a:extLst>
                    <a:ext uri="{9D8B030D-6E8A-4147-A177-3AD203B41FA5}">
                      <a16:colId xmlns:a16="http://schemas.microsoft.com/office/drawing/2014/main" val="1963890955"/>
                    </a:ext>
                  </a:extLst>
                </a:gridCol>
                <a:gridCol w="4036553">
                  <a:extLst>
                    <a:ext uri="{9D8B030D-6E8A-4147-A177-3AD203B41FA5}">
                      <a16:colId xmlns:a16="http://schemas.microsoft.com/office/drawing/2014/main" val="2935959450"/>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昆虫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外形特征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生活习性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2336083"/>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蟋蟀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田园中的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提琴家</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黄褐色或黑褐色。头圆，胸宽，丝状触角细长易断；咀嚼式口器，有的大颚发达，强于咬斗。前足和中足相似并同长；后足发达，善跳跃；尾须较长。雄性喜鸣、好斗，有互相残杀现象。雌性个体较大，针状或矛状的产卵管裸出，翅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住宅一定要排水优良，并且有温和的阳光。不利用现成的洞穴，而是自己一点点挖掘，从大厅一直到卧室，经常对住宅进行改良和装饰，直到死去。蟋蟀歌唱的乐器是它的翼鞘，而且始终是右边的盖着左边的，不会因人为破坏而改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2537218"/>
                  </a:ext>
                </a:extLst>
              </a:tr>
            </a:tbl>
          </a:graphicData>
        </a:graphic>
      </p:graphicFrame>
    </p:spTree>
    <p:extLst>
      <p:ext uri="{BB962C8B-B14F-4D97-AF65-F5344CB8AC3E}">
        <p14:creationId xmlns:p14="http://schemas.microsoft.com/office/powerpoint/2010/main" val="18316926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96521663"/>
              </p:ext>
            </p:extLst>
          </p:nvPr>
        </p:nvGraphicFramePr>
        <p:xfrm>
          <a:off x="381000" y="1116330"/>
          <a:ext cx="11430000" cy="4752340"/>
        </p:xfrm>
        <a:graphic>
          <a:graphicData uri="http://schemas.openxmlformats.org/drawingml/2006/table">
            <a:tbl>
              <a:tblPr firstRow="1" firstCol="1" bandRow="1"/>
              <a:tblGrid>
                <a:gridCol w="1171348">
                  <a:extLst>
                    <a:ext uri="{9D8B030D-6E8A-4147-A177-3AD203B41FA5}">
                      <a16:colId xmlns:a16="http://schemas.microsoft.com/office/drawing/2014/main" val="3145388101"/>
                    </a:ext>
                  </a:extLst>
                </a:gridCol>
                <a:gridCol w="6216433">
                  <a:extLst>
                    <a:ext uri="{9D8B030D-6E8A-4147-A177-3AD203B41FA5}">
                      <a16:colId xmlns:a16="http://schemas.microsoft.com/office/drawing/2014/main" val="3956401162"/>
                    </a:ext>
                  </a:extLst>
                </a:gridCol>
                <a:gridCol w="4042219">
                  <a:extLst>
                    <a:ext uri="{9D8B030D-6E8A-4147-A177-3AD203B41FA5}">
                      <a16:colId xmlns:a16="http://schemas.microsoft.com/office/drawing/2014/main" val="1163347053"/>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昆虫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外形特征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生活习性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3702320"/>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圣甲虫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金龟子</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身材小巧玲珑，穿戴庄重而且无可挑剔地光鲜，身子胖乎乎的，呈短壮体形，额头和胸廓上佩戴着奇异饰物。头部宽大扁平，有六个细尖齿，既是挖掘工具、切割工具，又是撬起和抛撒无养分植物纤维的叉耙，还可以把食物积聚起来。前腿扁平，呈弓形，上有粗壮的纹脉，外侧配备着五个硬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食粪虫中最大最负盛名的一种。储备食物的第一步是选料，剔除杂质，收拢成堆，然后清理一块场地，制作、储藏粪球。接着，把储备的食物运到一个安全的地方。运送技艺令人拍案叫绝。消化能力很强，可以不停进食，一直到把储备粮吃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2630933"/>
                  </a:ext>
                </a:extLst>
              </a:tr>
            </a:tbl>
          </a:graphicData>
        </a:graphic>
      </p:graphicFrame>
    </p:spTree>
    <p:extLst>
      <p:ext uri="{BB962C8B-B14F-4D97-AF65-F5344CB8AC3E}">
        <p14:creationId xmlns:p14="http://schemas.microsoft.com/office/powerpoint/2010/main" val="40939366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14928" y="1021651"/>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《昆虫记》的作者是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国别</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著名的科学家</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，他守着心爱的荒石园，不知疲倦地从事独具特色的昆虫学研究，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采取</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与</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的方法，记录昆虫的生活现象、本能和习性，带给我们不一样的昆虫世界。</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《昆虫记》揭开了昆虫世界一个又一个的奥秘；</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在地下“潜伏”四年才钻出地面，却只能在阳光下活五个多星期；</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善于利用“心理战术”制服敌人；切叶蜂能够不凭借任何工具，精确地“剪”下大小适当的圆叶片来做巢穴的盖子；</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热衷于对粪便进行各种造型。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A_f7dfd"/>
          <p:cNvSpPr/>
          <p:nvPr/>
        </p:nvSpPr>
        <p:spPr>
          <a:xfrm>
            <a:off x="6734143" y="5556059"/>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圣甲虫</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0" name="A_8aad5"/>
          <p:cNvSpPr/>
          <p:nvPr/>
        </p:nvSpPr>
        <p:spPr>
          <a:xfrm>
            <a:off x="9234456" y="4446587"/>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螳螂</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9" name="A_51e37"/>
          <p:cNvSpPr/>
          <p:nvPr/>
        </p:nvSpPr>
        <p:spPr>
          <a:xfrm>
            <a:off x="8697881" y="3891851"/>
            <a:ext cx="1222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蝉</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7790"/>
          <p:cNvSpPr/>
          <p:nvPr/>
        </p:nvSpPr>
        <p:spPr>
          <a:xfrm>
            <a:off x="2632573" y="2782379"/>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实验</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601df"/>
          <p:cNvSpPr/>
          <p:nvPr/>
        </p:nvSpPr>
        <p:spPr>
          <a:xfrm>
            <a:off x="729433" y="2782379"/>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观察</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93741"/>
          <p:cNvSpPr/>
          <p:nvPr/>
        </p:nvSpPr>
        <p:spPr>
          <a:xfrm>
            <a:off x="9074397" y="1672907"/>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法布尔</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pic>
        <p:nvPicPr>
          <p:cNvPr id="2" name="image273.jpeg"/>
          <p:cNvPicPr/>
          <p:nvPr/>
        </p:nvPicPr>
        <p:blipFill>
          <a:blip r:embed="rId2"/>
          <a:stretch>
            <a:fillRect/>
          </a:stretch>
        </p:blipFill>
        <p:spPr>
          <a:xfrm>
            <a:off x="314928" y="697026"/>
            <a:ext cx="2009018" cy="455936"/>
          </a:xfrm>
          <a:prstGeom prst="rect">
            <a:avLst/>
          </a:prstGeom>
        </p:spPr>
      </p:pic>
      <p:sp>
        <p:nvSpPr>
          <p:cNvPr id="5" name="A_db1a6"/>
          <p:cNvSpPr/>
          <p:nvPr/>
        </p:nvSpPr>
        <p:spPr>
          <a:xfrm>
            <a:off x="4389053" y="1672907"/>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法国</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0542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8" grpId="0" animBg="1"/>
      <p:bldP spid="7" grpId="0" animBg="1"/>
      <p:bldP spid="6"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6" y="974910"/>
            <a:ext cx="11430000" cy="228068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《昆虫记》是优秀的科普著作，也是公认的科学与文学完美结合的典范。在作者笔下，</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像个吝啬鬼，身穿一件似乎“缺了布料”的短身燕尾礼服；</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“为它的后代做出无私的奉献，为儿女操碎了心”。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857e4"/>
          <p:cNvSpPr/>
          <p:nvPr/>
        </p:nvSpPr>
        <p:spPr>
          <a:xfrm>
            <a:off x="4345059" y="2180902"/>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小甲虫</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b75e4"/>
          <p:cNvSpPr/>
          <p:nvPr/>
        </p:nvSpPr>
        <p:spPr>
          <a:xfrm>
            <a:off x="3987871" y="1626166"/>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杨柳天牛</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66069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7" y="764713"/>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《昆虫记》是一部引人入胜的书。阅读《昆虫记》时我们能发现，整本书在内容安排上的一个明显的特点是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．用多个章节写同类的多种昆虫，突出其中的一种昆虫。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．用多个章节写一种昆虫，从各个角度展开描述。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．用多个章节写两种不同类的昆虫，进行对比分析。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．用多个章节写同类的多种昆虫，归纳它们的共性。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eaae"/>
          <p:cNvSpPr/>
          <p:nvPr/>
        </p:nvSpPr>
        <p:spPr>
          <a:xfrm>
            <a:off x="6941855" y="1415969"/>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dirty="0"/>
          </a:p>
        </p:txBody>
      </p:sp>
    </p:spTree>
    <p:extLst>
      <p:ext uri="{BB962C8B-B14F-4D97-AF65-F5344CB8AC3E}">
        <p14:creationId xmlns:p14="http://schemas.microsoft.com/office/powerpoint/2010/main" val="129740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《昆虫记》是“昆虫的史诗”。下面对相关昆虫的表述，有误的一项是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．螳螂的外形娇小可爱，但本性残酷，是吃肉不吐骨头的凶残幽灵，雄螳螂会在新婚当天或第二天就吃掉自己的伴侣。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．蟋蟀的歌唱原理与蝈蝈、螽斯相似，都借助于“有齿条的琴”和振动膜，只是蟋蟀是右撇子，其他歌唱家是左撇子。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．发育成熟的雄、雌性萤火虫虽然体型不同，但是屁股上都挂着灯笼，它们能自己控制发光器，并且可以随时熄灭。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．天牛幼虫在自己挖掘的长廊中行动自如，在光滑的桌面上却寸步难行，它们的足是退化的器官，始终不起任何作用。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1e76"/>
          <p:cNvSpPr/>
          <p:nvPr/>
        </p:nvSpPr>
        <p:spPr>
          <a:xfrm>
            <a:off x="1204278" y="1322951"/>
            <a:ext cx="1259395"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03303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六、</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昆虫记</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科普作品的阅读</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496487"/>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69711" y="1527506"/>
            <a:ext cx="11430000" cy="5133713"/>
          </a:xfrm>
          <a:prstGeom prst="rect">
            <a:avLst/>
          </a:prstGeom>
        </p:spPr>
        <p:txBody>
          <a:bodyPr>
            <a:spAutoFit/>
          </a:bodyPr>
          <a:lstStyle/>
          <a:p>
            <a:pPr indent="722313">
              <a:lnSpc>
                <a:spcPct val="130000"/>
              </a:lnSpc>
              <a:spcAft>
                <a:spcPts val="0"/>
              </a:spcAft>
            </a:pP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一</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看见罩壁上傻乎乎靠近的大蝗虫，螳螂</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痉</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挛似的一颤，突然摆出吓人的姿态。电流击打也不会产生这么快的效应的。那转变是如此突然，样子是如此吓人，以致一个没有经验的观察者会立即犹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起来，把手缩回来，生怕发生意外。即使像我这么已习以为常的人，如果心不在焉的话，遇此情况也不免吓一大跳。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鞘</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翅随即张开，斜拖在两侧；双翼整个展开来，似两张平行的船帆立着，宛如脊背上竖起阔大的鸡冠；腹端蜷成曲棍状，先翘起来，然后放下，再突然一抖，放松下来，随即发出噗噗的声音，宛如火鸡展屏时发出的声音一般，也像是突然受惊的游蛇吐</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ru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ǐ</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儿时的声响</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57178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971149"/>
            <a:ext cx="11430000" cy="652486"/>
          </a:xfrm>
          <a:prstGeom prst="rect">
            <a:avLst/>
          </a:prstGeom>
        </p:spPr>
        <p:txBody>
          <a:bodyPr>
            <a:spAutoFit/>
          </a:bodyPr>
          <a:lstStyle/>
          <a:p>
            <a:pPr>
              <a:lnSpc>
                <a:spcPct val="130000"/>
              </a:lnSpc>
            </a:pP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2" name="A_8da9c"/>
          <p:cNvSpPr/>
          <p:nvPr/>
        </p:nvSpPr>
        <p:spPr>
          <a:xfrm>
            <a:off x="370840" y="6622405"/>
            <a:ext cx="4178427" cy="4182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
        <p:nvSpPr>
          <p:cNvPr id="2" name="矩形 1"/>
          <p:cNvSpPr>
            <a:spLocks noChangeAspect="1"/>
          </p:cNvSpPr>
          <p:nvPr/>
        </p:nvSpPr>
        <p:spPr>
          <a:xfrm>
            <a:off x="381000" y="671695"/>
            <a:ext cx="11430000" cy="625402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挛</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鞘</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吐</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ru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本段中的螳螂是通过</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这样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吓人的姿势及发声方式威慑猎物的。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请结合整本书内容，从圣甲虫、蝉中任选一个昆虫，仿照下面的示例，写出你的阅读感想。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蜘蛛的专注，让我看到了建构精美的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网络世界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47adb"/>
          <p:cNvSpPr/>
          <p:nvPr/>
        </p:nvSpPr>
        <p:spPr>
          <a:xfrm>
            <a:off x="9608477" y="2409246"/>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腹端发声</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9" name="A_1be50"/>
          <p:cNvSpPr/>
          <p:nvPr/>
        </p:nvSpPr>
        <p:spPr>
          <a:xfrm>
            <a:off x="7041910" y="2413959"/>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竖起后翅</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8" name="A_123e2"/>
          <p:cNvSpPr/>
          <p:nvPr/>
        </p:nvSpPr>
        <p:spPr>
          <a:xfrm>
            <a:off x="4564952" y="2409246"/>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张开前翅</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f0ecf"/>
          <p:cNvSpPr/>
          <p:nvPr/>
        </p:nvSpPr>
        <p:spPr>
          <a:xfrm>
            <a:off x="4670319" y="1889121"/>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蕊</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6" name="A_698b1"/>
          <p:cNvSpPr/>
          <p:nvPr/>
        </p:nvSpPr>
        <p:spPr>
          <a:xfrm>
            <a:off x="831215" y="1877687"/>
            <a:ext cx="1349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74ced"/>
          <p:cNvSpPr/>
          <p:nvPr/>
        </p:nvSpPr>
        <p:spPr>
          <a:xfrm>
            <a:off x="4447572" y="1368996"/>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豫</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c1570"/>
          <p:cNvSpPr/>
          <p:nvPr/>
        </p:nvSpPr>
        <p:spPr>
          <a:xfrm>
            <a:off x="831215" y="1322951"/>
            <a:ext cx="13700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cxnSp>
        <p:nvCxnSpPr>
          <p:cNvPr id="14" name="直接连接符 13"/>
          <p:cNvCxnSpPr/>
          <p:nvPr/>
        </p:nvCxnSpPr>
        <p:spPr>
          <a:xfrm>
            <a:off x="9335911" y="2836409"/>
            <a:ext cx="2370667" cy="0"/>
          </a:xfrm>
          <a:prstGeom prst="line">
            <a:avLst/>
          </a:prstGeom>
        </p:spPr>
        <p:style>
          <a:lnRef idx="1">
            <a:schemeClr val="dk1"/>
          </a:lnRef>
          <a:fillRef idx="0">
            <a:schemeClr val="dk1"/>
          </a:fillRef>
          <a:effectRef idx="0">
            <a:schemeClr val="dk1"/>
          </a:effectRef>
          <a:fontRef idx="minor">
            <a:schemeClr val="tx1"/>
          </a:fontRef>
        </p:style>
      </p:cxnSp>
      <p:sp>
        <p:nvSpPr>
          <p:cNvPr id="16" name="矩形 15"/>
          <p:cNvSpPr>
            <a:spLocks noChangeAspect="1"/>
          </p:cNvSpPr>
          <p:nvPr/>
        </p:nvSpPr>
        <p:spPr>
          <a:xfrm>
            <a:off x="472478" y="5062749"/>
            <a:ext cx="11430000" cy="1161280"/>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示例一：圣甲虫的无私，启发我勇往直前。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示例二：蝉的蛰伏，启发我懂得隐忍与等待。</a:t>
            </a:r>
            <a:endParaRPr lang="zh-CN" altLang="en-US" sz="2800" dirty="0"/>
          </a:p>
        </p:txBody>
      </p:sp>
    </p:spTree>
    <p:extLst>
      <p:ext uri="{BB962C8B-B14F-4D97-AF65-F5344CB8AC3E}">
        <p14:creationId xmlns:p14="http://schemas.microsoft.com/office/powerpoint/2010/main" val="581210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59352"/>
            <a:ext cx="11430000" cy="620176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【甲】已经慌了神儿的蝗虫，完全把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三十六计，走为上策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这一招儿忘到脑后去了。可怜的小蝗虫害怕极了，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生生地伏在原地，不敢发出半点声响。生怕稍不留神，便会命丧黄泉，在它最害怕的时候，它甚至莫名其妙地向前移动，靠近了螳螂。它居然如此地恐慌，到了自己要去送死的地步。</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【乙】切叶蜂的小叶片，都是用它那把小刀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嘴角剪成的。为了适应巢的各部分的要求，它往往用这把剪刀剪出大小不同的小叶片。对于巢的底部，它往往精心去设计，一点儿也不含糊。如果一张较大的叶片不能完全</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合地道截面的话，它会用两三张较小的</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tu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ǒ</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圆的叶片凑成一个巢底，一直到紧密地与地道截面吻合为止，决不留一点空隙。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03689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3416"/>
            <a:ext cx="11430000" cy="508145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生生</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吻</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tu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ǒ</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下列短语的结构类型与“精心设计”相同的一项是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．莫名其妙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．完全吻合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．害怕极了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．命丧黄泉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以上语段文字选自《昆虫记》，这是一部科学与文学完美结合的典范，被誉为“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”。【甲】语段描述的是螳螂善于利用“</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”捕获猎物。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abd8a"/>
          <p:cNvSpPr/>
          <p:nvPr/>
        </p:nvSpPr>
        <p:spPr>
          <a:xfrm>
            <a:off x="1096389" y="5205589"/>
            <a:ext cx="1936814"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心</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理战术</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aaa2f"/>
          <p:cNvSpPr/>
          <p:nvPr/>
        </p:nvSpPr>
        <p:spPr>
          <a:xfrm>
            <a:off x="2156778" y="4683088"/>
            <a:ext cx="26511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昆虫的史诗</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c1664"/>
          <p:cNvSpPr/>
          <p:nvPr/>
        </p:nvSpPr>
        <p:spPr>
          <a:xfrm>
            <a:off x="8763953" y="2464144"/>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dirty="0"/>
          </a:p>
        </p:txBody>
      </p:sp>
      <p:sp>
        <p:nvSpPr>
          <p:cNvPr id="5" name="A_8d074"/>
          <p:cNvSpPr/>
          <p:nvPr/>
        </p:nvSpPr>
        <p:spPr>
          <a:xfrm>
            <a:off x="772299" y="1909408"/>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椭</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c59ef"/>
          <p:cNvSpPr/>
          <p:nvPr/>
        </p:nvSpPr>
        <p:spPr>
          <a:xfrm>
            <a:off x="4808068" y="1354672"/>
            <a:ext cx="13303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ě</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a0e32"/>
          <p:cNvSpPr/>
          <p:nvPr/>
        </p:nvSpPr>
        <p:spPr>
          <a:xfrm>
            <a:off x="751662" y="1354672"/>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怯</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32606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6" grpId="0" animBg="1"/>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48734" y="674402"/>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《昆虫记》中洋溢着对生命的尊重，对自然万物的赞美，请举例分析这一特点在【乙】语段中的体现。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48734" y="1706096"/>
            <a:ext cx="11430000" cy="2281587"/>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作者用心观察记录渺小的昆虫</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切叶蜂</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，表现他对生命的尊重；</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决不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等词语表现了切叶蜂一丝不苟的工作态度</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或作者用拟人手法描述切叶蜂筑巢的情形</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，表达了作者对它的喜爱和赞美之情。</a:t>
            </a:r>
            <a:endParaRPr lang="zh-CN" altLang="en-US" sz="2800" dirty="0"/>
          </a:p>
        </p:txBody>
      </p:sp>
      <p:cxnSp>
        <p:nvCxnSpPr>
          <p:cNvPr id="5" name="直接连接符 4"/>
          <p:cNvCxnSpPr/>
          <p:nvPr/>
        </p:nvCxnSpPr>
        <p:spPr>
          <a:xfrm>
            <a:off x="575733" y="3987683"/>
            <a:ext cx="1114213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7383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646411"/>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地下要待四年。这么漫长的地下生活当然不会是在我们刚才描绘的准备出洞时的小屋中度过的。幼虫是从别处来到那儿的，想必是从比较远的地方来的。它是个流浪儿，把自己的吸管从一个树根插到另一个树根。当它或因为冬天逃离太冷的上层土壤，或因为要定居于一个更好的处所而</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居时，它便为自己开出一条道来，同时把用颚这把镐尖挖出的土抛在身后。这一点是无可争</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03404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48733" y="665260"/>
            <a:ext cx="11430000" cy="3961149"/>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【乙】这种帮手真少见，让别人用车推着自己，还要得一份儿</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劳！这时，前方遇到一个大斜坡，它只好帮一把手了。行到陡坡上时，它当上了排头兵，只见它用自己那带齿的双臂猛拽住笨重的大粪球，而其同伴，那个物主则在下方拼命抵住，一点点地往上顶着。我看见这两个合伙者，就这样一个在上方拽着，一个在下方顶扛着，配合十分默</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地往坡上爬着，</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如果没二人的通力合作，光靠一个人是怎么也无法把粪球推上去的。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22546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7444" y="699126"/>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迁</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无可争</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默</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契</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【甲】【乙】两段均选自</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的《昆虫记》，【甲】选段中的“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”指的是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昆虫名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【乙】段中的画线句子是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填字母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．递进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．假设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．承接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．转折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6df70"/>
          <p:cNvSpPr/>
          <p:nvPr/>
        </p:nvSpPr>
        <p:spPr>
          <a:xfrm>
            <a:off x="8344147" y="3569326"/>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dirty="0"/>
          </a:p>
        </p:txBody>
      </p:sp>
      <p:sp>
        <p:nvSpPr>
          <p:cNvPr id="8" name="A_5d4bd"/>
          <p:cNvSpPr/>
          <p:nvPr/>
        </p:nvSpPr>
        <p:spPr>
          <a:xfrm>
            <a:off x="4256334" y="3014590"/>
            <a:ext cx="1222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蝉</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1fea0"/>
          <p:cNvSpPr/>
          <p:nvPr/>
        </p:nvSpPr>
        <p:spPr>
          <a:xfrm>
            <a:off x="5129459" y="2459854"/>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法布尔</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6eb39"/>
          <p:cNvSpPr/>
          <p:nvPr/>
        </p:nvSpPr>
        <p:spPr>
          <a:xfrm>
            <a:off x="4736289" y="1905118"/>
            <a:ext cx="10732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03fd2"/>
          <p:cNvSpPr/>
          <p:nvPr/>
        </p:nvSpPr>
        <p:spPr>
          <a:xfrm>
            <a:off x="1050378" y="1950274"/>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酬</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58bd7"/>
          <p:cNvSpPr/>
          <p:nvPr/>
        </p:nvSpPr>
        <p:spPr>
          <a:xfrm>
            <a:off x="4657266" y="1396427"/>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辩</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8aa62"/>
          <p:cNvSpPr/>
          <p:nvPr/>
        </p:nvSpPr>
        <p:spPr>
          <a:xfrm>
            <a:off x="887659" y="1350382"/>
            <a:ext cx="13700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47381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7134" y="629246"/>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法国著名戏剧家埃德蒙·罗斯丹称赞该书作者“这个大学者像艺术家一般地去观察，像诗人一般地去感受和表达”。请结合选文内容，谈谈你对评价语的理解。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47134" y="2247962"/>
            <a:ext cx="11430000" cy="1772793"/>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法布尔坚持观察昆虫的生活习性，观察蝉如何挖洞和圣甲虫配合着运粪球的过程。笔调富有情感，洋溢着对昆虫的喜爱之情，比如用拟人化的笔调称圣甲虫的伙伴为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帮手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，甚至称它们为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两个人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83514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5178" y="674402"/>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下面文字选自《昆虫记》，请简要谈谈其中的理趣和情趣。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9138">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萤火虫可以说是一个双腿残疾者，它在自己的后腿上放上一朵漂亮的白色玫瑰花，一种没有关节、可向四下里活动的有十二个趾肢节的爪子，而这种管状的趾肢节，并非抓住而是黏附着物体。这个器官还有一个用途，它可以当作海绵和刷子来使用</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05178" y="3885299"/>
            <a:ext cx="11430000" cy="1772793"/>
          </a:xfrm>
          <a:prstGeom prst="rect">
            <a:avLst/>
          </a:prstGeom>
        </p:spPr>
        <p:txBody>
          <a:bodyPr>
            <a:spAutoFit/>
          </a:bodyPr>
          <a:lstStyle/>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505178" y="3865822"/>
            <a:ext cx="11430000" cy="1721433"/>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示例：这段文字介绍萤火虫后腿爪子的特点及用途，不仅准确细致，体现作者的探究精神，还用白色玫瑰花作比，生动形象，兼有理趣和情趣。</a:t>
            </a:r>
            <a:endParaRPr lang="zh-CN" altLang="en-US" sz="2800" dirty="0"/>
          </a:p>
        </p:txBody>
      </p:sp>
    </p:spTree>
    <p:extLst>
      <p:ext uri="{BB962C8B-B14F-4D97-AF65-F5344CB8AC3E}">
        <p14:creationId xmlns:p14="http://schemas.microsoft.com/office/powerpoint/2010/main" val="30533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40731" y="692190"/>
            <a:ext cx="11430000" cy="228068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布尔</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(1823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1915)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，法国昆虫学家、动物行为学家，是第一位在自然环境中研究昆虫的科学家，被世人称为“科学诗人”“昆虫界的荷马”“昆虫界的维吉尔”“昆虫之父”，达尔文称法布尔为“难以效仿的观察家”。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04059"/>
            <a:ext cx="11430000" cy="62026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．［跨学科学习］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阅读《昆虫记》摘抄和有关萤火虫的生物探究，完成下面的读书任务卡。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【摘抄】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萤火虫的方法是这么迅速奏效，几乎可以说是像闪电般地，毫无疑问，它利用带槽的弯钩，已经把毒汁注入蜗牛身上了。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萤火虫怎么吃它的猎物呢？</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我从来没见过萤火虫的嘴上有任何固体食物的痕迹。萤火虫并不是真正的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。它采取蛆虫的办法，把猎物变成稀肉粥来充饥。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在含有空气的水中，这层表皮发出的亮光，同在空气中一样明亮。但如果水煮沸而没有了空气，光就熄灭。这明确地证明，萤火虫发光是慢慢氧化的结果。</a:t>
            </a:r>
            <a:endParaRPr lang="zh-CN" altLang="en-US" sz="2800" dirty="0"/>
          </a:p>
        </p:txBody>
      </p:sp>
    </p:spTree>
    <p:extLst>
      <p:ext uri="{BB962C8B-B14F-4D97-AF65-F5344CB8AC3E}">
        <p14:creationId xmlns:p14="http://schemas.microsoft.com/office/powerpoint/2010/main" val="817995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642681"/>
            <a:ext cx="11430000" cy="4013406"/>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萤火虫的点点星光为黑夜增添了一丝浪漫。萤火虫以蜗牛等害虫为食，属于益虫，也是生态链中不可断裂的一环，萤火虫有其对于生态的独特价值，作为环境指示生物，萤火虫的数量多少是当地环境好坏的一个符号。然而，全球许多种类的萤火虫正面临灭绝。栖息地丧失是萤火虫种群最大的威胁，人造光是其第二大威胁，人类使用杀虫剂等对萤火虫种群也是极大威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58741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00164"/>
            <a:ext cx="11430000" cy="3453253"/>
          </a:xfrm>
          <a:prstGeom prst="rect">
            <a:avLst/>
          </a:prstGeom>
        </p:spPr>
        <p:txBody>
          <a:bodyPr>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读书任务卡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任务一：作者：</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任务二：“萤火虫的产卵与孵化”与“萤火虫的求偶与繁殖”在《昆虫记》中都有具体表现，根据摘抄内容，还可以从</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等方面了解萤火虫。</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2315e"/>
          <p:cNvSpPr/>
          <p:nvPr/>
        </p:nvSpPr>
        <p:spPr>
          <a:xfrm>
            <a:off x="6096000" y="3066373"/>
            <a:ext cx="37227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萤火虫发光的原理</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ddef7"/>
          <p:cNvSpPr/>
          <p:nvPr/>
        </p:nvSpPr>
        <p:spPr>
          <a:xfrm>
            <a:off x="1446230" y="3296588"/>
            <a:ext cx="439606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萤火虫获取猎物的</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方法</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a:p>
            <a:endParaRPr lang="zh-CN" altLang="en-US" sz="2800" dirty="0"/>
          </a:p>
        </p:txBody>
      </p:sp>
      <p:sp>
        <p:nvSpPr>
          <p:cNvPr id="3" name="A_2c77a"/>
          <p:cNvSpPr/>
          <p:nvPr/>
        </p:nvSpPr>
        <p:spPr>
          <a:xfrm>
            <a:off x="3644265" y="1451420"/>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法布尔</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23636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6" y="653971"/>
            <a:ext cx="11430000" cy="401340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任务三：请你从保护萤火虫的原因和具体建议两个方面，拟写一段保护萤火虫的倡议，并以一则标语作为结束语。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字左右</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14866" y="1710385"/>
            <a:ext cx="11430000" cy="2841740"/>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萤火虫的点点星光是那么浪漫，且它们还是益虫，对生态有着独特价值，然而，全球许多种类的萤火虫正面临灭绝。保护萤火虫，首先要保护好萤火虫的栖息地，其次在它们的栖息地减少使用人造光和杀虫剂。守护萤火虫，守护好希望</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守护小小萤火虫，创造人类美丽家园</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意思对即可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73496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40535"/>
            <a:ext cx="11430000" cy="340099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1875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年，法布尔带领家人迁往乡间小镇。整理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余年资料而写成的《昆虫记》第一卷于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1879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年问世。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1880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法布尔用积攒下的钱购得一老旧民宅，他用当地普罗旺斯语给这处居所取了个雅号——荒石园。年复一年，“荒石园”主人穿着农民的粗呢子外套，尖镐平铲刨刨挖挖，一座百虫乐园建成了。他把劳动成果写进一卷又一卷的《昆虫记》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年，《昆虫记》第十卷问世。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68.jpeg"/>
          <p:cNvPicPr/>
          <p:nvPr/>
        </p:nvPicPr>
        <p:blipFill>
          <a:blip r:embed="rId2"/>
          <a:stretch>
            <a:fillRect/>
          </a:stretch>
        </p:blipFill>
        <p:spPr>
          <a:xfrm>
            <a:off x="247195" y="708316"/>
            <a:ext cx="2009018" cy="455936"/>
          </a:xfrm>
          <a:prstGeom prst="rect">
            <a:avLst/>
          </a:prstGeom>
        </p:spPr>
      </p:pic>
      <p:sp>
        <p:nvSpPr>
          <p:cNvPr id="4" name="矩形 3"/>
          <p:cNvSpPr>
            <a:spLocks noChangeAspect="1"/>
          </p:cNvSpPr>
          <p:nvPr/>
        </p:nvSpPr>
        <p:spPr>
          <a:xfrm>
            <a:off x="247195" y="579239"/>
            <a:ext cx="11430000" cy="513371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《昆虫记》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法国昆虫学家法布尔花了足足三十年时间写就的十卷本科普巨著，也是公认的文学经典，被称为“昆虫的史诗”。书中，法布尔根据观察获得的第一手材料，将昆虫鲜为人知的生活习性生动地描写出来，揭开了昆虫世界一个又一个的奥秘：蝉在地下“潜伏”四年才钻出地面，却只能在阳光下活五个多星期；螳螂善于利用“心理战术”制服敌人；切叶蜂能够不凭借任何工具，精确地“剪”下大小适当的圆叶片来做巢穴的盖子</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为了揭开这些奥秘，法布尔像侦探似的长时间追踪观察昆虫，不断地假设，反复地推理，严密地求证，一步一步地逼近真相。每个奥秘的揭开过程都充满了曲折和反复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69.jpeg"/>
          <p:cNvPicPr/>
          <p:nvPr/>
        </p:nvPicPr>
        <p:blipFill>
          <a:blip r:embed="rId2"/>
          <a:stretch>
            <a:fillRect/>
          </a:stretch>
        </p:blipFill>
        <p:spPr>
          <a:xfrm>
            <a:off x="292350" y="685738"/>
            <a:ext cx="2009018" cy="455936"/>
          </a:xfrm>
          <a:prstGeom prst="rect">
            <a:avLst/>
          </a:prstGeom>
        </p:spPr>
      </p:pic>
      <p:sp>
        <p:nvSpPr>
          <p:cNvPr id="5" name="矩形 4"/>
          <p:cNvSpPr>
            <a:spLocks noChangeAspect="1"/>
          </p:cNvSpPr>
          <p:nvPr/>
        </p:nvSpPr>
        <p:spPr>
          <a:xfrm>
            <a:off x="292350" y="604523"/>
            <a:ext cx="11430000" cy="2893100"/>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布尔从不满足于仅仅记录昆虫的生活，他关注的是昆虫活生生的生命过程。他对于昆虫的形态、习性、劳动、繁衍和死亡的描述，处处洋溢着对生命的尊重，对自然万物的赞美。这种敬畏生命的情怀，给《昆虫记》这部科学著作注入了灵魂和生气，使之成为“一部很有趣，也很有益的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0.jpeg"/>
          <p:cNvPicPr/>
          <p:nvPr/>
        </p:nvPicPr>
        <p:blipFill>
          <a:blip r:embed="rId2"/>
          <a:stretch>
            <a:fillRect/>
          </a:stretch>
        </p:blipFill>
        <p:spPr>
          <a:xfrm>
            <a:off x="348795" y="697026"/>
            <a:ext cx="2009018" cy="455936"/>
          </a:xfrm>
          <a:prstGeom prst="rect">
            <a:avLst/>
          </a:prstGeom>
        </p:spPr>
      </p:pic>
      <p:sp>
        <p:nvSpPr>
          <p:cNvPr id="4" name="矩形 3"/>
          <p:cNvSpPr>
            <a:spLocks noChangeAspect="1"/>
          </p:cNvSpPr>
          <p:nvPr/>
        </p:nvSpPr>
        <p:spPr>
          <a:xfrm>
            <a:off x="471311" y="1152962"/>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将自己的情感融汇到行文之中，运用拟人手法来表现昆虫的生活，以人性观照虫性，使笔下的昆虫具有了与人类相似的独特灵性。比如杨柳天牛像吝啬鬼，身穿一件似乎“缺了布料”的短身燕尾礼服；小甲虫“为它的后代做出无私的奉献，为儿女操碎了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．书中不仅大量地运用了拟人手法，而且随处可见各种象征手法。昆虫的交配成了别开生面的婚礼，挖洞、织网成了建造住房</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这一切都充满了浓厚的爱意和浓郁的生活气息</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757716"/>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突出各种昆虫的异同之处，法布尔还大量地运用了对比手法。有时候是同一种昆虫雌雄、长幼间的对比，有时候是同一科、属的昆虫进行对比，有相同习惯或生活方式、体貌特征的昆虫也可以进行对比。在不断地对比中，各种昆虫的独特性得到了彰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言生动传神，语调轻松诙谐，通篇充满着盎然的生机和情趣。例如《蝉和蚂蚁的语言》中作者为蝉正名时说“蚂蚁剥削蝉，厚颜无耻地把它洗劫一空。我们要讲讲这种洗劫，这是至今尚无人知晓的历史悬案”，用语幽默，勾起了读者的好奇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2766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1.jpeg"/>
          <p:cNvPicPr/>
          <p:nvPr/>
        </p:nvPicPr>
        <p:blipFill>
          <a:blip r:embed="rId2"/>
          <a:stretch>
            <a:fillRect/>
          </a:stretch>
        </p:blipFill>
        <p:spPr>
          <a:xfrm>
            <a:off x="326217" y="697027"/>
            <a:ext cx="2009018" cy="455936"/>
          </a:xfrm>
          <a:prstGeom prst="rect">
            <a:avLst/>
          </a:prstGeom>
        </p:spPr>
      </p:pic>
      <p:sp>
        <p:nvSpPr>
          <p:cNvPr id="4" name="矩形 3"/>
          <p:cNvSpPr>
            <a:spLocks noChangeAspect="1"/>
          </p:cNvSpPr>
          <p:nvPr/>
        </p:nvSpPr>
        <p:spPr>
          <a:xfrm>
            <a:off x="2335235" y="598752"/>
            <a:ext cx="3520516" cy="652486"/>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科普作品阅读的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460023" y="1152963"/>
            <a:ext cx="11430000" cy="4521302"/>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科普作品的写作目的是普及科学知识，增进大众对科学的了解。阅读时，可注意以下一些问题：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．借助前言、后记或附录中有关作家作品的介绍，了解作家的生平事迹、科学成就和全书的大致内容，为阅读整本书做些准备。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中，遇到一些专业性较强的概念、术语，要查找工具书或相关资料，把握其含义；要运用自己在课内外学到的知识加强理解，深化认识；如果科普作品的内容是你非常感兴趣或比较熟悉的，也可以质疑问难，拓展延伸，把阅读引向更深层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24</TotalTime>
  <Words>4256</Words>
  <Application>Microsoft Office PowerPoint</Application>
  <PresentationFormat>宽屏</PresentationFormat>
  <Paragraphs>179</Paragraphs>
  <Slides>34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等线</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7</cp:revision>
  <dcterms:created xsi:type="dcterms:W3CDTF">2025-11-13T13:24:04Z</dcterms:created>
  <dcterms:modified xsi:type="dcterms:W3CDTF">2025-11-14T02:05:29Z</dcterms:modified>
</cp:coreProperties>
</file>