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9" r:id="rId3"/>
    <p:sldId id="874" r:id="rId4"/>
    <p:sldId id="880" r:id="rId5"/>
    <p:sldId id="881" r:id="rId6"/>
    <p:sldId id="882" r:id="rId7"/>
    <p:sldId id="883" r:id="rId8"/>
    <p:sldId id="884" r:id="rId9"/>
    <p:sldId id="885" r:id="rId10"/>
    <p:sldId id="886" r:id="rId11"/>
    <p:sldId id="887" r:id="rId12"/>
    <p:sldId id="888" r:id="rId13"/>
    <p:sldId id="889" r:id="rId14"/>
    <p:sldId id="890" r:id="rId15"/>
    <p:sldId id="891" r:id="rId16"/>
    <p:sldId id="892" r:id="rId17"/>
    <p:sldId id="893" r:id="rId18"/>
    <p:sldId id="894" r:id="rId19"/>
    <p:sldId id="895" r:id="rId20"/>
    <p:sldId id="896" r:id="rId21"/>
    <p:sldId id="897" r:id="rId22"/>
    <p:sldId id="898" r:id="rId23"/>
    <p:sldId id="899" r:id="rId24"/>
    <p:sldId id="900" r:id="rId25"/>
    <p:sldId id="901" r:id="rId26"/>
    <p:sldId id="902" r:id="rId27"/>
    <p:sldId id="903" r:id="rId28"/>
    <p:sldId id="904" r:id="rId29"/>
    <p:sldId id="905" r:id="rId30"/>
    <p:sldId id="873"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6" autoAdjust="0"/>
    <p:restoredTop sz="94660"/>
  </p:normalViewPr>
  <p:slideViewPr>
    <p:cSldViewPr snapToGrid="0" showGuides="1">
      <p:cViewPr varScale="1">
        <p:scale>
          <a:sx n="70" d="100"/>
          <a:sy n="70" d="100"/>
        </p:scale>
        <p:origin x="93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4.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xmlns=""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xmlns=""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xmlns=""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xmlns=""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smtClean="0">
                <a:solidFill>
                  <a:schemeClr val="tx1"/>
                </a:solidFill>
                <a:latin typeface="微软雅黑" panose="020B0503020204020204" pitchFamily="34" charset="-122"/>
                <a:ea typeface="微软雅黑" panose="020B0503020204020204" pitchFamily="34" charset="-122"/>
              </a:rPr>
              <a:t>专题四 语文综合运用</a:t>
            </a:r>
          </a:p>
        </p:txBody>
      </p:sp>
      <p:sp>
        <p:nvSpPr>
          <p:cNvPr id="3" name="文本框 2">
            <a:hlinkClick r:id="rId5" action="ppaction://hlinksldjump"/>
            <a:extLst>
              <a:ext uri="{FF2B5EF4-FFF2-40B4-BE49-F238E27FC236}">
                <a16:creationId xmlns:a16="http://schemas.microsoft.com/office/drawing/2014/main" xmlns="" id="{D63655F2-B11D-D73C-2741-C21154177B3B}"/>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xmlns=""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xmlns=""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xmlns=""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xmlns="" id="{C4753B8F-2613-28AC-A1B6-B13CEBDF28F3}"/>
              </a:ext>
            </a:extLst>
          </p:cNvPr>
          <p:cNvPicPr>
            <a:picLocks noChangeAspect="1"/>
          </p:cNvPicPr>
          <p:nvPr/>
        </p:nvPicPr>
        <p:blipFill>
          <a:blip r:embed="rId4" cstate="print">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xmlns=""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组长：</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我校学生会准备举行以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为主题的学习活动，想请您为同学们讲一讲</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中国桥梁建设的新成就</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endPar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a:p>
            <a:pPr>
              <a:lnSpc>
                <a:spcPct val="130000"/>
              </a:lnSpc>
              <a:spcAft>
                <a:spcPts val="0"/>
              </a:spcAft>
            </a:pP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，地点在学校礼堂。</a:t>
            </a:r>
            <a:r>
              <a:rPr lang="zh-CN" altLang="zh-CN" sz="2800" b="1">
                <a:latin typeface="Calibri" panose="020F0502020204030204" pitchFamily="34" charset="0"/>
                <a:ea typeface="宋体" panose="02010600030101010101" pitchFamily="2" charset="-122"/>
                <a:cs typeface="宋体" panose="02010600030101010101" pitchFamily="2" charset="-122"/>
              </a:rPr>
              <a:t>③</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王教授：</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可以的。</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组长：</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谢谢王教授！正式的邀请函将于明天送达，我们恭候您的到来。再见！</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王教授：</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再见！</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9f4ef"/>
          <p:cNvSpPr/>
          <p:nvPr/>
        </p:nvSpPr>
        <p:spPr>
          <a:xfrm>
            <a:off x="6681153" y="2717918"/>
            <a:ext cx="40799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不知您能否莅临指导</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5d3fc"/>
          <p:cNvSpPr/>
          <p:nvPr/>
        </p:nvSpPr>
        <p:spPr>
          <a:xfrm>
            <a:off x="546228" y="2707513"/>
            <a:ext cx="28893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星期五</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下午</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1158a"/>
          <p:cNvSpPr/>
          <p:nvPr/>
        </p:nvSpPr>
        <p:spPr>
          <a:xfrm>
            <a:off x="7157403" y="2163182"/>
            <a:ext cx="464667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时间定在</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年</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月</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27</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日</a:t>
            </a:r>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90711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95716"/>
            <a:ext cx="11430000" cy="340099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龙东地区改编</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为弘扬东北抗联精神，厚植爱国情怀，龙江中学九年级</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班开展主题为“传承红色基因”的综合性学习活动，请你完成以下任务。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信息宣传组定于下周三</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时在学校礼堂举办“辉煌的史诗——弘扬东北抗联精神诗歌朗诵”比赛。作为班长的你去邀请学校语文组王老师担任评委，你会怎么说？</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4351850"/>
            <a:ext cx="11430000" cy="1727524"/>
          </a:xfrm>
          <a:prstGeom prst="rect">
            <a:avLst/>
          </a:prstGeom>
        </p:spPr>
        <p:txBody>
          <a:bodyPr>
            <a:spAutoFit/>
          </a:bodyPr>
          <a:lstStyle/>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4351850"/>
            <a:ext cx="11430000" cy="1720536"/>
          </a:xfrm>
          <a:prstGeom prst="rect">
            <a:avLst/>
          </a:prstGeom>
        </p:spPr>
        <p:txBody>
          <a:bodyPr>
            <a:spAutoFit/>
          </a:bodyPr>
          <a:lstStyle/>
          <a:p>
            <a:pPr>
              <a:lnSpc>
                <a:spcPct val="130000"/>
              </a:lnSpc>
              <a:spcAft>
                <a:spcPts val="0"/>
              </a:spcAft>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：王老师，您好！我是九年级</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班的班长。我们班将在下周三</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时于学校礼堂举办</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辉煌的史诗</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弘扬东北精神抗联诗歌朗诵</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比赛，诚邀您担任此次活动的评委，请问您有时间吗？我们期待您的到来。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5268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07303"/>
            <a:ext cx="11430000" cy="2840842"/>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绥化改编</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某校为了全面提升学生核心素养，举办了以“充盈心灵，绽放自我”为主题的竞赛活动，你作为选手参加了本次竞赛。</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决赛时，学校邀请选手的亲友作为嘉宾来观看比赛，比赛地点在艺体中心。请你根据校园平面图</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见下图</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，向你的亲友介绍从学校正门前往比赛地点的路线。</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不得出现真实姓名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98.jpeg"/>
          <p:cNvPicPr/>
          <p:nvPr/>
        </p:nvPicPr>
        <p:blipFill>
          <a:blip r:embed="rId2"/>
          <a:stretch>
            <a:fillRect/>
          </a:stretch>
        </p:blipFill>
        <p:spPr>
          <a:xfrm>
            <a:off x="3996594" y="3548145"/>
            <a:ext cx="4560551" cy="2757981"/>
          </a:xfrm>
          <a:prstGeom prst="rect">
            <a:avLst/>
          </a:prstGeom>
        </p:spPr>
      </p:pic>
    </p:spTree>
    <p:extLst>
      <p:ext uri="{BB962C8B-B14F-4D97-AF65-F5344CB8AC3E}">
        <p14:creationId xmlns:p14="http://schemas.microsoft.com/office/powerpoint/2010/main" val="4044672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9641"/>
            <a:ext cx="11430000" cy="2287678"/>
          </a:xfrm>
          <a:prstGeom prst="rect">
            <a:avLst/>
          </a:prstGeom>
        </p:spPr>
        <p:txBody>
          <a:bodyPr>
            <a:spAutoFit/>
          </a:bodyPr>
          <a:lstStyle/>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93510" y="1519641"/>
            <a:ext cx="11430000" cy="2280689"/>
          </a:xfrm>
          <a:prstGeom prst="rect">
            <a:avLst/>
          </a:prstGeom>
        </p:spPr>
        <p:txBody>
          <a:bodyPr>
            <a:spAutoFit/>
          </a:bodyPr>
          <a:lstStyle/>
          <a:p>
            <a:pPr>
              <a:lnSpc>
                <a:spcPct val="130000"/>
              </a:lnSpc>
              <a:spcAft>
                <a:spcPts val="0"/>
              </a:spcAft>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称呼</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，你</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您</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从学校南面正门进来</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进去</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，向东行至实验楼前，再向北直行经过宿舍楼，继续直行就到了艺体中心。</a:t>
            </a:r>
            <a:r>
              <a:rPr lang="en-US" altLang="zh-CN" sz="2800" b="1">
                <a:solidFill>
                  <a:srgbClr val="FF0000"/>
                </a:solidFill>
                <a:uFill>
                  <a:solidFill>
                    <a:srgbClr val="000000"/>
                  </a:solidFill>
                </a:uFill>
                <a:latin typeface="Calibri" panose="020F0502020204030204" pitchFamily="34" charset="0"/>
                <a:ea typeface="黑体" panose="02010609060101010101" pitchFamily="49" charset="-122"/>
                <a:cs typeface="Calibri" panose="020F0502020204030204" pitchFamily="34"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称呼</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，你</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您</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从学校正门进来</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进去</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，向右转行至实验楼前，再左转后直行经过宿舍楼，继续直行就到了艺体中心。</a:t>
            </a:r>
            <a:r>
              <a:rPr lang="en-US" altLang="zh-CN" sz="2800" b="1">
                <a:latin typeface="宋体" panose="02010600030101010101" pitchFamily="2" charset="-122"/>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4857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1724"/>
            <a:ext cx="11430000" cy="457356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齐齐哈尔改编</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为了弘扬中华优秀传统文化，学校正在开展“大美戏剧校园行”活动，请你参与并完成以下任务。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小何同学来到“戏曲舞台”剧场，观看了同学们精彩的课本剧表演。演出结束，他采访了屈原的扮演者小语。请你补全采访内容。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小何：</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小语：</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我认为戏剧表演，主要把握两点：一是对剧本的理解。要正确理解剧本的主题，准确把握戏剧冲突；二是舞台表现。表演要自然，感情充沛，表情丰富。</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bcde"/>
          <p:cNvSpPr/>
          <p:nvPr/>
        </p:nvSpPr>
        <p:spPr>
          <a:xfrm>
            <a:off x="2215515" y="3397188"/>
            <a:ext cx="7651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示例：小语，你认为戏剧表演怎样才能精彩</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05112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17225" y="1341626"/>
            <a:ext cx="12079407" cy="2893100"/>
          </a:xfrm>
          <a:prstGeom prst="rect">
            <a:avLst/>
          </a:prstGeom>
        </p:spPr>
        <p:txBody>
          <a:bodyPr wrap="squar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小何：</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你认为我们应该如何传承戏曲文化？</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写出两点</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小语：</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a:t>
            </a:r>
          </a:p>
          <a:p>
            <a:pPr>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小何：</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感谢你接受我的采访。我相信，我们的民族艺术之花一定会开得更加灿烂！</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12762" y="1888278"/>
            <a:ext cx="11879238" cy="1212640"/>
          </a:xfrm>
          <a:prstGeom prst="rect">
            <a:avLst/>
          </a:prstGeom>
        </p:spPr>
        <p:txBody>
          <a:bodyPr wrap="square">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：我们要多了解戏曲知识；走进剧场观看演出，感受戏曲</a:t>
            </a:r>
            <a:endPar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a:p>
            <a:pPr>
              <a:lnSpc>
                <a:spcPct val="130000"/>
              </a:lnSpc>
              <a:spcAft>
                <a:spcPts val="0"/>
              </a:spcAft>
            </a:pP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魅力；多参加戏曲表演的实践活动；跨界混搭利用网络平台推荐宣传等</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a:p>
        </p:txBody>
      </p:sp>
    </p:spTree>
    <p:extLst>
      <p:ext uri="{BB962C8B-B14F-4D97-AF65-F5344CB8AC3E}">
        <p14:creationId xmlns:p14="http://schemas.microsoft.com/office/powerpoint/2010/main" val="1233796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8296" y="671695"/>
            <a:ext cx="11430000" cy="569386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广安改编</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今年是中国人民抗日战争胜利八十周年，学校将举行“缅怀革命英烈，继承先辈遗志”的主题演讲比赛。作为参赛者，你需要完成以下任务。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撰写演讲稿结语。将空缺内容补充完整，注意语意连贯。</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八十年前，他们抛头颅、洒热血，取得抗日战争的胜利；八十年前，他们呕心沥血、殚精竭虑，迎来黎明的曙光；八十年前，</a:t>
            </a:r>
            <a:r>
              <a:rPr lang="zh-CN" altLang="zh-CN" sz="2800" b="1" smtClean="0">
                <a:latin typeface="Calibri" panose="020F0502020204030204" pitchFamily="34" charset="0"/>
                <a:ea typeface="宋体" panose="02010600030101010101" pitchFamily="2" charset="-122"/>
                <a:cs typeface="宋体" panose="02010600030101010101" pitchFamily="2" charset="-122"/>
              </a:rPr>
              <a:t>①</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。当代中学生</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？我们要努力学习文化知识，以实际行动报答社会、报效祖国。亲爱的同学们，让我们铭记历史、不忘国耻，踏着先辈足迹，书写无愧于历史、无愧于时代的华彩篇章！</a:t>
            </a:r>
            <a:r>
              <a:rPr lang="en-US" altLang="zh-CN" sz="2800" b="1">
                <a:latin typeface="Calibri" panose="020F0502020204030204" pitchFamily="34" charset="0"/>
                <a:ea typeface="楷体" panose="02010609060101010101" pitchFamily="49" charset="-122"/>
                <a:cs typeface="Calibri" panose="020F0502020204030204" pitchFamily="34"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1417f"/>
          <p:cNvSpPr/>
          <p:nvPr/>
        </p:nvSpPr>
        <p:spPr>
          <a:xfrm>
            <a:off x="408296" y="4666244"/>
            <a:ext cx="44371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继承先辈的革命遗志呢</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626a6"/>
          <p:cNvSpPr/>
          <p:nvPr/>
        </p:nvSpPr>
        <p:spPr>
          <a:xfrm>
            <a:off x="9685011" y="4096631"/>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应该怎样</a:t>
            </a:r>
            <a:endParaRPr lang="zh-CN" altLang="en-US"/>
          </a:p>
        </p:txBody>
      </p:sp>
      <p:sp>
        <p:nvSpPr>
          <p:cNvPr id="4" name="A_3c416"/>
          <p:cNvSpPr/>
          <p:nvPr/>
        </p:nvSpPr>
        <p:spPr>
          <a:xfrm>
            <a:off x="398136" y="4096631"/>
            <a:ext cx="6937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忘死、前赴后继，换来今天的幸福生活</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abb46"/>
          <p:cNvSpPr/>
          <p:nvPr/>
        </p:nvSpPr>
        <p:spPr>
          <a:xfrm>
            <a:off x="9685011" y="3541895"/>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他们舍生</a:t>
            </a:r>
            <a:endParaRPr lang="zh-CN" altLang="en-US"/>
          </a:p>
        </p:txBody>
      </p:sp>
    </p:spTree>
    <p:extLst>
      <p:ext uri="{BB962C8B-B14F-4D97-AF65-F5344CB8AC3E}">
        <p14:creationId xmlns:p14="http://schemas.microsoft.com/office/powerpoint/2010/main" val="15306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47032"/>
            <a:ext cx="11430000" cy="1160382"/>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云南改编</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学校开展“生活中的语文”主题活动，请你参加。</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材料一：</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789920" y="1940797"/>
            <a:ext cx="4612160" cy="652486"/>
          </a:xfrm>
          <a:prstGeom prst="rect">
            <a:avLst/>
          </a:prstGeom>
        </p:spPr>
        <p:txBody>
          <a:bodyPr wrap="none">
            <a:spAutoFit/>
          </a:bodyPr>
          <a:lstStyle/>
          <a:p>
            <a:pPr algn="ct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新中国铁路火车票发展</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变迁</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99.jpeg"/>
          <p:cNvPicPr/>
          <p:nvPr/>
        </p:nvPicPr>
        <p:blipFill>
          <a:blip r:embed="rId2"/>
          <a:stretch>
            <a:fillRect/>
          </a:stretch>
        </p:blipFill>
        <p:spPr>
          <a:xfrm>
            <a:off x="2659730" y="2765442"/>
            <a:ext cx="7275839" cy="2771603"/>
          </a:xfrm>
          <a:prstGeom prst="rect">
            <a:avLst/>
          </a:prstGeom>
        </p:spPr>
      </p:pic>
    </p:spTree>
    <p:extLst>
      <p:ext uri="{BB962C8B-B14F-4D97-AF65-F5344CB8AC3E}">
        <p14:creationId xmlns:p14="http://schemas.microsoft.com/office/powerpoint/2010/main" val="42421104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0999" y="932193"/>
            <a:ext cx="11656325" cy="2893100"/>
          </a:xfrm>
          <a:prstGeom prst="rect">
            <a:avLst/>
          </a:prstGeom>
        </p:spPr>
        <p:txBody>
          <a:bodyPr wrap="squar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材料二：</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随着中国铁路步入电子客票时代，中国铁路昆明集团的老铁路人孙昆育，一方面为铁路事业的飞速发展骄傲，一方面也有些感伤，</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我收藏火车票</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多年，以后无票可藏了。一张火车票就是一段回忆。看着火车票，我能想起去过这么多地方、服务过这么多旅客，这挺值得纪念的</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825293"/>
            <a:ext cx="11430000" cy="1212640"/>
          </a:xfrm>
          <a:prstGeom prst="rect">
            <a:avLst/>
          </a:prstGeom>
        </p:spPr>
        <p:txBody>
          <a:bodyPr>
            <a:spAutoFit/>
          </a:bodyPr>
          <a:lstStyle/>
          <a:p>
            <a:pPr>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完材料后，云云和南南展开了讨论。根据材料一、二将他们的对话补充完整</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0757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0999" y="1328573"/>
            <a:ext cx="11588087" cy="2332946"/>
          </a:xfrm>
          <a:prstGeom prst="rect">
            <a:avLst/>
          </a:prstGeom>
        </p:spPr>
        <p:txBody>
          <a:bodyPr wrap="squar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云云：</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，因为</a:t>
            </a:r>
            <a:r>
              <a:rPr lang="zh-CN" altLang="zh-CN" sz="2800" b="1" smtClean="0">
                <a:latin typeface="Calibri" panose="020F0502020204030204" pitchFamily="34" charset="0"/>
                <a:ea typeface="宋体" panose="02010600030101010101" pitchFamily="2" charset="-122"/>
                <a:cs typeface="宋体" panose="02010600030101010101" pitchFamily="2" charset="-122"/>
              </a:rPr>
              <a:t>②</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南南：</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我不这么认为。纸质火车票仍有存在的必要，因为</a:t>
            </a:r>
            <a:r>
              <a:rPr lang="zh-CN" altLang="zh-CN" sz="2800" b="1">
                <a:latin typeface="Calibri" panose="020F0502020204030204" pitchFamily="34" charset="0"/>
                <a:ea typeface="宋体" panose="02010600030101010101" pitchFamily="2" charset="-122"/>
                <a:cs typeface="宋体" panose="02010600030101010101" pitchFamily="2" charset="-122"/>
              </a:rPr>
              <a:t>③</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7eeb3"/>
          <p:cNvSpPr/>
          <p:nvPr/>
        </p:nvSpPr>
        <p:spPr>
          <a:xfrm>
            <a:off x="370839" y="3089301"/>
            <a:ext cx="8009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是历史记忆的载体，具有情感价值和纪念意义</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8b5d0"/>
          <p:cNvSpPr/>
          <p:nvPr/>
        </p:nvSpPr>
        <p:spPr>
          <a:xfrm>
            <a:off x="10014902" y="2534565"/>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示例：它</a:t>
            </a:r>
            <a:endParaRPr lang="zh-CN" altLang="en-US"/>
          </a:p>
        </p:txBody>
      </p:sp>
      <p:sp>
        <p:nvSpPr>
          <p:cNvPr id="5" name="A_2535a"/>
          <p:cNvSpPr/>
          <p:nvPr/>
        </p:nvSpPr>
        <p:spPr>
          <a:xfrm>
            <a:off x="522136" y="1965074"/>
            <a:ext cx="7651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电子客票时代已到来，电子客票更高效便捷</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9671e"/>
          <p:cNvSpPr/>
          <p:nvPr/>
        </p:nvSpPr>
        <p:spPr>
          <a:xfrm>
            <a:off x="10704769" y="1410461"/>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endParaRPr lang="zh-CN" altLang="en-US"/>
          </a:p>
        </p:txBody>
      </p:sp>
      <p:sp>
        <p:nvSpPr>
          <p:cNvPr id="3" name="A_59b34"/>
          <p:cNvSpPr/>
          <p:nvPr/>
        </p:nvSpPr>
        <p:spPr>
          <a:xfrm>
            <a:off x="2156777" y="1425093"/>
            <a:ext cx="7294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示例：电子客票取代纸质车票是大势所趋</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73014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FAC4729-C4C7-D1AB-8F38-07FC3468BC90}"/>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xmlns="" id="{6C9995CF-C2A8-C094-045C-EF0168B9492D}"/>
              </a:ext>
            </a:extLst>
          </p:cNvPr>
          <p:cNvSpPr/>
          <p:nvPr/>
        </p:nvSpPr>
        <p:spPr>
          <a:xfrm>
            <a:off x="0" y="1971891"/>
            <a:ext cx="12192000" cy="2112429"/>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xmlns="" id="{3F48293B-C768-E04A-005D-29C9B196FB35}"/>
              </a:ext>
            </a:extLst>
          </p:cNvPr>
          <p:cNvSpPr txBox="1"/>
          <p:nvPr/>
        </p:nvSpPr>
        <p:spPr>
          <a:xfrm>
            <a:off x="272321" y="1971891"/>
            <a:ext cx="11647357" cy="2062103"/>
          </a:xfrm>
          <a:prstGeom prst="rect">
            <a:avLst/>
          </a:prstGeom>
          <a:noFill/>
        </p:spPr>
        <p:txBody>
          <a:bodyPr vert="horz" wrap="square">
            <a:spAutoFit/>
          </a:bodyPr>
          <a:lstStyle/>
          <a:p>
            <a:pPr algn="ctr" fontAlgn="auto">
              <a:spcBef>
                <a:spcPts val="0"/>
              </a:spcBef>
              <a:spcAft>
                <a:spcPts val="0"/>
              </a:spcAft>
              <a:defRPr/>
            </a:pPr>
            <a:r>
              <a:rPr lang="zh-CN" altLang="en-US" sz="3200" b="1" spc="6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第一部分 语文积累与</a:t>
            </a: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运用</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专题四 语文综合运用</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决胜考点攻略</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考点</a:t>
            </a:r>
            <a:r>
              <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  </a:t>
            </a: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口语</a:t>
            </a:r>
            <a:r>
              <a:rPr lang="zh-CN" altLang="en-US" sz="3200" b="1" spc="6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交际 </a:t>
            </a:r>
          </a:p>
        </p:txBody>
      </p:sp>
      <p:pic>
        <p:nvPicPr>
          <p:cNvPr id="14" name="图片 13">
            <a:extLst>
              <a:ext uri="{FF2B5EF4-FFF2-40B4-BE49-F238E27FC236}">
                <a16:creationId xmlns:a16="http://schemas.microsoft.com/office/drawing/2014/main" xmlns="" id="{BDA44659-8A83-4149-2BC0-F0EC67269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181453"/>
            <a:ext cx="1730939" cy="616443"/>
          </a:xfrm>
          <a:prstGeom prst="rect">
            <a:avLst/>
          </a:prstGeom>
        </p:spPr>
      </p:pic>
    </p:spTree>
    <p:extLst>
      <p:ext uri="{BB962C8B-B14F-4D97-AF65-F5344CB8AC3E}">
        <p14:creationId xmlns:p14="http://schemas.microsoft.com/office/powerpoint/2010/main" val="10179749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重庆</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学校将开展“孝亲敬老”主题活动，请你参与。</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下面是关于“孝”的内涵探讨，请补充对话。</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孝</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是爱，子女要关心体贴父母。</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孝</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是理解，我们要学会换位思考，体谅父母的苦心。</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小庆：</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小红</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小语：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孝</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的内涵太丰富了！</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3cf17"/>
          <p:cNvSpPr/>
          <p:nvPr/>
        </p:nvSpPr>
        <p:spPr>
          <a:xfrm>
            <a:off x="370840" y="4656785"/>
            <a:ext cx="37227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的学习生活情况。</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a4616"/>
          <p:cNvSpPr/>
          <p:nvPr/>
        </p:nvSpPr>
        <p:spPr>
          <a:xfrm>
            <a:off x="1442403" y="4102049"/>
            <a:ext cx="101521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孝</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是陪伴，多花时间陪伴父母，与他们分享自己</a:t>
            </a:r>
            <a:endParaRPr lang="zh-CN" altLang="en-US"/>
          </a:p>
        </p:txBody>
      </p:sp>
      <p:sp>
        <p:nvSpPr>
          <p:cNvPr id="3" name="A_da669"/>
          <p:cNvSpPr/>
          <p:nvPr/>
        </p:nvSpPr>
        <p:spPr>
          <a:xfrm>
            <a:off x="1799590" y="3547313"/>
            <a:ext cx="8009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孝</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是尊重，对父母态度要恭敬。</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30667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30871" y="1621701"/>
            <a:ext cx="11961129" cy="2332946"/>
          </a:xfrm>
          <a:prstGeom prst="rect">
            <a:avLst/>
          </a:prstGeom>
        </p:spPr>
        <p:txBody>
          <a:bodyPr wrap="square">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德育处李老师委托你转告小语，让他参加学校组织的敬老活动，后天上午九点在学校集中，统一前往“夕阳红”养老院。</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第二天，你遇见小语，这样说</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9e26f"/>
          <p:cNvSpPr/>
          <p:nvPr/>
        </p:nvSpPr>
        <p:spPr>
          <a:xfrm>
            <a:off x="260513" y="3341485"/>
            <a:ext cx="1193806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明天上午九点到学校集中，统一前往</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夕阳红</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养老院参加敬老活动。</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7fc71"/>
          <p:cNvSpPr/>
          <p:nvPr/>
        </p:nvSpPr>
        <p:spPr>
          <a:xfrm>
            <a:off x="5264722" y="2810211"/>
            <a:ext cx="69374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示例：小语，德育处李老师让我转告你，</a:t>
            </a:r>
            <a:endParaRPr lang="zh-CN" altLang="en-US"/>
          </a:p>
        </p:txBody>
      </p:sp>
    </p:spTree>
    <p:extLst>
      <p:ext uri="{BB962C8B-B14F-4D97-AF65-F5344CB8AC3E}">
        <p14:creationId xmlns:p14="http://schemas.microsoft.com/office/powerpoint/2010/main" val="98936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29788"/>
            <a:ext cx="11430000" cy="401340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在编辑毕业班刊《飞扬青春》过程中，班刊封面选用哪幅题字更能体现“飞扬青春”的主题，晓峄和晓州对此各抒己见。请把他们的对话补充完整。</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晓峄：</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我觉得楷书好，</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晓州：</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楷书是不错，但我觉得草书更合适</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e7b83"/>
          <p:cNvSpPr/>
          <p:nvPr/>
        </p:nvSpPr>
        <p:spPr>
          <a:xfrm>
            <a:off x="370840" y="4554724"/>
            <a:ext cx="836618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青春的活力肆意挥洒，展现出青春的不羁与飞扬</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d4853"/>
          <p:cNvSpPr/>
          <p:nvPr/>
        </p:nvSpPr>
        <p:spPr>
          <a:xfrm>
            <a:off x="7157403" y="3999988"/>
            <a:ext cx="44371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草书笔画奔放流畅，犹如</a:t>
            </a:r>
            <a:endParaRPr lang="zh-CN" altLang="en-US"/>
          </a:p>
        </p:txBody>
      </p:sp>
      <p:sp>
        <p:nvSpPr>
          <p:cNvPr id="4" name="A_52ff4"/>
          <p:cNvSpPr/>
          <p:nvPr/>
        </p:nvSpPr>
        <p:spPr>
          <a:xfrm>
            <a:off x="486501" y="3411518"/>
            <a:ext cx="105093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严谨的梦想，一步一个脚印地前行，体现出青春的稳重与踏实</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63013"/>
          <p:cNvSpPr/>
          <p:nvPr/>
        </p:nvSpPr>
        <p:spPr>
          <a:xfrm>
            <a:off x="4299903" y="2890516"/>
            <a:ext cx="7294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楷书字体端庄规整，就像青春的我们怀揣着</a:t>
            </a:r>
            <a:endParaRPr lang="zh-CN" altLang="en-US"/>
          </a:p>
        </p:txBody>
      </p:sp>
    </p:spTree>
    <p:extLst>
      <p:ext uri="{BB962C8B-B14F-4D97-AF65-F5344CB8AC3E}">
        <p14:creationId xmlns:p14="http://schemas.microsoft.com/office/powerpoint/2010/main" val="418595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7950"/>
            <a:ext cx="11430000" cy="457356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人的一生要走过许多“驿站”，每个“驿站”都意味着前一段旅途的结束和新征程的开始。九</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班的班主任张老师对小深说：“我们班后天下午两点半在班里举办毕业晚会，特别邀请语文王老师来参加，你去问问她能不能来。”第</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天，小深来到语文老师办公室，她应该怎样向王老师转述班主任张老师的话？</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转述</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a:t>
            </a:r>
          </a:p>
          <a:p>
            <a:pPr>
              <a:lnSpc>
                <a:spcPct val="130000"/>
              </a:lnSpc>
              <a:spcAft>
                <a:spcPts val="0"/>
              </a:spcAft>
            </a:pPr>
            <a:r>
              <a:rPr lang="en-US" altLang="zh-CN" sz="2800" smtClean="0">
                <a:effectLst/>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655814"/>
            <a:ext cx="11430000" cy="1720536"/>
          </a:xfrm>
          <a:prstGeom prst="rect">
            <a:avLst/>
          </a:prstGeom>
        </p:spPr>
        <p:txBody>
          <a:bodyPr>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：尊敬的王老师，您好！我们将于明天下午两点半在九</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班教室举行毕业晚会。诚挚邀请您来参加晚会并进行讲话，望老师抽空前来，我们将不胜欢喜！</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15050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69885"/>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为进一步宣传国家级非物质文化遗产“打铁花”，小广准备采访相关传承人杨建军老师。请根据内容，帮他补写一个采访问题。</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采访对象：</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杨建军</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国家级非物质文化遗产</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打铁花</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传承人</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采访目的：</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了解国家级非物质文化遗产</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打铁花</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的传承与发展情况</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采访方式：</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访谈、录像拍摄</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采访问题</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a:t>
            </a:r>
            <a:r>
              <a:rPr lang="en-US" altLang="zh-CN" sz="2800" smtClean="0">
                <a:latin typeface="Times New Roman" panose="02020603050405020304" pitchFamily="18" charset="0"/>
                <a:ea typeface="黑体" panose="02010609060101010101" pitchFamily="49" charset="-122"/>
                <a:cs typeface="Times New Roman" panose="02020603050405020304" pitchFamily="18" charset="0"/>
              </a:rPr>
              <a:t>_____________________________________________________</a:t>
            </a:r>
          </a:p>
          <a:p>
            <a:pPr>
              <a:lnSpc>
                <a:spcPct val="130000"/>
              </a:lnSpc>
              <a:spcAft>
                <a:spcPts val="0"/>
              </a:spcAft>
            </a:pPr>
            <a:r>
              <a:rPr lang="en-US" altLang="zh-CN" sz="2800" smtClean="0">
                <a:effectLst/>
                <a:latin typeface="Times New Roman" panose="02020603050405020304" pitchFamily="18" charset="0"/>
                <a:ea typeface="黑体" panose="02010609060101010101" pitchFamily="49"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611231"/>
            <a:ext cx="11430000" cy="2280689"/>
          </a:xfrm>
          <a:prstGeom prst="rect">
            <a:avLst/>
          </a:prstGeom>
        </p:spPr>
        <p:txBody>
          <a:bodyPr>
            <a:spAutoFit/>
          </a:bodyPr>
          <a:lstStyle/>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一：杨老师，您好！能给我们简要介绍一下</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打铁花</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这项传统技艺的发展历程吗？</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示例二：杨老师，您好！能和我们谈谈在传承和发扬</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打铁花</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技艺的过程中，您是如何克服困难，让这项技艺得以延续并焕发新的生机的吗？</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8440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60804416"/>
              </p:ext>
            </p:extLst>
          </p:nvPr>
        </p:nvGraphicFramePr>
        <p:xfrm>
          <a:off x="541179" y="1712077"/>
          <a:ext cx="11059418" cy="4869180"/>
        </p:xfrm>
        <a:graphic>
          <a:graphicData uri="http://schemas.openxmlformats.org/drawingml/2006/table">
            <a:tbl>
              <a:tblPr firstRow="1" firstCol="1" bandRow="1"/>
              <a:tblGrid>
                <a:gridCol w="1492337"/>
                <a:gridCol w="9567081"/>
              </a:tblGrid>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时间、地点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日下午、荣军疗养院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采访对象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志愿军老战士刘爷爷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7830">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采访目的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smtClean="0">
                          <a:effectLst/>
                          <a:latin typeface="Calibri" panose="020F0502020204030204" pitchFamily="34" charset="0"/>
                          <a:ea typeface="宋体" panose="02010600030101010101" pitchFamily="2" charset="-122"/>
                          <a:cs typeface="宋体" panose="02010600030101010101" pitchFamily="2" charset="-122"/>
                        </a:rPr>
                        <a:t>①</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smtClean="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_</a:t>
                      </a:r>
                      <a:endParaRPr lang="zh-CN" sz="280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采访方式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深度访谈，照片拍摄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采访用具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纸、笔、相机或手机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080">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采访问题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smtClean="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_</a:t>
                      </a:r>
                      <a:endParaRPr lang="zh-CN" sz="280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fontAlgn="ctr">
                        <a:spcAft>
                          <a:spcPts val="0"/>
                        </a:spcAft>
                      </a:pP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smtClean="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_</a:t>
                      </a:r>
                      <a:endParaRPr lang="zh-CN" sz="280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A_00a85"/>
          <p:cNvSpPr/>
          <p:nvPr/>
        </p:nvSpPr>
        <p:spPr>
          <a:xfrm>
            <a:off x="2015523" y="6108900"/>
            <a:ext cx="6937438" cy="3541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我们青少年想说些什么？有什么期望？</a:t>
            </a:r>
            <a:r>
              <a:rPr lang="zh-CN" altLang="en-US"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613e2"/>
          <p:cNvSpPr/>
          <p:nvPr/>
        </p:nvSpPr>
        <p:spPr>
          <a:xfrm>
            <a:off x="2494368" y="5666981"/>
            <a:ext cx="8723376" cy="35417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您在战争中遇到了哪些困难？又是怎样克服的？您对</a:t>
            </a:r>
            <a:endParaRPr lang="zh-CN" altLang="en-US"/>
          </a:p>
        </p:txBody>
      </p:sp>
      <p:sp>
        <p:nvSpPr>
          <p:cNvPr id="6" name="A_c4c26"/>
          <p:cNvSpPr/>
          <p:nvPr/>
        </p:nvSpPr>
        <p:spPr>
          <a:xfrm>
            <a:off x="2550131" y="5261011"/>
            <a:ext cx="6223063" cy="35417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战争中让您感触最深的有哪些事？</a:t>
            </a:r>
            <a:r>
              <a:rPr lang="zh-CN" altLang="en-US"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98ad5"/>
          <p:cNvSpPr/>
          <p:nvPr/>
        </p:nvSpPr>
        <p:spPr>
          <a:xfrm>
            <a:off x="2550130" y="4878927"/>
            <a:ext cx="6223063" cy="35417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您是哪一年参加的抗美援朝战争？</a:t>
            </a:r>
            <a:r>
              <a:rPr lang="zh-CN" altLang="en-US"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f305b"/>
          <p:cNvSpPr/>
          <p:nvPr/>
        </p:nvSpPr>
        <p:spPr>
          <a:xfrm>
            <a:off x="2315774" y="3075118"/>
            <a:ext cx="9080564" cy="3541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了解刘爷爷在抗美援朝战争中的经历和所见所思所感</a:t>
            </a:r>
            <a:r>
              <a:rPr lang="zh-CN" altLang="en-US"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矩形 1"/>
          <p:cNvSpPr>
            <a:spLocks noChangeAspect="1"/>
          </p:cNvSpPr>
          <p:nvPr/>
        </p:nvSpPr>
        <p:spPr>
          <a:xfrm>
            <a:off x="381000" y="550797"/>
            <a:ext cx="11430000" cy="1161280"/>
          </a:xfrm>
          <a:prstGeom prst="rect">
            <a:avLst/>
          </a:prstGeom>
        </p:spPr>
        <p:txBody>
          <a:bodyPr>
            <a:spAutoFit/>
          </a:bodyPr>
          <a:lstStyle/>
          <a:p>
            <a:pPr>
              <a:lnSpc>
                <a:spcPct val="130000"/>
              </a:lnSpc>
            </a:pPr>
            <a:r>
              <a:rPr lang="en-US" altLang="zh-CN" sz="2800" b="1">
                <a:solidFill>
                  <a:srgbClr val="000000"/>
                </a:solidFill>
                <a:latin typeface="Times New Roman" panose="02020603050405020304" pitchFamily="18" charset="0"/>
                <a:ea typeface="宋体" panose="02010600030101010101" pitchFamily="2" charset="-122"/>
              </a:rPr>
              <a:t>11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小语和同学要去他们曾经做公益的荣军疗养院采访一位志愿军老战士，请你围绕“家国情怀”主题帮他们完善采访提纲。</a:t>
            </a:r>
            <a:endParaRPr lang="zh-CN" altLang="en-US" sz="2800"/>
          </a:p>
        </p:txBody>
      </p:sp>
    </p:spTree>
    <p:extLst>
      <p:ext uri="{BB962C8B-B14F-4D97-AF65-F5344CB8AC3E}">
        <p14:creationId xmlns:p14="http://schemas.microsoft.com/office/powerpoint/2010/main" val="49626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07578"/>
            <a:ext cx="11430000" cy="5245218"/>
          </a:xfrm>
          <a:prstGeom prst="rect">
            <a:avLst/>
          </a:prstGeom>
        </p:spPr>
        <p:txBody>
          <a:bodyPr>
            <a:spAutoFit/>
          </a:bodyPr>
          <a:lstStyle/>
          <a:p>
            <a:pPr>
              <a:lnSpc>
                <a:spcPct val="130000"/>
              </a:lnSpc>
              <a:spcAft>
                <a:spcPts val="0"/>
              </a:spcAft>
            </a:pPr>
            <a:r>
              <a:rPr lang="en-US"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下面情境中，语言表达</a:t>
            </a:r>
            <a:r>
              <a:rPr lang="zh-CN" altLang="zh-CN" sz="26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a:t>
            </a:r>
            <a:r>
              <a:rPr lang="zh-CN" altLang="zh-CN" sz="26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a:t>
            </a:r>
            <a:r>
              <a:rPr lang="zh-CN" altLang="zh-CN" sz="26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6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a:t>
            </a:r>
            <a:r>
              <a:rPr lang="zh-CN" altLang="zh-CN" sz="26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a:t>
            </a:r>
            <a:r>
              <a:rPr lang="zh-CN" altLang="zh-CN" sz="26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【情境】</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你负责班级图书角管理，小明同学归还图书时已超期，且书籍封面出现折痕。你想提醒该同学爱护书籍并要及时归还，你对他说：</a:t>
            </a:r>
            <a:r>
              <a:rPr lang="zh-CN" altLang="zh-CN" sz="26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．小明，你怎么才还书？封面都弄折了！如果都像你这样，那怎么行！以后别借了！</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．小明，书籍封面有折痕可能会影响大家阅读，下次借阅时记得轻拿轻放呀！</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．小明，你借阅超期了，希望你以后可以按照规定，按时归还书籍。谢谢配合！</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a:latin typeface="Times New Roman" panose="02020603050405020304" pitchFamily="18" charset="0"/>
                <a:ea typeface="宋体" panose="02010600030101010101" pitchFamily="2" charset="-122"/>
                <a:cs typeface="Times New Roman" panose="02020603050405020304" pitchFamily="18" charset="0"/>
              </a:rPr>
              <a:t>D</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．小明，我发现封面有折痕，可能是你阅读时不小心弄折了，希望下次借阅时能够爱护；而且归还时间已超期，下次要按时归还，谢谢配合！</a:t>
            </a:r>
            <a:endParaRPr lang="zh-CN" altLang="zh-CN" sz="26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34a89"/>
          <p:cNvSpPr/>
          <p:nvPr/>
        </p:nvSpPr>
        <p:spPr>
          <a:xfrm>
            <a:off x="7611428" y="904098"/>
            <a:ext cx="1241487" cy="42754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41784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33290"/>
            <a:ext cx="11430000" cy="233294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陈华同学因为感冒无法参加明天的“中华经典诵写讲”活动，委托你把请假条交给王老师，并委托你转告王老师请假的原因，请你转述</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34454" y="2699763"/>
            <a:ext cx="11430000" cy="1160382"/>
          </a:xfrm>
          <a:prstGeom prst="rect">
            <a:avLst/>
          </a:prstGeom>
        </p:spPr>
        <p:txBody>
          <a:bodyPr>
            <a:spAutoFit/>
          </a:bodyPr>
          <a:lstStyle/>
          <a:p>
            <a:pPr>
              <a:lnSpc>
                <a:spcPct val="130000"/>
              </a:lnSpc>
              <a:spcAft>
                <a:spcPts val="0"/>
              </a:spcAft>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王老师</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，您好！陈华委托我将他的请假条转交给您，他因为感冒无法参加明天的活动了，望您批准。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9119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35099"/>
            <a:ext cx="11430000" cy="289310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学校通知，明天上午九点将在学校劳动基地举行劳动技能大比拼活动。班主任委托你转告今天请假了的小军同学，让他准时参加。你将如何转述这个通知</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966900"/>
            <a:ext cx="11430000" cy="1160382"/>
          </a:xfrm>
          <a:prstGeom prst="rect">
            <a:avLst/>
          </a:prstGeom>
        </p:spPr>
        <p:txBody>
          <a:bodyPr>
            <a:spAutoFit/>
          </a:bodyPr>
          <a:lstStyle/>
          <a:p>
            <a:pPr>
              <a:lnSpc>
                <a:spcPct val="130000"/>
              </a:lnSpc>
              <a:spcAft>
                <a:spcPts val="0"/>
              </a:spcAft>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小</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军同学，你好。班主任让我转告你，明天上午九点劳动技能大比拼活动将在学校劳动基地举行，请你准时参加。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3059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61101"/>
            <a:ext cx="11430000" cy="401340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社区组织辩论赛，正方认为“数字智能可以代替子女照顾老人”，你作为反方，请说出两条反驳理由。</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a:latin typeface="Arial" panose="020B0604020202020204" pitchFamily="34" charset="0"/>
                <a:ea typeface="黑体" panose="02010609060101010101" pitchFamily="49" charset="-122"/>
                <a:cs typeface="Times New Roman" panose="02020603050405020304" pitchFamily="18" charset="0"/>
              </a:rPr>
              <a:t>反方：</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我方认为数字智能不能代替子女照顾老人，</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800" smtClean="0">
                <a:latin typeface="Times New Roman" panose="02020603050405020304" pitchFamily="18" charset="0"/>
                <a:ea typeface="楷体" panose="02010609060101010101" pitchFamily="49" charset="-122"/>
                <a:cs typeface="Times New Roman" panose="02020603050405020304" pitchFamily="18" charset="0"/>
              </a:rPr>
              <a:t>_______________</a:t>
            </a:r>
          </a:p>
          <a:p>
            <a:pPr>
              <a:lnSpc>
                <a:spcPct val="130000"/>
              </a:lnSpc>
            </a:pPr>
            <a:r>
              <a:rPr lang="en-US" altLang="zh-CN" sz="2800" smtClean="0">
                <a:latin typeface="Times New Roman" panose="02020603050405020304" pitchFamily="18" charset="0"/>
                <a:ea typeface="楷体" panose="02010609060101010101" pitchFamily="49"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a:p>
        </p:txBody>
      </p:sp>
      <p:sp>
        <p:nvSpPr>
          <p:cNvPr id="3" name="矩形 2"/>
          <p:cNvSpPr>
            <a:spLocks noChangeAspect="1"/>
          </p:cNvSpPr>
          <p:nvPr/>
        </p:nvSpPr>
        <p:spPr>
          <a:xfrm>
            <a:off x="381000" y="2159022"/>
            <a:ext cx="11430000" cy="2893100"/>
          </a:xfrm>
          <a:prstGeom prst="rect">
            <a:avLst/>
          </a:prstGeom>
        </p:spPr>
        <p:txBody>
          <a:bodyPr>
            <a:spAutoFit/>
          </a:bodyPr>
          <a:lstStyle/>
          <a:p>
            <a:pPr>
              <a:lnSpc>
                <a:spcPct val="130000"/>
              </a:lnSpc>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b="1">
                <a:solidFill>
                  <a:srgbClr val="FF0000"/>
                </a:solidFill>
                <a:ea typeface="宋体" panose="02010600030101010101" pitchFamily="2" charset="-122"/>
                <a:cs typeface="宋体" panose="02010600030101010101" pitchFamily="2" charset="-122"/>
              </a:rPr>
              <a:t>①</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老年人很难从容地运用数字智能；</a:t>
            </a:r>
            <a:r>
              <a:rPr lang="zh-CN" altLang="zh-CN" sz="2800" b="1">
                <a:solidFill>
                  <a:srgbClr val="FF0000"/>
                </a:solidFill>
                <a:ea typeface="宋体" panose="02010600030101010101" pitchFamily="2" charset="-122"/>
                <a:cs typeface="宋体" panose="02010600030101010101" pitchFamily="2" charset="-122"/>
              </a:rPr>
              <a:t>②</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老人需要的是儿女的关爱，而数字智能只是冰冷的机器，无法给老人提供精神上的安慰；</a:t>
            </a:r>
            <a:r>
              <a:rPr lang="zh-CN" altLang="zh-CN" sz="2800" b="1">
                <a:solidFill>
                  <a:srgbClr val="FF0000"/>
                </a:solidFill>
                <a:ea typeface="宋体" panose="02010600030101010101" pitchFamily="2" charset="-122"/>
                <a:cs typeface="宋体" panose="02010600030101010101" pitchFamily="2" charset="-122"/>
              </a:rPr>
              <a:t>③</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如今的数字智能还没有达到完全代替人类的程度，数字智能无法完全代替子女照顾老人。</a:t>
            </a:r>
            <a:r>
              <a:rPr lang="en-US" altLang="zh-CN" sz="2800" b="1">
                <a:solidFill>
                  <a:srgbClr val="FF0000"/>
                </a:solidFill>
                <a:latin typeface="Times New Roman" panose="02020603050405020304" pitchFamily="18" charset="0"/>
                <a:ea typeface="黑体" panose="02010609060101010101" pitchFamily="49" charset="-122"/>
              </a:rPr>
              <a:t>(</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任意答出两条理由，言之成理即可</a:t>
            </a:r>
            <a:r>
              <a:rPr lang="en-US" altLang="zh-CN" sz="2800" b="1">
                <a:solidFill>
                  <a:srgbClr val="FF0000"/>
                </a:solidFill>
                <a:latin typeface="Times New Roman" panose="02020603050405020304" pitchFamily="18" charset="0"/>
                <a:ea typeface="黑体" panose="02010609060101010101" pitchFamily="49" charset="-122"/>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a:p>
        </p:txBody>
      </p:sp>
    </p:spTree>
    <p:extLst>
      <p:ext uri="{BB962C8B-B14F-4D97-AF65-F5344CB8AC3E}">
        <p14:creationId xmlns:p14="http://schemas.microsoft.com/office/powerpoint/2010/main" val="302404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76.jpeg"/>
          <p:cNvPicPr/>
          <p:nvPr/>
        </p:nvPicPr>
        <p:blipFill>
          <a:blip r:embed="rId2"/>
          <a:stretch>
            <a:fillRect/>
          </a:stretch>
        </p:blipFill>
        <p:spPr>
          <a:xfrm>
            <a:off x="3453046" y="737488"/>
            <a:ext cx="5417999" cy="456009"/>
          </a:xfrm>
          <a:prstGeom prst="rect">
            <a:avLst/>
          </a:prstGeom>
        </p:spPr>
      </p:pic>
      <p:pic>
        <p:nvPicPr>
          <p:cNvPr id="5" name="image94.jpeg"/>
          <p:cNvPicPr/>
          <p:nvPr/>
        </p:nvPicPr>
        <p:blipFill>
          <a:blip r:embed="rId3"/>
          <a:stretch>
            <a:fillRect/>
          </a:stretch>
        </p:blipFill>
        <p:spPr>
          <a:xfrm>
            <a:off x="5346601" y="1316592"/>
            <a:ext cx="344514" cy="344514"/>
          </a:xfrm>
          <a:prstGeom prst="rect">
            <a:avLst/>
          </a:prstGeom>
        </p:spPr>
      </p:pic>
      <p:sp>
        <p:nvSpPr>
          <p:cNvPr id="6" name="矩形 5"/>
          <p:cNvSpPr>
            <a:spLocks noChangeAspect="1"/>
          </p:cNvSpPr>
          <p:nvPr/>
        </p:nvSpPr>
        <p:spPr>
          <a:xfrm>
            <a:off x="4652746" y="1224020"/>
            <a:ext cx="2683748" cy="492122"/>
          </a:xfrm>
          <a:prstGeom prst="rect">
            <a:avLst/>
          </a:prstGeom>
        </p:spPr>
        <p:txBody>
          <a:bodyPr wrap="none">
            <a:spAutoFit/>
          </a:bodyPr>
          <a:lstStyle/>
          <a:p>
            <a:pPr>
              <a:lnSpc>
                <a:spcPct val="130000"/>
              </a:lnSpc>
            </a:pPr>
            <a:r>
              <a:rPr lang="zh-CN" altLang="zh-CN" sz="2200" b="1">
                <a:latin typeface="Calibri" panose="020F0502020204030204" pitchFamily="34" charset="0"/>
                <a:ea typeface="方正兰亭圆_GBK"/>
                <a:cs typeface="Times New Roman" panose="02020603050405020304" pitchFamily="18" charset="0"/>
              </a:rPr>
              <a:t>考点</a:t>
            </a:r>
            <a:r>
              <a:rPr lang="zh-CN" altLang="zh-CN" sz="2200" b="1">
                <a:ea typeface="Calibri" panose="020F0502020204030204" pitchFamily="34" charset="0"/>
                <a:cs typeface="Times New Roman" panose="02020603050405020304" pitchFamily="18" charset="0"/>
              </a:rPr>
              <a:t> </a:t>
            </a:r>
            <a:r>
              <a:rPr lang="zh-CN" altLang="zh-CN" sz="22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b="1" smtClean="0">
                <a:latin typeface="Calibri" panose="020F0502020204030204" pitchFamily="34" charset="0"/>
                <a:ea typeface="方正兰亭圆_GBK"/>
                <a:cs typeface="Times New Roman" panose="02020603050405020304" pitchFamily="18" charset="0"/>
              </a:rPr>
              <a:t>口语</a:t>
            </a:r>
            <a:r>
              <a:rPr lang="zh-CN" altLang="zh-CN" sz="2200" b="1">
                <a:latin typeface="Calibri" panose="020F0502020204030204" pitchFamily="34" charset="0"/>
                <a:ea typeface="方正兰亭圆_GBK"/>
                <a:cs typeface="Times New Roman" panose="02020603050405020304" pitchFamily="18" charset="0"/>
              </a:rPr>
              <a:t>交际</a:t>
            </a:r>
            <a:r>
              <a:rPr lang="zh-CN" altLang="zh-CN" sz="2200" b="1">
                <a:ea typeface="Times New Roman" panose="02020603050405020304" pitchFamily="18" charset="0"/>
              </a:rPr>
              <a:t> </a:t>
            </a:r>
            <a:r>
              <a:rPr lang="en-US" altLang="zh-CN" sz="2200" b="1" smtClean="0">
                <a:ea typeface="Times New Roman" panose="02020603050405020304" pitchFamily="18" charset="0"/>
              </a:rPr>
              <a:t> </a:t>
            </a:r>
            <a:endParaRPr lang="zh-CN" altLang="en-US" sz="2200"/>
          </a:p>
        </p:txBody>
      </p:sp>
      <p:pic>
        <p:nvPicPr>
          <p:cNvPr id="7" name="image96.jpeg"/>
          <p:cNvPicPr/>
          <p:nvPr/>
        </p:nvPicPr>
        <p:blipFill>
          <a:blip r:embed="rId4"/>
          <a:stretch>
            <a:fillRect/>
          </a:stretch>
        </p:blipFill>
        <p:spPr>
          <a:xfrm>
            <a:off x="231970" y="1050016"/>
            <a:ext cx="1746955" cy="396462"/>
          </a:xfrm>
          <a:prstGeom prst="rect">
            <a:avLst/>
          </a:prstGeom>
        </p:spPr>
      </p:pic>
      <p:graphicFrame>
        <p:nvGraphicFramePr>
          <p:cNvPr id="8" name="表格 7"/>
          <p:cNvGraphicFramePr>
            <a:graphicFrameLocks noGrp="1"/>
          </p:cNvGraphicFramePr>
          <p:nvPr>
            <p:extLst>
              <p:ext uri="{D42A27DB-BD31-4B8C-83A1-F6EECF244321}">
                <p14:modId xmlns:p14="http://schemas.microsoft.com/office/powerpoint/2010/main" val="405247413"/>
              </p:ext>
            </p:extLst>
          </p:nvPr>
        </p:nvGraphicFramePr>
        <p:xfrm>
          <a:off x="354841" y="1907030"/>
          <a:ext cx="11546005" cy="4081780"/>
        </p:xfrm>
        <a:graphic>
          <a:graphicData uri="http://schemas.openxmlformats.org/drawingml/2006/table">
            <a:tbl>
              <a:tblPr firstRow="1" firstCol="1" bandRow="1"/>
              <a:tblGrid>
                <a:gridCol w="696037"/>
                <a:gridCol w="10849968"/>
              </a:tblGrid>
              <a:tr h="211455">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考向</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答题技巧</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55">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用语得体</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200" b="1">
                          <a:effectLst/>
                          <a:latin typeface="Times New Roman" panose="02020603050405020304" pitchFamily="18" charset="0"/>
                          <a:ea typeface="宋体" panose="02010600030101010101" pitchFamily="2" charset="-122"/>
                          <a:cs typeface="Times New Roman" panose="02020603050405020304" pitchFamily="18" charset="0"/>
                        </a:rPr>
                        <a:t>用语得体就是能根据不同的语境、对象、场合，选择恰当的词语，依其谦敬、语体、感情色彩等，恰当地表情达意。作答这一类题目时，要注意谦敬得体和语体得体。</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2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．谦敬得体：拿到题目首先要筛选句中的关键词，分析关键词的谦敬属性。再结合文中的对象和语境进行分析，看是否匹配</a:t>
                      </a:r>
                      <a:r>
                        <a:rPr lang="en-US" sz="22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相关知识见</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专题三</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文学、文化常识</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en-US" sz="22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200" b="1">
                          <a:effectLst/>
                          <a:latin typeface="Times New Roman" panose="02020603050405020304" pitchFamily="18" charset="0"/>
                          <a:ea typeface="宋体" panose="02010600030101010101" pitchFamily="2" charset="-122"/>
                          <a:cs typeface="Times New Roman" panose="02020603050405020304" pitchFamily="18" charset="0"/>
                        </a:rPr>
                        <a:t>例：</a:t>
                      </a:r>
                      <a:r>
                        <a:rPr lang="en-US" sz="2200" b="1">
                          <a:effectLst/>
                          <a:latin typeface="Times New Roman" panose="02020603050405020304" pitchFamily="18" charset="0"/>
                          <a:ea typeface="宋体" panose="02010600030101010101" pitchFamily="2" charset="-122"/>
                          <a:cs typeface="Times New Roman" panose="02020603050405020304" pitchFamily="18" charset="0"/>
                        </a:rPr>
                        <a:t>2020</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安徽中考</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敬爱的同学们</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中，</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敬爱</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为敬辞，是对他人的礼貌用语，但一般用于老师或长辈，不能匹配</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同学们</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，故这里敬辞与使用对象不匹配，应将</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敬爱</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改为</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亲爱</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2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．语体得体：</a:t>
                      </a:r>
                      <a:r>
                        <a:rPr lang="zh-CN" sz="2200" b="1">
                          <a:effectLst/>
                          <a:latin typeface="Calibri" panose="020F0502020204030204" pitchFamily="34" charset="0"/>
                          <a:ea typeface="宋体" panose="02010600030101010101" pitchFamily="2" charset="-122"/>
                          <a:cs typeface="宋体" panose="02010600030101010101" pitchFamily="2" charset="-122"/>
                        </a:rPr>
                        <a:t>①</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礼貌用语。称呼要尊称；讲话要文雅、简洁；态度要诚恳热情；说话力求语言优美。</a:t>
                      </a:r>
                      <a:r>
                        <a:rPr lang="zh-CN" sz="2200" b="1">
                          <a:effectLst/>
                          <a:latin typeface="Calibri" panose="020F0502020204030204" pitchFamily="34" charset="0"/>
                          <a:ea typeface="宋体" panose="02010600030101010101" pitchFamily="2" charset="-122"/>
                          <a:cs typeface="宋体" panose="02010600030101010101" pitchFamily="2" charset="-122"/>
                        </a:rPr>
                        <a:t>②</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讲究语体。语体一般可分为口语和书面语两大类，结合语境选择语体，一般严肃、庄重、正式的场合用书面语，非正式和私下的场合用口语。</a:t>
                      </a:r>
                      <a:r>
                        <a:rPr lang="zh-CN" sz="2200" b="1">
                          <a:effectLst/>
                          <a:latin typeface="Calibri" panose="020F0502020204030204" pitchFamily="34" charset="0"/>
                          <a:ea typeface="宋体" panose="02010600030101010101" pitchFamily="2" charset="-122"/>
                          <a:cs typeface="宋体" panose="02010600030101010101" pitchFamily="2" charset="-122"/>
                        </a:rPr>
                        <a:t>③</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注意场合，要看语言环境；注意对象，所用称呼要符合对方的身份。</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018240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xmlns=""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xmlns=""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xmlns=""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520329217"/>
              </p:ext>
            </p:extLst>
          </p:nvPr>
        </p:nvGraphicFramePr>
        <p:xfrm>
          <a:off x="432160" y="960658"/>
          <a:ext cx="11250323" cy="5149850"/>
        </p:xfrm>
        <a:graphic>
          <a:graphicData uri="http://schemas.openxmlformats.org/drawingml/2006/table">
            <a:tbl>
              <a:tblPr firstRow="1" firstCol="1" bandRow="1"/>
              <a:tblGrid>
                <a:gridCol w="1455444"/>
                <a:gridCol w="9794879"/>
              </a:tblGrid>
              <a:tr h="2068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提建议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提建议要保证所提建议具有针对性，要明确存在的问题，围绕问题寻找解决方案：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．审清题干，明确目标。认真阅读题干及所给材料，一要明确材料中反映了什么问题或现象，二要明确这些问题或现象存在的原因，三要明确向谁、为谁提建议。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．找出病因，对症下药。所谓“对症下药”，就是根据不同问题或现象存在的原因，有针对性地提出建议，绝对不能东拉西扯，泛泛而谈。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．多角度，可操作。注意提出的建议一定要是多角度的，且具有较强的可操作性。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．理清条理，规范作答。组织作答时，一要注意分层，二要标明序号。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86174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657830539"/>
              </p:ext>
            </p:extLst>
          </p:nvPr>
        </p:nvGraphicFramePr>
        <p:xfrm>
          <a:off x="336624" y="767932"/>
          <a:ext cx="11577871" cy="5515610"/>
        </p:xfrm>
        <a:graphic>
          <a:graphicData uri="http://schemas.openxmlformats.org/drawingml/2006/table">
            <a:tbl>
              <a:tblPr firstRow="1" firstCol="1" bandRow="1"/>
              <a:tblGrid>
                <a:gridCol w="1497818"/>
                <a:gridCol w="10080053"/>
              </a:tblGrid>
              <a:tr h="2481580">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转述</a:t>
                      </a:r>
                      <a:r>
                        <a:rPr lang="en-US" sz="24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400" b="1">
                          <a:effectLst/>
                          <a:latin typeface="Arial" panose="020B0604020202020204" pitchFamily="34" charset="0"/>
                          <a:ea typeface="黑体" panose="02010609060101010101" pitchFamily="49" charset="-122"/>
                          <a:cs typeface="Times New Roman" panose="02020603050405020304" pitchFamily="18" charset="0"/>
                        </a:rPr>
                        <a:t>告</a:t>
                      </a:r>
                      <a:r>
                        <a:rPr lang="en-US" sz="24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400" b="1">
                          <a:effectLst/>
                          <a:latin typeface="Arial" panose="020B0604020202020204" pitchFamily="34" charset="0"/>
                          <a:ea typeface="黑体" panose="02010609060101010101" pitchFamily="49" charset="-122"/>
                          <a:cs typeface="Times New Roman" panose="02020603050405020304" pitchFamily="18" charset="0"/>
                        </a:rPr>
                        <a:t>类</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4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．根据题干要求，把握信息要点。转述内容，必须明确转述的关键信息，如时间、地点、人物和事件的起因、经过、结果等，以便在转述时能将信息传达完整。</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例：</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2016</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安徽中考以</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不知怎么服用</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必要的信息</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转告</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不超过</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30</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字</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为题干的关键词。</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张爷爷</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是转述对象，要抓住这些关键信息进行转述。</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4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．抓住人称变化，合理转化信息。“转告”重在“转”，即转变人称</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称呼</a:t>
                      </a:r>
                      <a:r>
                        <a:rPr lang="en-US" sz="24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，学会将一些无法直接传达的信息进行适当的转换。</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400" b="1">
                          <a:effectLst/>
                          <a:latin typeface="Times New Roman" panose="02020603050405020304" pitchFamily="18" charset="0"/>
                          <a:ea typeface="宋体" panose="02010600030101010101" pitchFamily="2" charset="-122"/>
                          <a:cs typeface="Times New Roman" panose="02020603050405020304" pitchFamily="18" charset="0"/>
                        </a:rPr>
                        <a:t>3</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．把握转述对象，表达要得体、简明。在表达时，必须注意说话双方的身份，说话的场合，用语的文明礼貌等因素。</a:t>
                      </a:r>
                      <a:r>
                        <a:rPr lang="zh-CN" sz="2400" b="1">
                          <a:effectLst/>
                          <a:latin typeface="Calibri" panose="020F0502020204030204" pitchFamily="34" charset="0"/>
                          <a:ea typeface="宋体" panose="02010600030101010101" pitchFamily="2" charset="-122"/>
                          <a:cs typeface="宋体" panose="02010600030101010101" pitchFamily="2" charset="-122"/>
                        </a:rPr>
                        <a:t>①</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就称呼来说，对同学，可以直呼其姓名；而对长辈，则应称呼“您”，或在姓氏后面加上“叔叔”“阿姨”“老师”等，以示尊敬。</a:t>
                      </a:r>
                      <a:r>
                        <a:rPr lang="zh-CN" sz="2400" b="1">
                          <a:effectLst/>
                          <a:latin typeface="Calibri" panose="020F0502020204030204" pitchFamily="34" charset="0"/>
                          <a:ea typeface="宋体" panose="02010600030101010101" pitchFamily="2" charset="-122"/>
                          <a:cs typeface="宋体" panose="02010600030101010101" pitchFamily="2" charset="-122"/>
                        </a:rPr>
                        <a:t>②</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就用词来说，一定要注意词义的轻重、褒贬以及语体色彩等。</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例：</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2017</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安徽中考转述对象是</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本班家长</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，应在短信开头添加称呼及礼貌用语；</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2016</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安徽中考转述的对象是</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张爷爷</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楷体" panose="02010609060101010101" pitchFamily="49" charset="-122"/>
                          <a:cs typeface="Times New Roman" panose="02020603050405020304" pitchFamily="18" charset="0"/>
                        </a:rPr>
                        <a:t>，要用敬称。</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57361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78333613"/>
              </p:ext>
            </p:extLst>
          </p:nvPr>
        </p:nvGraphicFramePr>
        <p:xfrm>
          <a:off x="391215" y="1162835"/>
          <a:ext cx="11427745" cy="4249420"/>
        </p:xfrm>
        <a:graphic>
          <a:graphicData uri="http://schemas.openxmlformats.org/drawingml/2006/table">
            <a:tbl>
              <a:tblPr firstRow="1" firstCol="1" bandRow="1"/>
              <a:tblGrid>
                <a:gridCol w="1478396"/>
                <a:gridCol w="9949349"/>
              </a:tblGrid>
              <a:tr h="1449705">
                <a:tc>
                  <a:txBody>
                    <a:bodyPr/>
                    <a:lstStyle/>
                    <a:p>
                      <a:pPr algn="ctr" fontAlgn="ctr">
                        <a:spcAft>
                          <a:spcPts val="0"/>
                        </a:spcAft>
                      </a:pPr>
                      <a:r>
                        <a:rPr lang="zh-CN" sz="2500" b="1">
                          <a:effectLst/>
                          <a:latin typeface="Arial" panose="020B0604020202020204" pitchFamily="34" charset="0"/>
                          <a:ea typeface="黑体" panose="02010609060101010101" pitchFamily="49" charset="-122"/>
                          <a:cs typeface="Times New Roman" panose="02020603050405020304" pitchFamily="18" charset="0"/>
                        </a:rPr>
                        <a:t>劝说</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“劝说”指通过规劝让他人接受自己的建议。“劝说”主要考查考生以具有说服力的语言表达自己观点的能力。“劝说”最基本的要求是讲明道理，消除顾虑。</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5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．注意审题，结合题干中的具体情境进行有针对性的劝说。</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5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．可以参考“称呼</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要结合劝说对象的身份，注意措辞</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表明自己的观点</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明确劝说的目的，找到劝说的切入点，表达要委婉</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解决办法</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指出其危害性</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积极性</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鼓励或象征性的征询”的方法，进行语言整合，注意语言凝练，要在尊重他人的前提下进行劝说。</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205">
                <a:tc>
                  <a:txBody>
                    <a:bodyPr/>
                    <a:lstStyle/>
                    <a:p>
                      <a:pPr algn="ctr" fontAlgn="ctr">
                        <a:spcAft>
                          <a:spcPts val="0"/>
                        </a:spcAft>
                      </a:pPr>
                      <a:r>
                        <a:rPr lang="zh-CN" sz="2500" b="1">
                          <a:effectLst/>
                          <a:latin typeface="Arial" panose="020B0604020202020204" pitchFamily="34" charset="0"/>
                          <a:ea typeface="黑体" panose="02010609060101010101" pitchFamily="49" charset="-122"/>
                          <a:cs typeface="Times New Roman" panose="02020603050405020304" pitchFamily="18" charset="0"/>
                        </a:rPr>
                        <a:t>说鼓励、</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500" b="1">
                          <a:effectLst/>
                          <a:latin typeface="Arial" panose="020B0604020202020204" pitchFamily="34" charset="0"/>
                          <a:ea typeface="黑体" panose="02010609060101010101" pitchFamily="49" charset="-122"/>
                          <a:cs typeface="Times New Roman" panose="02020603050405020304" pitchFamily="18" charset="0"/>
                        </a:rPr>
                        <a:t>安慰的话</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鼓励、安慰的话可由以下成分组成：称呼</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鼓励内容</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对方的优点、长处</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能做好某事的理由</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鼓励性的语言</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如</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你最棒</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你可以</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加油</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等</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或具有鼓励性质的名言。</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注意态度诚恳、语气柔和、语言得体</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25935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445315624"/>
              </p:ext>
            </p:extLst>
          </p:nvPr>
        </p:nvGraphicFramePr>
        <p:xfrm>
          <a:off x="432159" y="1623404"/>
          <a:ext cx="11277619" cy="3458210"/>
        </p:xfrm>
        <a:graphic>
          <a:graphicData uri="http://schemas.openxmlformats.org/drawingml/2006/table">
            <a:tbl>
              <a:tblPr firstRow="1" firstCol="1" bandRow="1"/>
              <a:tblGrid>
                <a:gridCol w="1458975"/>
                <a:gridCol w="9818644"/>
              </a:tblGrid>
              <a:tr h="1862455">
                <a:tc>
                  <a:txBody>
                    <a:bodyPr/>
                    <a:lstStyle/>
                    <a:p>
                      <a:pPr algn="ctr" fontAlgn="ctr">
                        <a:spcAft>
                          <a:spcPts val="0"/>
                        </a:spcAft>
                      </a:pPr>
                      <a:r>
                        <a:rPr lang="zh-CN" sz="2500" b="1">
                          <a:effectLst/>
                          <a:latin typeface="Arial" panose="020B0604020202020204" pitchFamily="34" charset="0"/>
                          <a:ea typeface="黑体" panose="02010609060101010101" pitchFamily="49" charset="-122"/>
                          <a:cs typeface="Times New Roman" panose="02020603050405020304" pitchFamily="18" charset="0"/>
                        </a:rPr>
                        <a:t>辩论</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“辩论”重在一个“辩”字，对于同一个问题，不同的人有不同的观点和看法，辩论双方要摆出自己的观点，陈述理由，全力辩驳对方的观点。辩论题考查学生的思维和逻辑能力。具体的方法步骤如下：</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5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．明确辩论的主题，明确对方和己方的观点。</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5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．分析对方的辩词，抓住对方观点或语言组织中的某一说法</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或歧义、漏洞</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加以辩驳，或强化己方观点阐述理由。</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a:effectLst/>
                          <a:latin typeface="Times New Roman" panose="02020603050405020304" pitchFamily="18" charset="0"/>
                          <a:ea typeface="楷体" panose="02010609060101010101" pitchFamily="49" charset="-122"/>
                          <a:cs typeface="Times New Roman" panose="02020603050405020304" pitchFamily="18" charset="0"/>
                        </a:rPr>
                        <a:t>注意：用词准确，逻辑严密，不给对方留下辩驳的话柄</a:t>
                      </a:r>
                      <a:r>
                        <a:rPr lang="en-US" sz="25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500" b="1">
                          <a:effectLst/>
                          <a:latin typeface="Arial" panose="020B0604020202020204" pitchFamily="34" charset="0"/>
                          <a:ea typeface="黑体" panose="02010609060101010101" pitchFamily="49" charset="-122"/>
                          <a:cs typeface="Times New Roman" panose="02020603050405020304" pitchFamily="18" charset="0"/>
                        </a:rPr>
                        <a:t>【答题规范】</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明确己方观点，抓住对方观点的漏洞辩驳</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陈述理由</a:t>
                      </a:r>
                      <a:r>
                        <a:rPr lang="en-US"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a:effectLst/>
                          <a:latin typeface="Times New Roman" panose="02020603050405020304" pitchFamily="18" charset="0"/>
                          <a:ea typeface="宋体" panose="02010600030101010101" pitchFamily="2" charset="-122"/>
                          <a:cs typeface="Times New Roman" panose="02020603050405020304" pitchFamily="18" charset="0"/>
                        </a:rPr>
                        <a:t>强调己方观点。</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4423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414081539"/>
              </p:ext>
            </p:extLst>
          </p:nvPr>
        </p:nvGraphicFramePr>
        <p:xfrm>
          <a:off x="500399" y="1905671"/>
          <a:ext cx="11236676" cy="3016250"/>
        </p:xfrm>
        <a:graphic>
          <a:graphicData uri="http://schemas.openxmlformats.org/drawingml/2006/table">
            <a:tbl>
              <a:tblPr firstRow="1" firstCol="1" bandRow="1"/>
              <a:tblGrid>
                <a:gridCol w="1453678"/>
                <a:gridCol w="9782998"/>
              </a:tblGrid>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采访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现场采访要注意从“称呼</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问候语</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采访目的</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针对性问题”这些方面思考：</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．对象要明确。看准对象，要考虑题干中采访对象的身份、地位、知识水平等多方面因素，做到“因人施语”。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．提问要切题。采访提问一定要围绕一个明确的主题，把大而笼统的问题分解为小而具体的问题，让受访者有话可说。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．用语要得体。注意采访对象，因境设辞，恰当用语。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770085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3681747"/>
            <a:ext cx="11430000" cy="1212640"/>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组长：</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王教授，您好！</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王教授：</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你好，小黔同学！请问你有什么事吗？</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401058"/>
            <a:ext cx="11430000" cy="2280689"/>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贵州</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黔城中学学生会准备举行以“桥”为主题的学习活动。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为了让同学们了解中国桥梁建设的新成就，第一小组准备邀请知名桥梁专家王教授于</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27</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日</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星期五</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下午做一场专题讲座。下面是第一小组组长打电话邀请王教授的对话，请补全横线处内容。</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67f64"/>
          <p:cNvSpPr/>
          <p:nvPr/>
        </p:nvSpPr>
        <p:spPr>
          <a:xfrm>
            <a:off x="4657090" y="3778267"/>
            <a:ext cx="6937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我是黔城中学学生会第一小组组长小黔</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2" name="image97.jpeg"/>
          <p:cNvPicPr/>
          <p:nvPr/>
        </p:nvPicPr>
        <p:blipFill>
          <a:blip r:embed="rId2"/>
          <a:stretch>
            <a:fillRect/>
          </a:stretch>
        </p:blipFill>
        <p:spPr>
          <a:xfrm>
            <a:off x="268268" y="1019028"/>
            <a:ext cx="1683362" cy="382030"/>
          </a:xfrm>
          <a:prstGeom prst="rect">
            <a:avLst/>
          </a:prstGeom>
        </p:spPr>
      </p:pic>
    </p:spTree>
    <p:extLst>
      <p:ext uri="{BB962C8B-B14F-4D97-AF65-F5344CB8AC3E}">
        <p14:creationId xmlns:p14="http://schemas.microsoft.com/office/powerpoint/2010/main" val="325479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正文模板" id="{EB76AE8E-FFB6-47CD-99DB-C83FC16354B4}" vid="{EC26177E-66DD-4505-9495-52D58669751C}"/>
    </a:ext>
  </a:extLst>
</a:theme>
</file>

<file path=docProps/app.xml><?xml version="1.0" encoding="utf-8"?>
<Properties xmlns="http://schemas.openxmlformats.org/officeDocument/2006/extended-properties" xmlns:vt="http://schemas.openxmlformats.org/officeDocument/2006/docPropsVTypes">
  <Template>正文模板</Template>
  <TotalTime>37</TotalTime>
  <Words>2304</Words>
  <Application>Microsoft Office PowerPoint</Application>
  <PresentationFormat>宽屏</PresentationFormat>
  <Paragraphs>174</Paragraphs>
  <Slides>30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等线</vt:lpstr>
      <vt:lpstr>方正兰亭圆_GBK</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Windows User</cp:lastModifiedBy>
  <cp:revision>9</cp:revision>
  <dcterms:created xsi:type="dcterms:W3CDTF">2025-11-14T07:46:15Z</dcterms:created>
  <dcterms:modified xsi:type="dcterms:W3CDTF">2025-11-14T12:17:33Z</dcterms:modified>
</cp:coreProperties>
</file>