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96" r:id="rId10"/>
    <p:sldId id="889" r:id="rId11"/>
    <p:sldId id="897" r:id="rId12"/>
    <p:sldId id="898" r:id="rId13"/>
    <p:sldId id="899" r:id="rId14"/>
    <p:sldId id="900" r:id="rId15"/>
    <p:sldId id="901" r:id="rId16"/>
    <p:sldId id="902" r:id="rId17"/>
    <p:sldId id="903" r:id="rId18"/>
    <p:sldId id="904" r:id="rId19"/>
    <p:sldId id="905" r:id="rId20"/>
    <p:sldId id="906" r:id="rId21"/>
    <p:sldId id="907" r:id="rId22"/>
    <p:sldId id="908" r:id="rId23"/>
    <p:sldId id="911" r:id="rId24"/>
    <p:sldId id="909" r:id="rId25"/>
    <p:sldId id="910" r:id="rId26"/>
    <p:sldId id="914" r:id="rId27"/>
    <p:sldId id="912" r:id="rId28"/>
    <p:sldId id="913"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8" d="100"/>
          <a:sy n="68" d="100"/>
        </p:scale>
        <p:origin x="96" y="21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五、</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红星照耀中国</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纪实作品的阅读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64.jpeg"/>
          <p:cNvPicPr/>
          <p:nvPr/>
        </p:nvPicPr>
        <p:blipFill>
          <a:blip r:embed="rId2"/>
          <a:stretch>
            <a:fillRect/>
          </a:stretch>
        </p:blipFill>
        <p:spPr>
          <a:xfrm>
            <a:off x="348795" y="697026"/>
            <a:ext cx="2009018"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3530687927"/>
              </p:ext>
            </p:extLst>
          </p:nvPr>
        </p:nvGraphicFramePr>
        <p:xfrm>
          <a:off x="348795" y="1223010"/>
          <a:ext cx="11430000" cy="5208270"/>
        </p:xfrm>
        <a:graphic>
          <a:graphicData uri="http://schemas.openxmlformats.org/drawingml/2006/table">
            <a:tbl>
              <a:tblPr firstRow="1" firstCol="1" bandRow="1"/>
              <a:tblGrid>
                <a:gridCol w="1538111">
                  <a:extLst>
                    <a:ext uri="{9D8B030D-6E8A-4147-A177-3AD203B41FA5}">
                      <a16:colId xmlns:a16="http://schemas.microsoft.com/office/drawing/2014/main" val="2675340404"/>
                    </a:ext>
                  </a:extLst>
                </a:gridCol>
                <a:gridCol w="6071761">
                  <a:extLst>
                    <a:ext uri="{9D8B030D-6E8A-4147-A177-3AD203B41FA5}">
                      <a16:colId xmlns:a16="http://schemas.microsoft.com/office/drawing/2014/main" val="2397179030"/>
                    </a:ext>
                  </a:extLst>
                </a:gridCol>
                <a:gridCol w="3820128">
                  <a:extLst>
                    <a:ext uri="{9D8B030D-6E8A-4147-A177-3AD203B41FA5}">
                      <a16:colId xmlns:a16="http://schemas.microsoft.com/office/drawing/2014/main" val="221383599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4834325"/>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周恩来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第二章</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第一次见面用英语跟斯诺打招呼。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为斯诺规划采访行程。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把胳膊爱护地搭在“红小鬼”的肩上，走过乡间田埂。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平易近人，温和文雅，头脑冷静，善于分析推理，讲究实际经验，细心热情，善于计划，生活朴素，充满活力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0385801"/>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贺龙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第二章</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传说用一把刀在湖南建立一个苏区。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据说曾经不止一次把地方的哥老会全部成员收编进红军。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参加共产党后一直忠于党，总希望别人提出批评，留心听取意见。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行军神出鬼没。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威望高，口才好，英勇善战，有出色的军事才能，性格急躁但很谦虚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7709258"/>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708845747"/>
              </p:ext>
            </p:extLst>
          </p:nvPr>
        </p:nvGraphicFramePr>
        <p:xfrm>
          <a:off x="403578" y="910872"/>
          <a:ext cx="11430000" cy="5209540"/>
        </p:xfrm>
        <a:graphic>
          <a:graphicData uri="http://schemas.openxmlformats.org/drawingml/2006/table">
            <a:tbl>
              <a:tblPr firstRow="1" firstCol="1" bandRow="1"/>
              <a:tblGrid>
                <a:gridCol w="1323938">
                  <a:extLst>
                    <a:ext uri="{9D8B030D-6E8A-4147-A177-3AD203B41FA5}">
                      <a16:colId xmlns:a16="http://schemas.microsoft.com/office/drawing/2014/main" val="1890917826"/>
                    </a:ext>
                  </a:extLst>
                </a:gridCol>
                <a:gridCol w="5982795">
                  <a:extLst>
                    <a:ext uri="{9D8B030D-6E8A-4147-A177-3AD203B41FA5}">
                      <a16:colId xmlns:a16="http://schemas.microsoft.com/office/drawing/2014/main" val="4073971973"/>
                    </a:ext>
                  </a:extLst>
                </a:gridCol>
                <a:gridCol w="4123267">
                  <a:extLst>
                    <a:ext uri="{9D8B030D-6E8A-4147-A177-3AD203B41FA5}">
                      <a16:colId xmlns:a16="http://schemas.microsoft.com/office/drawing/2014/main" val="1420198410"/>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1263311"/>
                  </a:ext>
                </a:extLst>
              </a:tr>
              <a:tr h="3307080">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毛泽东</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6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600" b="1">
                          <a:effectLst/>
                          <a:latin typeface="Arial" panose="020B0604020202020204" pitchFamily="34" charset="0"/>
                          <a:ea typeface="黑体" panose="02010609060101010101" pitchFamily="49" charset="-122"/>
                          <a:cs typeface="Times New Roman" panose="02020603050405020304" pitchFamily="18" charset="0"/>
                        </a:rPr>
                        <a:t>第三、</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四章</a:t>
                      </a:r>
                      <a:r>
                        <a:rPr lang="en-US" sz="26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①</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与父亲的矛盾对抗。</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②</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剪辫子、参军。</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③</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自己到湖南省立图书馆看书自修半年。</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④</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他的财物只是一卷铺盖、几件随身衣物，伙食也同每个人一样。</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⑤</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谈及牺牲的同志和饥荒的死人事件，他总是眼睛湿润。</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⑥</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将自己的上衣脱给战士穿，长征中和普通战士一样步行。</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⑦</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对当前世界政治惊人地熟悉，提出的世界政局时事问题连斯诺都无法回答。</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⑧</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与斯诺谈论共产党的政策及抗日战争。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成长时期：富有反抗性、善于通过斗争为自己争取合法权益，好学进取、有恒心、有毅力，善于思考、有质疑精神</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成熟时期：质朴纯真，生活简朴，博览群书，涉猎广泛，精力过人，身体素质好，一丝不苟，有魄力，是一位天才的军事家和政治战略家，同时又是一个感情深邃、爱军爱民的领导者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0423045"/>
                  </a:ext>
                </a:extLst>
              </a:tr>
            </a:tbl>
          </a:graphicData>
        </a:graphic>
      </p:graphicFrame>
    </p:spTree>
    <p:extLst>
      <p:ext uri="{BB962C8B-B14F-4D97-AF65-F5344CB8AC3E}">
        <p14:creationId xmlns:p14="http://schemas.microsoft.com/office/powerpoint/2010/main" val="3073443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noChangeAspect="1"/>
          </p:cNvGraphicFramePr>
          <p:nvPr>
            <p:extLst>
              <p:ext uri="{D42A27DB-BD31-4B8C-83A1-F6EECF244321}">
                <p14:modId xmlns:p14="http://schemas.microsoft.com/office/powerpoint/2010/main" val="808324254"/>
              </p:ext>
            </p:extLst>
          </p:nvPr>
        </p:nvGraphicFramePr>
        <p:xfrm>
          <a:off x="358422" y="1066659"/>
          <a:ext cx="11430000" cy="3045460"/>
        </p:xfrm>
        <a:graphic>
          <a:graphicData uri="http://schemas.openxmlformats.org/drawingml/2006/table">
            <a:tbl>
              <a:tblPr firstRow="1" firstCol="1" bandRow="1"/>
              <a:tblGrid>
                <a:gridCol w="1526822">
                  <a:extLst>
                    <a:ext uri="{9D8B030D-6E8A-4147-A177-3AD203B41FA5}">
                      <a16:colId xmlns:a16="http://schemas.microsoft.com/office/drawing/2014/main" val="813455826"/>
                    </a:ext>
                  </a:extLst>
                </a:gridCol>
                <a:gridCol w="7303327">
                  <a:extLst>
                    <a:ext uri="{9D8B030D-6E8A-4147-A177-3AD203B41FA5}">
                      <a16:colId xmlns:a16="http://schemas.microsoft.com/office/drawing/2014/main" val="2534771158"/>
                    </a:ext>
                  </a:extLst>
                </a:gridCol>
                <a:gridCol w="2599851">
                  <a:extLst>
                    <a:ext uri="{9D8B030D-6E8A-4147-A177-3AD203B41FA5}">
                      <a16:colId xmlns:a16="http://schemas.microsoft.com/office/drawing/2014/main" val="3836333604"/>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6059021"/>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徐海东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第九章</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在学堂回击富家子弟的欺压，参加反对克扣工资的罢工。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为自己的无产阶级出身感到自豪，笑称自己是“苦力”。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组织湖北第一支“工农军队”。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带领红军轻松攻克预旺县。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大胆无畏，英勇善战，无私诚实，具有较强的反抗精神，善良真诚，阶级意识强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1143309"/>
                  </a:ext>
                </a:extLst>
              </a:tr>
            </a:tbl>
          </a:graphicData>
        </a:graphic>
      </p:graphicFrame>
    </p:spTree>
    <p:extLst>
      <p:ext uri="{BB962C8B-B14F-4D97-AF65-F5344CB8AC3E}">
        <p14:creationId xmlns:p14="http://schemas.microsoft.com/office/powerpoint/2010/main" val="1028717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629156021"/>
              </p:ext>
            </p:extLst>
          </p:nvPr>
        </p:nvGraphicFramePr>
        <p:xfrm>
          <a:off x="381000" y="870232"/>
          <a:ext cx="11430000" cy="4752340"/>
        </p:xfrm>
        <a:graphic>
          <a:graphicData uri="http://schemas.openxmlformats.org/drawingml/2006/table">
            <a:tbl>
              <a:tblPr firstRow="1" firstCol="1" bandRow="1"/>
              <a:tblGrid>
                <a:gridCol w="1447800">
                  <a:extLst>
                    <a:ext uri="{9D8B030D-6E8A-4147-A177-3AD203B41FA5}">
                      <a16:colId xmlns:a16="http://schemas.microsoft.com/office/drawing/2014/main" val="3743830706"/>
                    </a:ext>
                  </a:extLst>
                </a:gridCol>
                <a:gridCol w="6333067">
                  <a:extLst>
                    <a:ext uri="{9D8B030D-6E8A-4147-A177-3AD203B41FA5}">
                      <a16:colId xmlns:a16="http://schemas.microsoft.com/office/drawing/2014/main" val="1925598565"/>
                    </a:ext>
                  </a:extLst>
                </a:gridCol>
                <a:gridCol w="3649133">
                  <a:extLst>
                    <a:ext uri="{9D8B030D-6E8A-4147-A177-3AD203B41FA5}">
                      <a16:colId xmlns:a16="http://schemas.microsoft.com/office/drawing/2014/main" val="379280494"/>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0822150"/>
                  </a:ext>
                </a:extLst>
              </a:tr>
              <a:tr h="206883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朱德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第十章</a:t>
                      </a:r>
                      <a:r>
                        <a:rPr lang="en-US"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仔细制订读书计划，熟读政治、经济书籍。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坚持加入共产党，并寻找新的革命道路。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在柏林参加共产党，为声援“五卅运动”被捕。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在长期的作战中形成自己带兵的特殊战术。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⑤</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指挥全军打过几百次小仗，几十次大仗，经历了敌人的五次大围剿</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沉默谦虚，爱护部下，天性温和，说话朴实，喜欢运动和读书，大勇大智，爱党爱民，是一位为革命甘愿丢弃个人财富和地位的共产党人，同时还是一位作战经验丰富的杰出军事家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4271178"/>
                  </a:ext>
                </a:extLst>
              </a:tr>
            </a:tbl>
          </a:graphicData>
        </a:graphic>
      </p:graphicFrame>
    </p:spTree>
    <p:extLst>
      <p:ext uri="{BB962C8B-B14F-4D97-AF65-F5344CB8AC3E}">
        <p14:creationId xmlns:p14="http://schemas.microsoft.com/office/powerpoint/2010/main" val="35154318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70546008"/>
              </p:ext>
            </p:extLst>
          </p:nvPr>
        </p:nvGraphicFramePr>
        <p:xfrm>
          <a:off x="381000" y="979735"/>
          <a:ext cx="11430000" cy="3472180"/>
        </p:xfrm>
        <a:graphic>
          <a:graphicData uri="http://schemas.openxmlformats.org/drawingml/2006/table">
            <a:tbl>
              <a:tblPr firstRow="1" firstCol="1" bandRow="1"/>
              <a:tblGrid>
                <a:gridCol w="1662289">
                  <a:extLst>
                    <a:ext uri="{9D8B030D-6E8A-4147-A177-3AD203B41FA5}">
                      <a16:colId xmlns:a16="http://schemas.microsoft.com/office/drawing/2014/main" val="1223428865"/>
                    </a:ext>
                  </a:extLst>
                </a:gridCol>
                <a:gridCol w="6220178">
                  <a:extLst>
                    <a:ext uri="{9D8B030D-6E8A-4147-A177-3AD203B41FA5}">
                      <a16:colId xmlns:a16="http://schemas.microsoft.com/office/drawing/2014/main" val="2109217542"/>
                    </a:ext>
                  </a:extLst>
                </a:gridCol>
                <a:gridCol w="3547533">
                  <a:extLst>
                    <a:ext uri="{9D8B030D-6E8A-4147-A177-3AD203B41FA5}">
                      <a16:colId xmlns:a16="http://schemas.microsoft.com/office/drawing/2014/main" val="519157608"/>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656371"/>
                  </a:ext>
                </a:extLst>
              </a:tr>
              <a:tr h="1656080">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红小鬼</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他们大都是从</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岁时就参加红军的，历经磨难，有的甚至参加了长征，在部队里担任通讯员、勤务员、号手、侦察员、无线电报务员等。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红军部队里有一些</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岁到</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岁的少年，就是所谓的“红小鬼”。他们对工作具有高度的责任感，对红军部队十分忠诚，是国家的未来和希望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3966901"/>
                  </a:ext>
                </a:extLst>
              </a:tr>
            </a:tbl>
          </a:graphicData>
        </a:graphic>
      </p:graphicFrame>
    </p:spTree>
    <p:extLst>
      <p:ext uri="{BB962C8B-B14F-4D97-AF65-F5344CB8AC3E}">
        <p14:creationId xmlns:p14="http://schemas.microsoft.com/office/powerpoint/2010/main" val="40532818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65.jpeg"/>
          <p:cNvPicPr/>
          <p:nvPr/>
        </p:nvPicPr>
        <p:blipFill>
          <a:blip r:embed="rId2"/>
          <a:stretch>
            <a:fillRect/>
          </a:stretch>
        </p:blipFill>
        <p:spPr>
          <a:xfrm>
            <a:off x="326217" y="640580"/>
            <a:ext cx="2009018" cy="455936"/>
          </a:xfrm>
          <a:prstGeom prst="rect">
            <a:avLst/>
          </a:prstGeom>
        </p:spPr>
      </p:pic>
      <p:sp>
        <p:nvSpPr>
          <p:cNvPr id="3" name="矩形 2"/>
          <p:cNvSpPr>
            <a:spLocks noChangeAspect="1"/>
          </p:cNvSpPr>
          <p:nvPr/>
        </p:nvSpPr>
        <p:spPr>
          <a:xfrm>
            <a:off x="326217" y="949759"/>
            <a:ext cx="11430000" cy="121264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把下面表格中</a:t>
            </a:r>
            <a:r>
              <a:rPr lang="zh-CN" altLang="zh-CN" sz="2800" b="1" dirty="0">
                <a:ea typeface="宋体" panose="02010600030101010101" pitchFamily="2" charset="-122"/>
                <a:cs typeface="宋体" panose="02010600030101010101" pitchFamily="2" charset="-122"/>
              </a:rPr>
              <a:t>①②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处的内容补充完整</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2505403263"/>
              </p:ext>
            </p:extLst>
          </p:nvPr>
        </p:nvGraphicFramePr>
        <p:xfrm>
          <a:off x="326216" y="2105954"/>
          <a:ext cx="11430001" cy="4351290"/>
        </p:xfrm>
        <a:graphic>
          <a:graphicData uri="http://schemas.openxmlformats.org/drawingml/2006/table">
            <a:tbl>
              <a:tblPr firstRow="1" firstCol="1" bandRow="1"/>
              <a:tblGrid>
                <a:gridCol w="7000273">
                  <a:extLst>
                    <a:ext uri="{9D8B030D-6E8A-4147-A177-3AD203B41FA5}">
                      <a16:colId xmlns:a16="http://schemas.microsoft.com/office/drawing/2014/main" val="43168145"/>
                    </a:ext>
                  </a:extLst>
                </a:gridCol>
                <a:gridCol w="2799644">
                  <a:extLst>
                    <a:ext uri="{9D8B030D-6E8A-4147-A177-3AD203B41FA5}">
                      <a16:colId xmlns:a16="http://schemas.microsoft.com/office/drawing/2014/main" val="813584455"/>
                    </a:ext>
                  </a:extLst>
                </a:gridCol>
                <a:gridCol w="1630084">
                  <a:extLst>
                    <a:ext uri="{9D8B030D-6E8A-4147-A177-3AD203B41FA5}">
                      <a16:colId xmlns:a16="http://schemas.microsoft.com/office/drawing/2014/main" val="1257138984"/>
                    </a:ext>
                  </a:extLst>
                </a:gridCol>
              </a:tblGrid>
              <a:tr h="211455">
                <a:tc>
                  <a:txBody>
                    <a:bodyPr/>
                    <a:lstStyle/>
                    <a:p>
                      <a:pPr algn="ct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原著内容</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人物特点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人名</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903353"/>
                  </a:ext>
                </a:extLst>
              </a:tr>
              <a:tr h="1449705">
                <a:tc>
                  <a:txBody>
                    <a:bodyPr/>
                    <a:lstStyle/>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但是这时突然出现了一个清瘦的青年军官，他长着一脸大胡子。他走上前来，用温和文雅的口气向我招呼：</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哈啰，你想找什么人吗？</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他是用英语讲的！</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温和文雅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平易近人</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知识渊博</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dirty="0" smtClean="0">
                          <a:effectLst/>
                          <a:latin typeface="Calibri" panose="020F0502020204030204" pitchFamily="34" charset="0"/>
                          <a:ea typeface="宋体" panose="02010600030101010101" pitchFamily="2" charset="-122"/>
                          <a:cs typeface="宋体" panose="02010600030101010101" pitchFamily="2" charset="-122"/>
                        </a:rPr>
                        <a:t>①</a:t>
                      </a:r>
                      <a:r>
                        <a:rPr lang="en-US" altLang="zh-CN" sz="2600" b="1" dirty="0" smtClean="0">
                          <a:effectLst/>
                          <a:latin typeface="Calibri" panose="020F0502020204030204" pitchFamily="34" charset="0"/>
                          <a:ea typeface="宋体" panose="02010600030101010101" pitchFamily="2" charset="-122"/>
                          <a:cs typeface="宋体" panose="02010600030101010101" pitchFamily="2" charset="-122"/>
                        </a:rPr>
                        <a:t> </a:t>
                      </a:r>
                    </a:p>
                    <a:p>
                      <a:pPr algn="ctr" fontAlgn="ctr">
                        <a:spcAft>
                          <a:spcPts val="0"/>
                        </a:spcAft>
                      </a:pPr>
                      <a:endParaRPr lang="en-US" altLang="zh-CN" sz="2600" b="1" dirty="0" smtClean="0">
                        <a:effectLst/>
                        <a:latin typeface="Calibri" panose="020F0502020204030204" pitchFamily="34" charset="0"/>
                        <a:ea typeface="宋体" panose="02010600030101010101" pitchFamily="2" charset="-122"/>
                        <a:cs typeface="宋体" panose="02010600030101010101" pitchFamily="2" charset="-122"/>
                      </a:endParaRPr>
                    </a:p>
                    <a:p>
                      <a:pPr algn="ctr" fontAlgn="ctr">
                        <a:spcAft>
                          <a:spcPts val="0"/>
                        </a:spcAft>
                      </a:pPr>
                      <a:r>
                        <a:rPr lang="en-US" altLang="zh-CN" sz="2600" b="1" dirty="0" smtClean="0">
                          <a:effectLst/>
                          <a:latin typeface="Calibri" panose="020F0502020204030204" pitchFamily="34" charset="0"/>
                          <a:ea typeface="宋体" panose="02010600030101010101" pitchFamily="2" charset="-122"/>
                          <a:cs typeface="宋体" panose="02010600030101010101" pitchFamily="2" charset="-122"/>
                        </a:rPr>
                        <a:t>          </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8382270"/>
                  </a:ext>
                </a:extLst>
              </a:tr>
              <a:tr h="2311670">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1927</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年，国民党右派发动政变。他立刻组织了一个中国共产党的支部；同时，组建了</a:t>
                      </a: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17</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人的湖北工农军，队伍只有一把手枪八粒子弹。后来红四方面军的六万人，就是从这个核心组织发展开来的。</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smtClean="0">
                          <a:effectLst/>
                          <a:latin typeface="Calibri" panose="020F0502020204030204" pitchFamily="34" charset="0"/>
                          <a:ea typeface="宋体" panose="02010600030101010101" pitchFamily="2" charset="-122"/>
                          <a:cs typeface="宋体" panose="02010600030101010101" pitchFamily="2" charset="-122"/>
                        </a:rPr>
                        <a:t>②</a:t>
                      </a:r>
                      <a:endParaRPr lang="en-US" altLang="zh-CN" sz="2600" b="1" dirty="0" smtClean="0">
                        <a:effectLst/>
                        <a:latin typeface="Calibri" panose="020F0502020204030204" pitchFamily="34" charset="0"/>
                        <a:ea typeface="宋体" panose="02010600030101010101" pitchFamily="2" charset="-122"/>
                        <a:cs typeface="宋体" panose="02010600030101010101" pitchFamily="2" charset="-122"/>
                      </a:endParaRPr>
                    </a:p>
                    <a:p>
                      <a:pPr fontAlgn="ctr">
                        <a:spcAft>
                          <a:spcPts val="0"/>
                        </a:spcAft>
                      </a:pPr>
                      <a:endParaRPr lang="en-US" altLang="zh-CN" sz="2600" b="1"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en-US" altLang="zh-CN" sz="2600" b="1"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en-US" altLang="zh-CN" sz="2600" b="1" dirty="0" smtClean="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徐海东</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85443"/>
                  </a:ext>
                </a:extLst>
              </a:tr>
            </a:tbl>
          </a:graphicData>
        </a:graphic>
      </p:graphicFrame>
      <p:sp>
        <p:nvSpPr>
          <p:cNvPr id="7" name="矩形 6"/>
          <p:cNvSpPr>
            <a:spLocks noChangeAspect="1"/>
          </p:cNvSpPr>
          <p:nvPr/>
        </p:nvSpPr>
        <p:spPr>
          <a:xfrm>
            <a:off x="7573683" y="4164309"/>
            <a:ext cx="2554111" cy="2292935"/>
          </a:xfrm>
          <a:prstGeom prst="rect">
            <a:avLst/>
          </a:prstGeom>
        </p:spPr>
        <p:txBody>
          <a:bodyPr wrap="square">
            <a:spAutoFit/>
          </a:bodyPr>
          <a:lstStyle/>
          <a:p>
            <a:pPr fontAlgn="ctr">
              <a:lnSpc>
                <a:spcPct val="130000"/>
              </a:lnSpc>
              <a:spcAft>
                <a:spcPts val="0"/>
              </a:spcAft>
            </a:pPr>
            <a:r>
              <a:rPr lang="zh-CN" altLang="zh-CN" sz="2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有领导才能；敢于斗争；大胆无畏；有很强的军事、指挥能力。</a:t>
            </a:r>
            <a:r>
              <a:rPr lang="en-US" altLang="zh-CN" sz="2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答出一点即可</a:t>
            </a:r>
            <a:r>
              <a:rPr lang="en-US" altLang="zh-CN" sz="2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a:spLocks noChangeAspect="1"/>
          </p:cNvSpPr>
          <p:nvPr/>
        </p:nvSpPr>
        <p:spPr>
          <a:xfrm>
            <a:off x="10308860" y="2992351"/>
            <a:ext cx="1282723" cy="612475"/>
          </a:xfrm>
          <a:prstGeom prst="rect">
            <a:avLst/>
          </a:prstGeom>
        </p:spPr>
        <p:txBody>
          <a:bodyPr wrap="none">
            <a:spAutoFit/>
          </a:bodyPr>
          <a:lstStyle/>
          <a:p>
            <a:pPr algn="ctr" fontAlgn="ctr">
              <a:lnSpc>
                <a:spcPct val="130000"/>
              </a:lnSpc>
              <a:spcAft>
                <a:spcPts val="0"/>
              </a:spcAft>
            </a:pPr>
            <a:r>
              <a:rPr lang="zh-CN" altLang="zh-CN" sz="26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周恩来</a:t>
            </a:r>
            <a:r>
              <a:rPr lang="en-US" altLang="zh-CN" sz="26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10" name="直接连接符 9"/>
          <p:cNvCxnSpPr/>
          <p:nvPr/>
        </p:nvCxnSpPr>
        <p:spPr>
          <a:xfrm>
            <a:off x="10308860" y="3559670"/>
            <a:ext cx="1183229" cy="0"/>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flipV="1">
            <a:off x="7667509" y="4662311"/>
            <a:ext cx="2232847" cy="2060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7667509" y="5070001"/>
            <a:ext cx="2232847" cy="2060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7667509" y="5536110"/>
            <a:ext cx="2232847" cy="2060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7667509" y="5977566"/>
            <a:ext cx="2232847" cy="2060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flipV="1">
            <a:off x="7667509" y="6360284"/>
            <a:ext cx="2232847" cy="2060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6847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7445" y="898034"/>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《红星照耀中国》又名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国著名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记者</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的不朽名著，是一部文笔优美的纪实性很强的报道性作品。《红星照耀中国》中，很多红军将领给作者留下了深刻印象，比如：身材高大，看上去像林肯的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，“胡子又长又黑”的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a395a"/>
          <p:cNvSpPr/>
          <p:nvPr/>
        </p:nvSpPr>
        <p:spPr>
          <a:xfrm>
            <a:off x="1218092" y="3192417"/>
            <a:ext cx="15796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周恩来</a:t>
            </a:r>
            <a:endParaRPr lang="zh-CN" altLang="en-US" sz="2800" dirty="0"/>
          </a:p>
        </p:txBody>
      </p:sp>
      <p:sp>
        <p:nvSpPr>
          <p:cNvPr id="6" name="A_36695"/>
          <p:cNvSpPr/>
          <p:nvPr/>
        </p:nvSpPr>
        <p:spPr>
          <a:xfrm>
            <a:off x="5662155" y="2653346"/>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毛泽东</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b5a4f"/>
          <p:cNvSpPr/>
          <p:nvPr/>
        </p:nvSpPr>
        <p:spPr>
          <a:xfrm>
            <a:off x="801437" y="1561468"/>
            <a:ext cx="27702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埃德加</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斯诺</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10cc2"/>
          <p:cNvSpPr/>
          <p:nvPr/>
        </p:nvSpPr>
        <p:spPr>
          <a:xfrm>
            <a:off x="8519655" y="983265"/>
            <a:ext cx="1222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美</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9f913"/>
          <p:cNvSpPr/>
          <p:nvPr/>
        </p:nvSpPr>
        <p:spPr>
          <a:xfrm>
            <a:off x="5248523" y="994554"/>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西行漫记</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77465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下列对《红星照耀中国》相关内容解说有误的一项是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月，斯诺从北京出发去探索“红色中国”，第一个目的地是西安府。在那里，他拜访了杨虎城将军。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．斯诺计划去安塞见周恩来，途中遇见了在政治保卫局工作的李长林。两人结伴同行。到安塞后，斯诺见到了周恩来。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．在保安，斯诺见到了“中华人民苏维埃共和国”的主席毛泽东，并对他做了多次采访，听他回忆长征的艰难，讲述革命的理想等。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．陕北唯一可以通车的道路到延安便是终点。斯诺认为延安是个理想的要塞。蒋介石对红军进行了封锁，红军利用封锁来对敌人进行反封锁</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5acb2"/>
          <p:cNvSpPr/>
          <p:nvPr/>
        </p:nvSpPr>
        <p:spPr>
          <a:xfrm>
            <a:off x="9240203" y="1048292"/>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dirty="0"/>
          </a:p>
        </p:txBody>
      </p:sp>
    </p:spTree>
    <p:extLst>
      <p:ext uri="{BB962C8B-B14F-4D97-AF65-F5344CB8AC3E}">
        <p14:creationId xmlns:p14="http://schemas.microsoft.com/office/powerpoint/2010/main" val="417115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2" y="699687"/>
            <a:ext cx="11430000" cy="121264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69712" y="1705982"/>
            <a:ext cx="11430000" cy="4521302"/>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四川军队大概从来没有见过这样的战士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这些人当兵不只是为了有个饭碗，这些青年为了胜利而甘于送命。他们是人，是疯子，还是神？迷信的四川军队这样嘀</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。他们自己的斗志受到了影响；也许他们故意开乱枪不想打死他们；也许有些人暗中祈</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对方冒险成功！终于有一个红军战士爬上了桥板，拉开一个手榴弹，向敌人碉堡投去，一</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掷</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中的。</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军官这时急忙下令拆毁剩下的桥板</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，但是已经迟了。又有几个红军爬了过来。敌人把煤油倒在桥板上，开始烧了起来。但是这时已有二十个左右红军匍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向前爬了过来，把手榴弹一个接着一个投到了敌军机枪阵地。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93028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787291"/>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嘀</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咕</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祈</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掷</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画线句子“军官这时急忙下令拆毁剩下的桥板”的主干是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以上文段选自</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e4291"/>
          <p:cNvSpPr/>
          <p:nvPr/>
        </p:nvSpPr>
        <p:spPr>
          <a:xfrm>
            <a:off x="8321570" y="3657491"/>
            <a:ext cx="277025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埃德加</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斯诺</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9" name="A_0a356"/>
          <p:cNvSpPr/>
          <p:nvPr/>
        </p:nvSpPr>
        <p:spPr>
          <a:xfrm>
            <a:off x="3320945" y="3657491"/>
            <a:ext cx="372275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《红星照耀中国》</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8" name="A_352c7"/>
          <p:cNvSpPr/>
          <p:nvPr/>
        </p:nvSpPr>
        <p:spPr>
          <a:xfrm>
            <a:off x="4035319" y="3043282"/>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c21d2"/>
          <p:cNvSpPr/>
          <p:nvPr/>
        </p:nvSpPr>
        <p:spPr>
          <a:xfrm>
            <a:off x="1254275" y="3082376"/>
            <a:ext cx="392804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军官</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下令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拆毁桥板</a:t>
            </a:r>
            <a:endParaRPr lang="zh-CN" altLang="en-US" sz="2800" dirty="0"/>
          </a:p>
        </p:txBody>
      </p:sp>
      <p:sp>
        <p:nvSpPr>
          <p:cNvPr id="6" name="A_dada2"/>
          <p:cNvSpPr/>
          <p:nvPr/>
        </p:nvSpPr>
        <p:spPr>
          <a:xfrm>
            <a:off x="3708118" y="2047529"/>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匐</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e2c42"/>
          <p:cNvSpPr/>
          <p:nvPr/>
        </p:nvSpPr>
        <p:spPr>
          <a:xfrm>
            <a:off x="1222270" y="2007441"/>
            <a:ext cx="12303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7ea4c"/>
          <p:cNvSpPr/>
          <p:nvPr/>
        </p:nvSpPr>
        <p:spPr>
          <a:xfrm>
            <a:off x="4030268" y="1472414"/>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祷</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78efe"/>
          <p:cNvSpPr/>
          <p:nvPr/>
        </p:nvSpPr>
        <p:spPr>
          <a:xfrm>
            <a:off x="1222270" y="1438547"/>
            <a:ext cx="1071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gu</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51004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7" grpId="0" animBg="1"/>
      <p:bldP spid="6" grpId="0" animBg="1"/>
      <p:bldP spid="5" grpId="0" animBg="1"/>
      <p:bldP spid="4"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五、</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红星照耀中国</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纪实作品的阅读</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481930"/>
            <a:ext cx="11430000" cy="625402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联系整本书，说说选文描述的是哪一事件，并简要说明这一事件体现了红军战士怎样的精神品质。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69711" y="1549636"/>
            <a:ext cx="11430000" cy="5082353"/>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事件：飞夺泸定桥。</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精神品质：</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英勇无畏、视死如归的牺牲精神：面对湍急的河流和敌人的火力封锁，红军战士毫不退缩，冒着生命危险强渡天险。</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坚韧不拔、攻坚克难的钢铁意志：在极端恶劣的自然条件下，红军凭借顽强毅力克服重重困难，展现了革命信念的坚定性。</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团结协作、舍己为人的集体主义精神：红军战士紧密配合、分工明确，部分人甘当掩护吸引敌军火力，为战友开辟生路，彰显了高度的团队凝聚力。</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对党忠诚、矢志不渝的革命信仰：为完成战略转移任务，红军战士将个人生死置之度外，以实际行动诠释了对革命事业的无限忠诚与担当。</a:t>
            </a:r>
            <a:endParaRPr lang="zh-CN" altLang="en-US" sz="2800" dirty="0"/>
          </a:p>
        </p:txBody>
      </p:sp>
    </p:spTree>
    <p:extLst>
      <p:ext uri="{BB962C8B-B14F-4D97-AF65-F5344CB8AC3E}">
        <p14:creationId xmlns:p14="http://schemas.microsoft.com/office/powerpoint/2010/main" val="416171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645587"/>
            <a:ext cx="6529352" cy="652486"/>
          </a:xfrm>
          <a:prstGeom prst="rect">
            <a:avLst/>
          </a:prstGeom>
        </p:spPr>
        <p:txBody>
          <a:bodyPr wrap="none">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34622" y="1054956"/>
            <a:ext cx="11430000" cy="5133713"/>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【甲】自从担任全军统帅以后，他与战士们同甘共苦，生活和穿着都跟普通士兵一样。早期常常赤脚走路，整整一个冬天以南瓜充饥，另外一个冬天则以</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牦</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牛肉当饭，从来不叫苦，很少生病。他们说，他喜欢在营地里转，同弟兄们坐在一起，讲故事，同他们一起打球。他乒乓球打得很好，篮球打个没够。</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军队里任何一个战士都可以直接向总司令</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告状</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而且也常常这样做。</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他同弟兄们讲话往往脱下他的帽子，在长征途中，他把马让给走累了的同志骑，自己却大多时候步行，似乎不知道疲</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倦</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33121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7444" y="574948"/>
            <a:ext cx="11430000" cy="3961149"/>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【乙】最近九年来，国民党的宣传以种种污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中伤加于中国共产党，把他们形容为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无知的强盗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匪徒</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等等。可是，他的温文的谈吐，却和国民党的宣传完全不同。当他和我沿着安静的小路，经过芝麻田和小麦田，走回百家坪的时候，任何关于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红色土匪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的那些形容词，都不适合用到他的身上。恰恰相反，他似乎是真正充满了愉快和生命的爱恋，像神气活现地跟在他旁边的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红小鬼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一样，他的手</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正靠着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红小鬼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的肩膀。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28501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82600" y="730846"/>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牦</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牛</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疲</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倦</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手</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以上选段均选自</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，【甲】语段中的“他”是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，【乙】语段中的“他”是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画线复句的类型是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87fd2"/>
          <p:cNvSpPr/>
          <p:nvPr/>
        </p:nvSpPr>
        <p:spPr>
          <a:xfrm>
            <a:off x="4103053" y="3601046"/>
            <a:ext cx="2294001"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递进复句</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d56a3"/>
          <p:cNvSpPr/>
          <p:nvPr/>
        </p:nvSpPr>
        <p:spPr>
          <a:xfrm>
            <a:off x="6864773" y="3044620"/>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周恩来</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8" name="A_7a3bb"/>
          <p:cNvSpPr/>
          <p:nvPr/>
        </p:nvSpPr>
        <p:spPr>
          <a:xfrm>
            <a:off x="1240085" y="304462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朱德</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6bdcd"/>
          <p:cNvSpPr/>
          <p:nvPr/>
        </p:nvSpPr>
        <p:spPr>
          <a:xfrm>
            <a:off x="4103053" y="2442472"/>
            <a:ext cx="300837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红星照耀中国</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693bc"/>
          <p:cNvSpPr/>
          <p:nvPr/>
        </p:nvSpPr>
        <p:spPr>
          <a:xfrm>
            <a:off x="3765546" y="1983990"/>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臂</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7a8c8"/>
          <p:cNvSpPr/>
          <p:nvPr/>
        </p:nvSpPr>
        <p:spPr>
          <a:xfrm>
            <a:off x="1342743" y="1950996"/>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蔑</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ec714"/>
          <p:cNvSpPr/>
          <p:nvPr/>
        </p:nvSpPr>
        <p:spPr>
          <a:xfrm>
            <a:off x="4114829" y="1362168"/>
            <a:ext cx="13907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ju</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17a6c"/>
          <p:cNvSpPr/>
          <p:nvPr/>
        </p:nvSpPr>
        <p:spPr>
          <a:xfrm>
            <a:off x="949275" y="1382102"/>
            <a:ext cx="1349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9267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58422" y="620103"/>
            <a:ext cx="11430000" cy="457356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斯诺在书中写道：“这些战士的战斗精神不是与生俱来的，而是在革命实践中锻炼出来的。”请从书中选取一个具体人物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如毛泽东、周恩来、朱德、彭德怀或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红小鬼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，结合其事迹，谈谈你对这句话的理解。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58422" y="2216240"/>
            <a:ext cx="11430000" cy="2281587"/>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朱德同志原本是旧军队的军官，但他放弃了优渥的生活，毅然加入革命。在长征中，他与战士们同甘共苦，亲自挑粮，照顾伤员。正是这种革命实践的锤炼，使他成为红军战士爱戴的总司令，也锻造了他坚定的革命意志。</a:t>
            </a:r>
            <a:endParaRPr lang="zh-CN" altLang="en-US" sz="2800" dirty="0"/>
          </a:p>
        </p:txBody>
      </p:sp>
    </p:spTree>
    <p:extLst>
      <p:ext uri="{BB962C8B-B14F-4D97-AF65-F5344CB8AC3E}">
        <p14:creationId xmlns:p14="http://schemas.microsoft.com/office/powerpoint/2010/main" val="2796982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35845" y="690095"/>
            <a:ext cx="11430000" cy="172143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班里学生将要对《红星照耀中国》进行专题探究。请你参照示例，设计一个合适的探究专题并写出具体的探究思路。</a:t>
            </a:r>
            <a:endParaRPr lang="zh-CN" altLang="en-US" sz="2800" dirty="0"/>
          </a:p>
        </p:txBody>
      </p:sp>
      <p:sp>
        <p:nvSpPr>
          <p:cNvPr id="3" name="矩形 2"/>
          <p:cNvSpPr>
            <a:spLocks noChangeAspect="1"/>
          </p:cNvSpPr>
          <p:nvPr/>
        </p:nvSpPr>
        <p:spPr>
          <a:xfrm>
            <a:off x="335845" y="2301699"/>
            <a:ext cx="11430000" cy="4013406"/>
          </a:xfrm>
          <a:prstGeom prst="rect">
            <a:avLst/>
          </a:prstGeom>
          <a:ln>
            <a:solidFill>
              <a:schemeClr val="tx1"/>
            </a:solidFill>
          </a:ln>
        </p:spPr>
        <p:txBody>
          <a:bodyPr>
            <a:spAutoFit/>
          </a:bodyPr>
          <a:lstStyle/>
          <a:p>
            <a:pPr font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【示例】《昆虫记》专题探究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探究专题：《昆虫记》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探究思路：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选读《昆虫记》中有关蝎子的情节，体会法布尔积极探索的科学精神。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fontAlgn="ct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精读《昆虫记》中描述法布尔观察昆虫的精彩案例，边读边做好批注，整理总结他积极探索、求真务实的科学精神。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dirty="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总结研读探究所得，围绕科学精神写一篇心得体会，在交流会上分享</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9234890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6" y="676548"/>
            <a:ext cx="11430000" cy="401340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《红星照耀中国》专题探究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探究专题：</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探究思路：</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a:spLocks noChangeAspect="1"/>
          </p:cNvSpPr>
          <p:nvPr/>
        </p:nvSpPr>
        <p:spPr>
          <a:xfrm>
            <a:off x="2446867" y="1177157"/>
            <a:ext cx="6054863"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《红星照耀中国》</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爱国情怀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探究</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0" name="矩形 9"/>
          <p:cNvSpPr>
            <a:spLocks noChangeAspect="1"/>
          </p:cNvSpPr>
          <p:nvPr/>
        </p:nvSpPr>
        <p:spPr>
          <a:xfrm>
            <a:off x="516466" y="1749612"/>
            <a:ext cx="11430000" cy="1161280"/>
          </a:xfrm>
          <a:prstGeom prst="rect">
            <a:avLst/>
          </a:prstGeom>
        </p:spPr>
        <p:txBody>
          <a:bodyPr>
            <a:spAutoFit/>
          </a:bodyPr>
          <a:lstStyle/>
          <a:p>
            <a:pPr>
              <a:lnSpc>
                <a:spcPct val="130000"/>
              </a:lnSpc>
            </a:pP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选读</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《红星照耀中国》中周恩来、朱德、彭德怀等革命领袖走上革命道路的内容，体会其坚定的爱国精神</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1" name="矩形 10"/>
          <p:cNvSpPr>
            <a:spLocks noChangeAspect="1"/>
          </p:cNvSpPr>
          <p:nvPr/>
        </p:nvSpPr>
        <p:spPr>
          <a:xfrm>
            <a:off x="426156" y="2868840"/>
            <a:ext cx="11430000" cy="1212640"/>
          </a:xfrm>
          <a:prstGeom prst="rect">
            <a:avLst/>
          </a:prstGeom>
        </p:spPr>
        <p:txBody>
          <a:bodyPr>
            <a:spAutoFit/>
          </a:bodyPr>
          <a:lstStyle/>
          <a:p>
            <a:pPr>
              <a:lnSpc>
                <a:spcPct val="130000"/>
              </a:lnSpc>
            </a:pP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精读</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《红星照耀中国》中写毛泽东的章节内容，深刻体会毛主席爱国情怀</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12" name="矩形 11"/>
          <p:cNvSpPr>
            <a:spLocks noChangeAspect="1"/>
          </p:cNvSpPr>
          <p:nvPr/>
        </p:nvSpPr>
        <p:spPr>
          <a:xfrm>
            <a:off x="843844" y="3970576"/>
            <a:ext cx="8940268"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组织一次阅读交流研讨会，大家各抒己见，共同提高</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62777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6" y="667404"/>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请完成《红星照耀中国》阅读探究。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阅读纪实作品，最终是要从中获取启迪，收获精神养料。复兴中学九</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班对《红星照耀中国》这部作品以“信仰和精神”为话题进行专题探究，就探究的话题你能给同学们提供哪些参考意见呢？请参考示例再写两个。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中国共产党人的革命精神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979311" y="3963323"/>
            <a:ext cx="4152099" cy="601127"/>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中国共产党</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人的革命信仰</a:t>
            </a:r>
            <a:endParaRPr lang="zh-CN" altLang="en-US" sz="2800" dirty="0"/>
          </a:p>
        </p:txBody>
      </p:sp>
      <p:sp>
        <p:nvSpPr>
          <p:cNvPr id="6" name="矩形 5"/>
          <p:cNvSpPr>
            <a:spLocks noChangeAspect="1"/>
          </p:cNvSpPr>
          <p:nvPr/>
        </p:nvSpPr>
        <p:spPr>
          <a:xfrm>
            <a:off x="979311" y="4536220"/>
            <a:ext cx="4251485"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中国共产党人的博大</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胸怀</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11300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628797"/>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“斗争精神”是文学长廊中一朵绚丽的娇艳之花。请结合相关事例说说《红星照耀中国》是如何体现“斗争精神”的。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60022" y="1708238"/>
            <a:ext cx="11430000" cy="2281587"/>
          </a:xfrm>
          <a:prstGeom prst="rect">
            <a:avLst/>
          </a:prstGeom>
        </p:spPr>
        <p:txBody>
          <a:bodyPr>
            <a:spAutoFit/>
          </a:bodyPr>
          <a:lstStyle/>
          <a:p>
            <a:pPr indent="722313">
              <a:lnSpc>
                <a:spcPct val="130000"/>
              </a:lnSpc>
            </a:pP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示例：《红星照耀中国》中的毛泽东小时候就极具反抗精神，渴求读书，考取湖南师范学校；成立新民学会；在北大做图书馆助理员，坚定对马克思主义的信仰；在家乡发动秋收起义，建立井冈山根据地，提出</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枪杆子里出政权</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；在江西成立第一个苏维埃政府。</a:t>
            </a:r>
            <a:endParaRPr lang="zh-CN" altLang="en-US" sz="2800" dirty="0"/>
          </a:p>
        </p:txBody>
      </p:sp>
    </p:spTree>
    <p:extLst>
      <p:ext uri="{BB962C8B-B14F-4D97-AF65-F5344CB8AC3E}">
        <p14:creationId xmlns:p14="http://schemas.microsoft.com/office/powerpoint/2010/main" val="37114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40287" y="736275"/>
            <a:ext cx="11430000" cy="2281587"/>
          </a:xfrm>
          <a:prstGeom prst="rect">
            <a:avLst/>
          </a:prstGeom>
        </p:spPr>
        <p:txBody>
          <a:bodyPr>
            <a:spAutoFit/>
          </a:bodyPr>
          <a:lstStyle/>
          <a:p>
            <a:pPr>
              <a:lnSpc>
                <a:spcPct val="130000"/>
              </a:lnSpc>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埃德加·斯诺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1905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年出生在美国，世界著名的记者。</a:t>
            </a:r>
            <a:r>
              <a:rPr lang="en-US" altLang="zh-CN" sz="2800" b="1" dirty="0">
                <a:latin typeface="Times New Roman" panose="02020603050405020304" pitchFamily="18" charset="0"/>
                <a:ea typeface="宋体" panose="02010600030101010101" pitchFamily="2" charset="-122"/>
              </a:rPr>
              <a:t>1928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年斯诺来华，曾任欧美几家报社驻华记者、通讯员。</a:t>
            </a:r>
            <a:r>
              <a:rPr lang="en-US" altLang="zh-CN" sz="2800" b="1" dirty="0">
                <a:latin typeface="Times New Roman" panose="02020603050405020304" pitchFamily="18" charset="0"/>
                <a:ea typeface="宋体" panose="02010600030101010101" pitchFamily="2" charset="-122"/>
              </a:rPr>
              <a:t>1933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月到</a:t>
            </a:r>
            <a:r>
              <a:rPr lang="en-US" altLang="zh-CN" sz="2800" b="1" dirty="0">
                <a:latin typeface="Times New Roman" panose="02020603050405020304" pitchFamily="18" charset="0"/>
                <a:ea typeface="宋体" panose="02010600030101010101" pitchFamily="2" charset="-122"/>
              </a:rPr>
              <a:t>1935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月，斯诺同时兼任北平燕京大学新闻系讲师。</a:t>
            </a:r>
            <a:r>
              <a:rPr lang="en-US" altLang="zh-CN" sz="2800" b="1" dirty="0">
                <a:latin typeface="Times New Roman" panose="02020603050405020304" pitchFamily="18" charset="0"/>
                <a:ea typeface="宋体" panose="02010600030101010101" pitchFamily="2" charset="-122"/>
              </a:rPr>
              <a:t>1936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月斯诺访问陕甘宁边区，写了大量通讯报道，成为第一个采访红区的西方记者。</a:t>
            </a:r>
            <a:endParaRPr lang="zh-CN" altLang="en-US" sz="2800" dirty="0"/>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58821"/>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作者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月对中国西北革命根据地进行了实地考察，根据考察所掌握的第一手材料完成了《红星照耀中国》的写作。斯诺作为一个西方新闻记者，对中国共产党和中国革命作了客观评价，并向全世界作了公正报道</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60.jpeg"/>
          <p:cNvPicPr/>
          <p:nvPr/>
        </p:nvPicPr>
        <p:blipFill>
          <a:blip r:embed="rId2"/>
          <a:stretch>
            <a:fillRect/>
          </a:stretch>
        </p:blipFill>
        <p:spPr>
          <a:xfrm>
            <a:off x="235906" y="753471"/>
            <a:ext cx="2009018" cy="455936"/>
          </a:xfrm>
          <a:prstGeom prst="rect">
            <a:avLst/>
          </a:prstGeom>
        </p:spPr>
      </p:pic>
      <p:sp>
        <p:nvSpPr>
          <p:cNvPr id="4" name="矩形 3"/>
          <p:cNvSpPr>
            <a:spLocks noChangeAspect="1"/>
          </p:cNvSpPr>
          <p:nvPr/>
        </p:nvSpPr>
        <p:spPr>
          <a:xfrm>
            <a:off x="235906" y="629247"/>
            <a:ext cx="11430000" cy="345325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《红星照耀中国》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曾易名为《西行漫记》，是美国著名记者埃德加·斯诺的一部文笔优美、纪实性很强的报道性作品。作者真实记录了自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月在中国西北革命根据地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以延安为中心的陕甘宁边区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进行实地采访的所见所闻，向全世界真实报道了中国和中国工农红军以及许多红军领袖、红军将领的情况。毛泽东和周恩来是斯诺笔下最具代表性的人物形象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61.jpeg"/>
          <p:cNvPicPr/>
          <p:nvPr/>
        </p:nvPicPr>
        <p:blipFill>
          <a:blip r:embed="rId2"/>
          <a:stretch>
            <a:fillRect/>
          </a:stretch>
        </p:blipFill>
        <p:spPr>
          <a:xfrm>
            <a:off x="292350" y="685738"/>
            <a:ext cx="2009018" cy="455936"/>
          </a:xfrm>
          <a:prstGeom prst="rect">
            <a:avLst/>
          </a:prstGeom>
        </p:spPr>
      </p:pic>
      <p:sp>
        <p:nvSpPr>
          <p:cNvPr id="4" name="矩形 3"/>
          <p:cNvSpPr>
            <a:spLocks noChangeAspect="1"/>
          </p:cNvSpPr>
          <p:nvPr/>
        </p:nvSpPr>
        <p:spPr>
          <a:xfrm>
            <a:off x="292350" y="572848"/>
            <a:ext cx="11430000" cy="233294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不仅记录了考察所得的第一手资料，而且深入分析和探究了“红色中国”产生、发展的原因，对中国共产党和中国革命作了客观的评价。作者从多个方面展示中国共产党为民族解放而艰苦奋斗和牺牲奉献的崇高精神，瓦解了种种歪曲、丑化共产党的谣言</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62.jpeg"/>
          <p:cNvPicPr/>
          <p:nvPr/>
        </p:nvPicPr>
        <p:blipFill>
          <a:blip r:embed="rId2"/>
          <a:stretch>
            <a:fillRect/>
          </a:stretch>
        </p:blipFill>
        <p:spPr>
          <a:xfrm>
            <a:off x="281062" y="685738"/>
            <a:ext cx="2009018" cy="455936"/>
          </a:xfrm>
          <a:prstGeom prst="rect">
            <a:avLst/>
          </a:prstGeom>
        </p:spPr>
      </p:pic>
      <p:sp>
        <p:nvSpPr>
          <p:cNvPr id="4" name="矩形 3"/>
          <p:cNvSpPr>
            <a:spLocks noChangeAspect="1"/>
          </p:cNvSpPr>
          <p:nvPr/>
        </p:nvSpPr>
        <p:spPr>
          <a:xfrm>
            <a:off x="281062" y="1141674"/>
            <a:ext cx="11430000" cy="401340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斯诺的纪实毫不做作，是质朴而真诚的。斯诺以“他者”的目光来观察“红区”，他对共产党抗日政策的转述，对“红区”生活的描写，自然也有西方记者的立场，但力图还原真相，避讳“宣传”，没有刻意的“过滤”，从而保存了历史的真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．修辞方式灵活多样，如夸张、排比、引用、悬念、双关、借代等等。作为一个力求客观报道事实的记者，大量使用各种修辞手段不仅未影响其文字的客观性，反使读者对这事实有更真实的了解与把握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63.jpeg"/>
          <p:cNvPicPr/>
          <p:nvPr/>
        </p:nvPicPr>
        <p:blipFill>
          <a:blip r:embed="rId2"/>
          <a:stretch>
            <a:fillRect/>
          </a:stretch>
        </p:blipFill>
        <p:spPr>
          <a:xfrm>
            <a:off x="314928" y="730894"/>
            <a:ext cx="2009018" cy="455936"/>
          </a:xfrm>
          <a:prstGeom prst="rect">
            <a:avLst/>
          </a:prstGeom>
        </p:spPr>
      </p:pic>
      <p:sp>
        <p:nvSpPr>
          <p:cNvPr id="5" name="矩形 4"/>
          <p:cNvSpPr>
            <a:spLocks noChangeAspect="1"/>
          </p:cNvSpPr>
          <p:nvPr/>
        </p:nvSpPr>
        <p:spPr>
          <a:xfrm>
            <a:off x="2323946" y="640582"/>
            <a:ext cx="3520516" cy="652486"/>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阅读纪实作品的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314928" y="1186830"/>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．利用序言、目录等，迅速获得对作品的整体印象。比如读《红星照耀中国》，通过阅读序言，浏览目录，跳读正文，我们可以发现，作品是按照“探寻红色中国”的时间顺序来记录见闻的。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．边读边注意梳理作品中事实的前因后果、发展线索。不妨追问：作品写了什么人？他们在什么时间、什么地方做些什么？重点突出了什么内容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握作品中的“事实”之后，还要读明白作者想用事实说什么“话”。阅读纪实作品，要善于体会和辨别作者对于事实的立场、观点和态度。比如斯诺是带着疑虑出发去采访的，但采访结束后他形成了自己的观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纪实作品，最终是要从中获得启迪，用来指导自己的学习与生活。一要从事实中汲取营养，二要向作者“取经”，三要善于进行联系、比较、分析。比如阅读《红星照耀中国》，首先应该从中国共产党人和红军为国家和民族的命运浴血奋战的历史中汲取精神营养，其次要学习斯诺作为新闻记者的敬业精神和探求真相的可贵勇气，再次要善于参考相关资料，联系当今的社会实际进行分析和思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44336980"/>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26</TotalTime>
  <Words>3175</Words>
  <Application>Microsoft Office PowerPoint</Application>
  <PresentationFormat>宽屏</PresentationFormat>
  <Paragraphs>189</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等线</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6</cp:revision>
  <dcterms:created xsi:type="dcterms:W3CDTF">2025-11-13T13:24:04Z</dcterms:created>
  <dcterms:modified xsi:type="dcterms:W3CDTF">2025-11-13T15:42:09Z</dcterms:modified>
</cp:coreProperties>
</file>