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879" r:id="rId5"/>
    <p:sldId id="880" r:id="rId6"/>
    <p:sldId id="881" r:id="rId7"/>
    <p:sldId id="887" r:id="rId8"/>
    <p:sldId id="888" r:id="rId9"/>
    <p:sldId id="902" r:id="rId10"/>
    <p:sldId id="903" r:id="rId11"/>
    <p:sldId id="889" r:id="rId12"/>
    <p:sldId id="893" r:id="rId13"/>
    <p:sldId id="904" r:id="rId14"/>
    <p:sldId id="905" r:id="rId15"/>
    <p:sldId id="894" r:id="rId16"/>
    <p:sldId id="895" r:id="rId17"/>
    <p:sldId id="896" r:id="rId18"/>
    <p:sldId id="897" r:id="rId19"/>
    <p:sldId id="898" r:id="rId20"/>
    <p:sldId id="899" r:id="rId21"/>
    <p:sldId id="900" r:id="rId22"/>
    <p:sldId id="901" r:id="rId23"/>
    <p:sldId id="906" r:id="rId24"/>
    <p:sldId id="907" r:id="rId25"/>
    <p:sldId id="908" r:id="rId26"/>
    <p:sldId id="909" r:id="rId27"/>
    <p:sldId id="910" r:id="rId28"/>
    <p:sldId id="873"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60012"/>
    <a:srgbClr val="FFE300"/>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48364" autoAdjust="0"/>
    <p:restoredTop sz="94660"/>
  </p:normalViewPr>
  <p:slideViewPr>
    <p:cSldViewPr snapToGrid="0" showGuides="1">
      <p:cViewPr>
        <p:scale>
          <a:sx n="66" d="100"/>
          <a:sy n="66" d="100"/>
        </p:scale>
        <p:origin x="48" y="78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33053"/>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22523"/>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TextBox 7">
            <a:extLst>
              <a:ext uri="{FF2B5EF4-FFF2-40B4-BE49-F238E27FC236}">
                <a16:creationId xmlns:a16="http://schemas.microsoft.com/office/drawing/2014/main" id="{C7CD4D52-C8CD-481F-BDEF-7C0A26FEE3B4}"/>
              </a:ext>
            </a:extLst>
          </p:cNvPr>
          <p:cNvSpPr txBox="1"/>
          <p:nvPr userDrawn="1"/>
        </p:nvSpPr>
        <p:spPr>
          <a:xfrm>
            <a:off x="839819" y="100571"/>
            <a:ext cx="7524098" cy="461665"/>
          </a:xfrm>
          <a:prstGeom prst="rect">
            <a:avLst/>
          </a:prstGeom>
          <a:noFill/>
        </p:spPr>
        <p:txBody>
          <a:bodyPr wrap="square" rtlCol="0">
            <a:spAutoFit/>
          </a:bodyPr>
          <a:lstStyle/>
          <a:p>
            <a:r>
              <a:rPr lang="zh-CN" altLang="en-US" sz="2400" b="1" dirty="0" smtClean="0">
                <a:solidFill>
                  <a:schemeClr val="tx1"/>
                </a:solidFill>
                <a:latin typeface="微软雅黑" panose="020B0503020204020204" pitchFamily="34" charset="-122"/>
                <a:ea typeface="微软雅黑" panose="020B0503020204020204" pitchFamily="34" charset="-122"/>
              </a:rPr>
              <a:t>十四、</a:t>
            </a:r>
            <a:r>
              <a:rPr lang="en-US" altLang="zh-CN" sz="2400" b="1" dirty="0" smtClean="0">
                <a:solidFill>
                  <a:schemeClr val="tx1"/>
                </a:solidFill>
                <a:latin typeface="微软雅黑" panose="020B0503020204020204" pitchFamily="34" charset="-122"/>
                <a:ea typeface="微软雅黑" panose="020B0503020204020204" pitchFamily="34" charset="-122"/>
              </a:rPr>
              <a:t>《</a:t>
            </a:r>
            <a:r>
              <a:rPr lang="zh-CN" altLang="en-US" sz="2400" b="1" dirty="0" smtClean="0">
                <a:solidFill>
                  <a:schemeClr val="tx1"/>
                </a:solidFill>
                <a:latin typeface="微软雅黑" panose="020B0503020204020204" pitchFamily="34" charset="-122"/>
                <a:ea typeface="微软雅黑" panose="020B0503020204020204" pitchFamily="34" charset="-122"/>
              </a:rPr>
              <a:t>格列佛游记</a:t>
            </a:r>
            <a:r>
              <a:rPr lang="en-US" altLang="zh-CN" sz="2400" b="1" dirty="0" smtClean="0">
                <a:solidFill>
                  <a:schemeClr val="tx1"/>
                </a:solidFill>
                <a:latin typeface="微软雅黑" panose="020B0503020204020204" pitchFamily="34" charset="-122"/>
                <a:ea typeface="微软雅黑" panose="020B0503020204020204" pitchFamily="34" charset="-122"/>
              </a:rPr>
              <a:t>》</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 name="矩形 24">
            <a:extLst>
              <a:ext uri="{FF2B5EF4-FFF2-40B4-BE49-F238E27FC236}">
                <a16:creationId xmlns:a16="http://schemas.microsoft.com/office/drawing/2014/main" id="{EDB0294C-0712-A29C-82CB-8D94AA22B918}"/>
              </a:ext>
            </a:extLst>
          </p:cNvPr>
          <p:cNvSpPr/>
          <p:nvPr/>
        </p:nvSpPr>
        <p:spPr>
          <a:xfrm>
            <a:off x="0" y="0"/>
            <a:ext cx="12192000" cy="3465513"/>
          </a:xfrm>
          <a:prstGeom prst="rect">
            <a:avLst/>
          </a:prstGeom>
          <a:solidFill>
            <a:srgbClr val="E600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9E630145-5EE1-AE44-4365-73BFFF4300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57212"/>
            <a:ext cx="12192000" cy="6300787"/>
          </a:xfrm>
          <a:prstGeom prst="rect">
            <a:avLst/>
          </a:prstGeom>
        </p:spPr>
      </p:pic>
      <p:pic>
        <p:nvPicPr>
          <p:cNvPr id="27" name="图片 26">
            <a:extLst>
              <a:ext uri="{FF2B5EF4-FFF2-40B4-BE49-F238E27FC236}">
                <a16:creationId xmlns:a16="http://schemas.microsoft.com/office/drawing/2014/main" id="{DDED484F-D4EB-CFBA-A067-50563B7D265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762165" y="597220"/>
            <a:ext cx="6667670" cy="4810248"/>
          </a:xfrm>
          <a:prstGeom prst="rect">
            <a:avLst/>
          </a:prstGeom>
        </p:spPr>
      </p:pic>
      <p:sp>
        <p:nvSpPr>
          <p:cNvPr id="7" name="文本框 6">
            <a:extLst>
              <a:ext uri="{FF2B5EF4-FFF2-40B4-BE49-F238E27FC236}">
                <a16:creationId xmlns:a16="http://schemas.microsoft.com/office/drawing/2014/main" id="{C99729D0-B120-BAF8-E820-8680D05E2E90}"/>
              </a:ext>
            </a:extLst>
          </p:cNvPr>
          <p:cNvSpPr txBox="1"/>
          <p:nvPr/>
        </p:nvSpPr>
        <p:spPr>
          <a:xfrm>
            <a:off x="9698250" y="5315489"/>
            <a:ext cx="1261884" cy="738664"/>
          </a:xfrm>
          <a:prstGeom prst="rect">
            <a:avLst/>
          </a:prstGeom>
          <a:noFill/>
        </p:spPr>
        <p:txBody>
          <a:bodyPr wrap="none" rtlCol="0">
            <a:spAutoFit/>
          </a:bodyPr>
          <a:lstStyle/>
          <a:p>
            <a:pPr algn="l"/>
            <a:r>
              <a:rPr lang="zh-CN" altLang="en-US" sz="4200" b="1" dirty="0">
                <a:ea typeface="微软雅黑" panose="020B0503020204020204" pitchFamily="34" charset="-122"/>
                <a:sym typeface="Times New Roman" panose="02020603050405020304" pitchFamily="18" charset="0"/>
              </a:rPr>
              <a:t>语文</a:t>
            </a:r>
          </a:p>
        </p:txBody>
      </p:sp>
      <p:pic>
        <p:nvPicPr>
          <p:cNvPr id="19" name="图片 18">
            <a:extLst>
              <a:ext uri="{FF2B5EF4-FFF2-40B4-BE49-F238E27FC236}">
                <a16:creationId xmlns:a16="http://schemas.microsoft.com/office/drawing/2014/main" id="{C4753B8F-2613-28AC-A1B6-B13CEBDF28F3}"/>
              </a:ext>
            </a:extLst>
          </p:cNvPr>
          <p:cNvPicPr>
            <a:picLocks noChangeAspect="1"/>
          </p:cNvPicPr>
          <p:nvPr/>
        </p:nvPicPr>
        <p:blipFill>
          <a:blip r:embed="rId4">
            <a:clrChange>
              <a:clrFrom>
                <a:srgbClr val="E60012"/>
              </a:clrFrom>
              <a:clrTo>
                <a:srgbClr val="E60012">
                  <a:alpha val="0"/>
                </a:srgbClr>
              </a:clrTo>
            </a:clrChange>
            <a:extLst>
              <a:ext uri="{28A0092B-C50C-407E-A947-70E740481C1C}">
                <a14:useLocalDpi xmlns:a14="http://schemas.microsoft.com/office/drawing/2010/main" val="0"/>
              </a:ext>
            </a:extLst>
          </a:blip>
          <a:stretch>
            <a:fillRect/>
          </a:stretch>
        </p:blipFill>
        <p:spPr>
          <a:xfrm>
            <a:off x="302418" y="273852"/>
            <a:ext cx="5357813" cy="738172"/>
          </a:xfrm>
          <a:prstGeom prst="rect">
            <a:avLst/>
          </a:prstGeom>
        </p:spPr>
      </p:pic>
      <p:sp>
        <p:nvSpPr>
          <p:cNvPr id="23" name="矩形 22">
            <a:extLst>
              <a:ext uri="{FF2B5EF4-FFF2-40B4-BE49-F238E27FC236}">
                <a16:creationId xmlns:a16="http://schemas.microsoft.com/office/drawing/2014/main" id="{685F9759-3C53-9E6D-1EEC-073DEE49BBD4}"/>
              </a:ext>
            </a:extLst>
          </p:cNvPr>
          <p:cNvSpPr/>
          <p:nvPr/>
        </p:nvSpPr>
        <p:spPr>
          <a:xfrm>
            <a:off x="0" y="6700838"/>
            <a:ext cx="12192000" cy="202881"/>
          </a:xfrm>
          <a:prstGeom prst="rect">
            <a:avLst/>
          </a:prstGeom>
          <a:solidFill>
            <a:srgbClr val="E600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id="{F696A644-0866-1AAE-140D-1958C0D218CE}"/>
              </a:ext>
            </a:extLst>
          </p:cNvPr>
          <p:cNvSpPr/>
          <p:nvPr/>
        </p:nvSpPr>
        <p:spPr>
          <a:xfrm>
            <a:off x="0" y="6700838"/>
            <a:ext cx="12192000" cy="60006"/>
          </a:xfrm>
          <a:prstGeom prst="rect">
            <a:avLst/>
          </a:prstGeom>
          <a:solidFill>
            <a:srgbClr val="FFE3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id="{D86BE1A1-1062-6141-507D-A05F0928318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42572" y="1732757"/>
            <a:ext cx="1406717" cy="413036"/>
          </a:xfrm>
          <a:prstGeom prst="rect">
            <a:avLst/>
          </a:prstGeom>
        </p:spPr>
      </p:pic>
    </p:spTree>
    <p:extLst>
      <p:ext uri="{BB962C8B-B14F-4D97-AF65-F5344CB8AC3E}">
        <p14:creationId xmlns:p14="http://schemas.microsoft.com/office/powerpoint/2010/main" val="18962664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3083187015"/>
              </p:ext>
            </p:extLst>
          </p:nvPr>
        </p:nvGraphicFramePr>
        <p:xfrm>
          <a:off x="381000" y="857370"/>
          <a:ext cx="11430000" cy="5508004"/>
        </p:xfrm>
        <a:graphic>
          <a:graphicData uri="http://schemas.openxmlformats.org/drawingml/2006/table">
            <a:tbl>
              <a:tblPr firstRow="1" firstCol="1" bandRow="1"/>
              <a:tblGrid>
                <a:gridCol w="1100328">
                  <a:extLst>
                    <a:ext uri="{9D8B030D-6E8A-4147-A177-3AD203B41FA5}">
                      <a16:colId xmlns:a16="http://schemas.microsoft.com/office/drawing/2014/main" val="367568482"/>
                    </a:ext>
                  </a:extLst>
                </a:gridCol>
                <a:gridCol w="6788016">
                  <a:extLst>
                    <a:ext uri="{9D8B030D-6E8A-4147-A177-3AD203B41FA5}">
                      <a16:colId xmlns:a16="http://schemas.microsoft.com/office/drawing/2014/main" val="185256804"/>
                    </a:ext>
                  </a:extLst>
                </a:gridCol>
                <a:gridCol w="1974618">
                  <a:extLst>
                    <a:ext uri="{9D8B030D-6E8A-4147-A177-3AD203B41FA5}">
                      <a16:colId xmlns:a16="http://schemas.microsoft.com/office/drawing/2014/main" val="2873763126"/>
                    </a:ext>
                  </a:extLst>
                </a:gridCol>
                <a:gridCol w="1567038">
                  <a:extLst>
                    <a:ext uri="{9D8B030D-6E8A-4147-A177-3AD203B41FA5}">
                      <a16:colId xmlns:a16="http://schemas.microsoft.com/office/drawing/2014/main" val="943697712"/>
                    </a:ext>
                  </a:extLst>
                </a:gridCol>
              </a:tblGrid>
              <a:tr h="154508">
                <a:tc>
                  <a:txBody>
                    <a:bodyPr/>
                    <a:lstStyle/>
                    <a:p>
                      <a:pPr algn="ctr" fontAlgn="ctr">
                        <a:spcAft>
                          <a:spcPts val="0"/>
                        </a:spcAft>
                      </a:pPr>
                      <a:r>
                        <a:rPr lang="zh-CN" sz="2400" b="1">
                          <a:effectLst/>
                          <a:latin typeface="Arial" panose="020B0604020202020204" pitchFamily="34" charset="0"/>
                          <a:ea typeface="黑体" panose="02010609060101010101" pitchFamily="49" charset="-122"/>
                          <a:cs typeface="Times New Roman" panose="02020603050405020304" pitchFamily="18" charset="0"/>
                        </a:rPr>
                        <a:t>国家</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txBody>
                  <a:tcPr marL="5401" marR="5401" marT="5401" marB="540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400" b="1">
                          <a:effectLst/>
                          <a:latin typeface="Arial" panose="020B0604020202020204" pitchFamily="34" charset="0"/>
                          <a:ea typeface="黑体" panose="02010609060101010101" pitchFamily="49" charset="-122"/>
                          <a:cs typeface="Times New Roman" panose="02020603050405020304" pitchFamily="18" charset="0"/>
                        </a:rPr>
                        <a:t>主要情节</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txBody>
                  <a:tcPr marL="9862" marR="9862" marT="5401" marB="540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400" b="1">
                          <a:effectLst/>
                          <a:latin typeface="Arial" panose="020B0604020202020204" pitchFamily="34" charset="0"/>
                          <a:ea typeface="黑体" panose="02010609060101010101" pitchFamily="49" charset="-122"/>
                          <a:cs typeface="Times New Roman" panose="02020603050405020304" pitchFamily="18" charset="0"/>
                        </a:rPr>
                        <a:t>辨识关键词</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txBody>
                  <a:tcPr marL="9862" marR="9862" marT="5401" marB="540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400" b="1">
                          <a:effectLst/>
                          <a:latin typeface="Arial" panose="020B0604020202020204" pitchFamily="34" charset="0"/>
                          <a:ea typeface="黑体" panose="02010609060101010101" pitchFamily="49" charset="-122"/>
                          <a:cs typeface="Times New Roman" panose="02020603050405020304" pitchFamily="18" charset="0"/>
                        </a:rPr>
                        <a:t>寓意</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txBody>
                  <a:tcPr marL="9862" marR="9862" marT="5401" marB="540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18601532"/>
                  </a:ext>
                </a:extLst>
              </a:tr>
              <a:tr h="4196830">
                <a:tc>
                  <a:txBody>
                    <a:bodyPr/>
                    <a:lstStyle/>
                    <a:p>
                      <a:pPr algn="ctr" fontAlgn="ctr">
                        <a:spcAft>
                          <a:spcPts val="0"/>
                        </a:spcAft>
                      </a:pPr>
                      <a:r>
                        <a:rPr lang="zh-CN" sz="2400" b="1">
                          <a:effectLst/>
                          <a:latin typeface="Arial" panose="020B0604020202020204" pitchFamily="34" charset="0"/>
                          <a:ea typeface="黑体" panose="02010609060101010101" pitchFamily="49" charset="-122"/>
                          <a:cs typeface="Times New Roman" panose="02020603050405020304" pitchFamily="18" charset="0"/>
                        </a:rPr>
                        <a:t>慧骃国</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en-US" sz="24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400" b="1">
                          <a:effectLst/>
                          <a:latin typeface="Times New Roman" panose="02020603050405020304" pitchFamily="18" charset="0"/>
                          <a:ea typeface="楷体" panose="02010609060101010101" pitchFamily="49" charset="-122"/>
                          <a:cs typeface="Times New Roman" panose="02020603050405020304" pitchFamily="18" charset="0"/>
                        </a:rPr>
                        <a:t>马国</a:t>
                      </a:r>
                      <a:r>
                        <a:rPr lang="en-US" sz="2400" b="1">
                          <a:effectLst/>
                          <a:latin typeface="Times New Roman" panose="02020603050405020304" pitchFamily="18" charset="0"/>
                          <a:ea typeface="楷体" panose="02010609060101010101" pitchFamily="49" charset="-122"/>
                          <a:cs typeface="Times New Roman" panose="02020603050405020304" pitchFamily="18" charset="0"/>
                        </a:rPr>
                        <a:t>)</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txBody>
                  <a:tcPr marL="5401" marR="5401" marT="5401" marB="540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400" b="1" dirty="0">
                          <a:effectLst/>
                          <a:latin typeface="Calibri" panose="020F0502020204030204" pitchFamily="34" charset="0"/>
                          <a:ea typeface="宋体" panose="02010600030101010101" pitchFamily="2" charset="-122"/>
                          <a:cs typeface="宋体" panose="02010600030101010101" pitchFamily="2" charset="-122"/>
                        </a:rPr>
                        <a:t>①</a:t>
                      </a:r>
                      <a:r>
                        <a:rPr lang="zh-CN" sz="2400" b="1" dirty="0">
                          <a:effectLst/>
                          <a:latin typeface="Times New Roman" panose="02020603050405020304" pitchFamily="18" charset="0"/>
                          <a:ea typeface="宋体" panose="02010600030101010101" pitchFamily="2" charset="-122"/>
                          <a:cs typeface="Times New Roman" panose="02020603050405020304" pitchFamily="18" charset="0"/>
                        </a:rPr>
                        <a:t>格列佛来到慧骃国，在这个乌托邦国度里，慧骃</a:t>
                      </a:r>
                      <a:r>
                        <a:rPr lang="en-US" sz="24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400" b="1" dirty="0">
                          <a:effectLst/>
                          <a:latin typeface="Times New Roman" panose="02020603050405020304" pitchFamily="18" charset="0"/>
                          <a:ea typeface="楷体" panose="02010609060101010101" pitchFamily="49" charset="-122"/>
                          <a:cs typeface="Times New Roman" panose="02020603050405020304" pitchFamily="18" charset="0"/>
                        </a:rPr>
                        <a:t>马</a:t>
                      </a:r>
                      <a:r>
                        <a:rPr lang="en-US" sz="24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400" b="1" dirty="0">
                          <a:effectLst/>
                          <a:latin typeface="Times New Roman" panose="02020603050405020304" pitchFamily="18" charset="0"/>
                          <a:ea typeface="宋体" panose="02010600030101010101" pitchFamily="2" charset="-122"/>
                          <a:cs typeface="Times New Roman" panose="02020603050405020304" pitchFamily="18" charset="0"/>
                        </a:rPr>
                        <a:t>是有美德有理性的载体，而人形动物“耶胡”则是丑陋而邪恶的畜生。格列佛被认为是一只有理性的“耶胡”。</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400" b="1" dirty="0">
                          <a:effectLst/>
                          <a:latin typeface="Calibri" panose="020F0502020204030204" pitchFamily="34" charset="0"/>
                          <a:ea typeface="宋体" panose="02010600030101010101" pitchFamily="2" charset="-122"/>
                          <a:cs typeface="宋体" panose="02010600030101010101" pitchFamily="2" charset="-122"/>
                        </a:rPr>
                        <a:t>②</a:t>
                      </a:r>
                      <a:r>
                        <a:rPr lang="zh-CN" sz="2400" b="1" dirty="0">
                          <a:effectLst/>
                          <a:latin typeface="Times New Roman" panose="02020603050405020304" pitchFamily="18" charset="0"/>
                          <a:ea typeface="宋体" panose="02010600030101010101" pitchFamily="2" charset="-122"/>
                          <a:cs typeface="Times New Roman" panose="02020603050405020304" pitchFamily="18" charset="0"/>
                        </a:rPr>
                        <a:t>格列佛向主人介绍了国家之间发生战争的原因，律师的工作以及女王统治下的英国的种种黑暗、腐朽的生活状况</a:t>
                      </a:r>
                      <a:r>
                        <a:rPr lang="en-US" sz="24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400" b="1" dirty="0">
                          <a:effectLst/>
                          <a:latin typeface="Times New Roman" panose="02020603050405020304" pitchFamily="18" charset="0"/>
                          <a:ea typeface="楷体" panose="02010609060101010101" pitchFamily="49" charset="-122"/>
                          <a:cs typeface="Times New Roman" panose="02020603050405020304" pitchFamily="18" charset="0"/>
                        </a:rPr>
                        <a:t>如钱的作用、首相大臣的升迁办法以及贵族们的生活方式等</a:t>
                      </a:r>
                      <a:r>
                        <a:rPr lang="en-US" sz="24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4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400" b="1" dirty="0">
                          <a:effectLst/>
                          <a:latin typeface="Calibri" panose="020F0502020204030204" pitchFamily="34" charset="0"/>
                          <a:ea typeface="宋体" panose="02010600030101010101" pitchFamily="2" charset="-122"/>
                          <a:cs typeface="宋体" panose="02010600030101010101" pitchFamily="2" charset="-122"/>
                        </a:rPr>
                        <a:t>③</a:t>
                      </a:r>
                      <a:r>
                        <a:rPr lang="zh-CN" sz="2400" b="1" dirty="0">
                          <a:effectLst/>
                          <a:latin typeface="Times New Roman" panose="02020603050405020304" pitchFamily="18" charset="0"/>
                          <a:ea typeface="宋体" panose="02010600030101010101" pitchFamily="2" charset="-122"/>
                          <a:cs typeface="Times New Roman" panose="02020603050405020304" pitchFamily="18" charset="0"/>
                        </a:rPr>
                        <a:t>“耶胡”贪得无厌，特别喜欢一种闪亮的石头，常为了争夺石头大打出手。</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400" b="1" dirty="0">
                          <a:effectLst/>
                          <a:latin typeface="Calibri" panose="020F0502020204030204" pitchFamily="34" charset="0"/>
                          <a:ea typeface="宋体" panose="02010600030101010101" pitchFamily="2" charset="-122"/>
                          <a:cs typeface="宋体" panose="02010600030101010101" pitchFamily="2" charset="-122"/>
                        </a:rPr>
                        <a:t>④</a:t>
                      </a:r>
                      <a:r>
                        <a:rPr lang="zh-CN" sz="2400" b="1" dirty="0">
                          <a:effectLst/>
                          <a:latin typeface="Times New Roman" panose="02020603050405020304" pitchFamily="18" charset="0"/>
                          <a:ea typeface="宋体" panose="02010600030101010101" pitchFamily="2" charset="-122"/>
                          <a:cs typeface="Times New Roman" panose="02020603050405020304" pitchFamily="18" charset="0"/>
                        </a:rPr>
                        <a:t>慧骃</a:t>
                      </a:r>
                      <a:r>
                        <a:rPr lang="en-US" sz="24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400" b="1" dirty="0">
                          <a:effectLst/>
                          <a:latin typeface="Times New Roman" panose="02020603050405020304" pitchFamily="18" charset="0"/>
                          <a:ea typeface="楷体" panose="02010609060101010101" pitchFamily="49" charset="-122"/>
                          <a:cs typeface="Times New Roman" panose="02020603050405020304" pitchFamily="18" charset="0"/>
                        </a:rPr>
                        <a:t>马</a:t>
                      </a:r>
                      <a:r>
                        <a:rPr lang="en-US" sz="24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400" b="1" dirty="0">
                          <a:effectLst/>
                          <a:latin typeface="Times New Roman" panose="02020603050405020304" pitchFamily="18" charset="0"/>
                          <a:ea typeface="宋体" panose="02010600030101010101" pitchFamily="2" charset="-122"/>
                          <a:cs typeface="Times New Roman" panose="02020603050405020304" pitchFamily="18" charset="0"/>
                        </a:rPr>
                        <a:t>国全国代表大会劝告主人要像使用一只“耶胡”一样使用格列佛，否则就打发格列佛泅水回到原来的地方，格列佛只得离开，几经辗转回到英国，终身与马为友。</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txBody>
                  <a:tcPr marL="9862" marR="9862" marT="5401" marB="540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400" b="1">
                          <a:effectLst/>
                          <a:latin typeface="Arial" panose="020B0604020202020204" pitchFamily="34" charset="0"/>
                          <a:ea typeface="黑体" panose="02010609060101010101" pitchFamily="49" charset="-122"/>
                          <a:cs typeface="Times New Roman" panose="02020603050405020304" pitchFamily="18" charset="0"/>
                        </a:rPr>
                        <a:t>乘坐船号：</a:t>
                      </a:r>
                      <a:r>
                        <a:rPr lang="zh-CN" sz="2400" b="1">
                          <a:effectLst/>
                          <a:latin typeface="Times New Roman" panose="02020603050405020304" pitchFamily="18" charset="0"/>
                          <a:ea typeface="宋体" panose="02010600030101010101" pitchFamily="2" charset="-122"/>
                          <a:cs typeface="Times New Roman" panose="02020603050405020304" pitchFamily="18" charset="0"/>
                        </a:rPr>
                        <a:t>冒险号</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400" b="1">
                          <a:effectLst/>
                          <a:latin typeface="Arial" panose="020B0604020202020204" pitchFamily="34" charset="0"/>
                          <a:ea typeface="黑体" panose="02010609060101010101" pitchFamily="49" charset="-122"/>
                          <a:cs typeface="Times New Roman" panose="02020603050405020304" pitchFamily="18" charset="0"/>
                        </a:rPr>
                        <a:t>登岛原因：</a:t>
                      </a:r>
                      <a:r>
                        <a:rPr lang="zh-CN" sz="2400" b="1">
                          <a:effectLst/>
                          <a:latin typeface="Times New Roman" panose="02020603050405020304" pitchFamily="18" charset="0"/>
                          <a:ea typeface="宋体" panose="02010600030101010101" pitchFamily="2" charset="-122"/>
                          <a:cs typeface="Times New Roman" panose="02020603050405020304" pitchFamily="18" charset="0"/>
                        </a:rPr>
                        <a:t>遭遇叛变，被船员放逐</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400" b="1">
                          <a:effectLst/>
                          <a:latin typeface="Arial" panose="020B0604020202020204" pitchFamily="34" charset="0"/>
                          <a:ea typeface="黑体" panose="02010609060101010101" pitchFamily="49" charset="-122"/>
                          <a:cs typeface="Times New Roman" panose="02020603050405020304" pitchFamily="18" charset="0"/>
                        </a:rPr>
                        <a:t>主要人物或事物：</a:t>
                      </a:r>
                      <a:r>
                        <a:rPr lang="zh-CN" sz="2400" b="1">
                          <a:effectLst/>
                          <a:latin typeface="Times New Roman" panose="02020603050405020304" pitchFamily="18" charset="0"/>
                          <a:ea typeface="宋体" panose="02010600030101010101" pitchFamily="2" charset="-122"/>
                          <a:cs typeface="Times New Roman" panose="02020603050405020304" pitchFamily="18" charset="0"/>
                        </a:rPr>
                        <a:t>慧骃</a:t>
                      </a:r>
                      <a:r>
                        <a:rPr lang="en-US" sz="24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400" b="1">
                          <a:effectLst/>
                          <a:latin typeface="Times New Roman" panose="02020603050405020304" pitchFamily="18" charset="0"/>
                          <a:ea typeface="楷体" panose="02010609060101010101" pitchFamily="49" charset="-122"/>
                          <a:cs typeface="Times New Roman" panose="02020603050405020304" pitchFamily="18" charset="0"/>
                        </a:rPr>
                        <a:t>马</a:t>
                      </a:r>
                      <a:r>
                        <a:rPr lang="en-US" sz="24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400" b="1">
                          <a:effectLst/>
                          <a:latin typeface="Times New Roman" panose="02020603050405020304" pitchFamily="18" charset="0"/>
                          <a:ea typeface="宋体" panose="02010600030101010101" pitchFamily="2" charset="-122"/>
                          <a:cs typeface="Times New Roman" panose="02020603050405020304" pitchFamily="18" charset="0"/>
                        </a:rPr>
                        <a:t>、耶胡</a:t>
                      </a:r>
                      <a:r>
                        <a:rPr lang="en-US" sz="24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400" b="1">
                          <a:effectLst/>
                          <a:latin typeface="Times New Roman" panose="02020603050405020304" pitchFamily="18" charset="0"/>
                          <a:ea typeface="楷体" panose="02010609060101010101" pitchFamily="49" charset="-122"/>
                          <a:cs typeface="Times New Roman" panose="02020603050405020304" pitchFamily="18" charset="0"/>
                        </a:rPr>
                        <a:t>野胡</a:t>
                      </a:r>
                      <a:r>
                        <a:rPr lang="en-US" sz="24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400" b="1">
                          <a:effectLst/>
                          <a:latin typeface="Times New Roman" panose="02020603050405020304" pitchFamily="18" charset="0"/>
                          <a:ea typeface="宋体" panose="02010600030101010101" pitchFamily="2" charset="-122"/>
                          <a:cs typeface="Times New Roman" panose="02020603050405020304" pitchFamily="18" charset="0"/>
                        </a:rPr>
                        <a:t>、主人、石头</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400" b="1">
                          <a:effectLst/>
                          <a:latin typeface="Arial" panose="020B0604020202020204" pitchFamily="34" charset="0"/>
                          <a:ea typeface="黑体" panose="02010609060101010101" pitchFamily="49" charset="-122"/>
                          <a:cs typeface="Times New Roman" panose="02020603050405020304" pitchFamily="18" charset="0"/>
                        </a:rPr>
                        <a:t>国家特点：</a:t>
                      </a:r>
                      <a:r>
                        <a:rPr lang="zh-CN" sz="2400" b="1">
                          <a:effectLst/>
                          <a:latin typeface="Times New Roman" panose="02020603050405020304" pitchFamily="18" charset="0"/>
                          <a:ea typeface="宋体" panose="02010600030101010101" pitchFamily="2" charset="-122"/>
                          <a:cs typeface="Times New Roman" panose="02020603050405020304" pitchFamily="18" charset="0"/>
                        </a:rPr>
                        <a:t>人兽颠倒，没有金钱，没有军队和警察</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txBody>
                  <a:tcPr marL="9862" marR="9862" marT="5401" marB="540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400" b="1" dirty="0">
                          <a:effectLst/>
                          <a:latin typeface="Calibri" panose="020F0502020204030204" pitchFamily="34" charset="0"/>
                          <a:ea typeface="宋体" panose="02010600030101010101" pitchFamily="2" charset="-122"/>
                          <a:cs typeface="宋体" panose="02010600030101010101" pitchFamily="2" charset="-122"/>
                        </a:rPr>
                        <a:t>①</a:t>
                      </a:r>
                      <a:r>
                        <a:rPr lang="zh-CN" sz="2400" b="1" dirty="0">
                          <a:effectLst/>
                          <a:latin typeface="Times New Roman" panose="02020603050405020304" pitchFamily="18" charset="0"/>
                          <a:ea typeface="宋体" panose="02010600030101010101" pitchFamily="2" charset="-122"/>
                          <a:cs typeface="Times New Roman" panose="02020603050405020304" pitchFamily="18" charset="0"/>
                        </a:rPr>
                        <a:t>讽刺人类的种种恶行，如法律的虚伪、对金钱的疯狂掠夺等。</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400" b="1" dirty="0">
                          <a:effectLst/>
                          <a:latin typeface="Calibri" panose="020F0502020204030204" pitchFamily="34" charset="0"/>
                          <a:ea typeface="宋体" panose="02010600030101010101" pitchFamily="2" charset="-122"/>
                          <a:cs typeface="宋体" panose="02010600030101010101" pitchFamily="2" charset="-122"/>
                        </a:rPr>
                        <a:t>②</a:t>
                      </a:r>
                      <a:r>
                        <a:rPr lang="zh-CN" sz="2400" b="1" dirty="0">
                          <a:effectLst/>
                          <a:latin typeface="Times New Roman" panose="02020603050405020304" pitchFamily="18" charset="0"/>
                          <a:ea typeface="宋体" panose="02010600030101010101" pitchFamily="2" charset="-122"/>
                          <a:cs typeface="Times New Roman" panose="02020603050405020304" pitchFamily="18" charset="0"/>
                        </a:rPr>
                        <a:t>讽刺了当时英国的社会政治生活和贪财好斗的恶劣风气。</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txBody>
                  <a:tcPr marL="9862" marR="9862" marT="5401" marB="540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4074414"/>
                  </a:ext>
                </a:extLst>
              </a:tr>
            </a:tbl>
          </a:graphicData>
        </a:graphic>
      </p:graphicFrame>
    </p:spTree>
    <p:extLst>
      <p:ext uri="{BB962C8B-B14F-4D97-AF65-F5344CB8AC3E}">
        <p14:creationId xmlns:p14="http://schemas.microsoft.com/office/powerpoint/2010/main" val="255613253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239700" y="1496749"/>
            <a:ext cx="11430000" cy="2280689"/>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一</a:t>
            </a: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基础题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《格列佛游记》的作者是英国的</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28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人名</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18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世纪前期著名的讽刺作家和政论家。小说讲述了主人公</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先后到小人国、大人国、</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和</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历险的故事。</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8" name="A_62a71"/>
          <p:cNvSpPr/>
          <p:nvPr/>
        </p:nvSpPr>
        <p:spPr>
          <a:xfrm>
            <a:off x="5954700" y="3198482"/>
            <a:ext cx="2889313" cy="41747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慧骃国</a:t>
            </a:r>
            <a:r>
              <a:rPr lang="en-US" altLang="zh-CN"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a:t>
            </a:r>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马国</a:t>
            </a:r>
            <a:r>
              <a:rPr lang="en-US" altLang="zh-CN"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a:t>
            </a:r>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a:t>
            </a:r>
            <a:endParaRPr lang="zh-CN" altLang="en-US"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7" name="A_07804"/>
          <p:cNvSpPr/>
          <p:nvPr/>
        </p:nvSpPr>
        <p:spPr>
          <a:xfrm>
            <a:off x="3444228" y="3198483"/>
            <a:ext cx="1936813" cy="41747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飞岛国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6" name="A_e2a8b"/>
          <p:cNvSpPr/>
          <p:nvPr/>
        </p:nvSpPr>
        <p:spPr>
          <a:xfrm>
            <a:off x="9038016" y="2643747"/>
            <a:ext cx="1936814"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格列佛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pic>
        <p:nvPicPr>
          <p:cNvPr id="4" name="image345.jpeg"/>
          <p:cNvPicPr/>
          <p:nvPr/>
        </p:nvPicPr>
        <p:blipFill>
          <a:blip r:embed="rId2"/>
          <a:stretch>
            <a:fillRect/>
          </a:stretch>
        </p:blipFill>
        <p:spPr>
          <a:xfrm>
            <a:off x="239700" y="772054"/>
            <a:ext cx="2218627" cy="503506"/>
          </a:xfrm>
          <a:prstGeom prst="rect">
            <a:avLst/>
          </a:prstGeom>
        </p:spPr>
      </p:pic>
      <p:sp>
        <p:nvSpPr>
          <p:cNvPr id="5" name="A_4e74d"/>
          <p:cNvSpPr/>
          <p:nvPr/>
        </p:nvSpPr>
        <p:spPr>
          <a:xfrm>
            <a:off x="6122340" y="2089011"/>
            <a:ext cx="3484626"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乔纳森</a:t>
            </a:r>
            <a:r>
              <a:rPr lang="en-US" altLang="zh-CN"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a:t>
            </a:r>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斯威夫特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Tree>
    <p:extLst>
      <p:ext uri="{BB962C8B-B14F-4D97-AF65-F5344CB8AC3E}">
        <p14:creationId xmlns:p14="http://schemas.microsoft.com/office/powerpoint/2010/main" val="3211212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6" grpId="0" animBg="1"/>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72440" y="969042"/>
            <a:ext cx="11430000" cy="401340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《格列佛游记》讲述格列佛游历四个国家的见闻：小人国和布莱福斯库王国作战的原因是</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；在大人国，格列佛用</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制作梳子；在飞岛国有个科学院，这里的科学家们有的研究建造房屋</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从</a:t>
            </a:r>
            <a:endPar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建起；格列佛在慧骃国看到了“耶胡”挖掘争抢闪闪发光</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的</a:t>
            </a:r>
            <a:endPar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12" name="A_2c9fb"/>
          <p:cNvSpPr/>
          <p:nvPr/>
        </p:nvSpPr>
        <p:spPr>
          <a:xfrm>
            <a:off x="819468" y="4323640"/>
            <a:ext cx="1579626"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石头　</a:t>
            </a:r>
            <a:endParaRPr lang="zh-CN" altLang="en-US"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11" name="A_ea33b"/>
          <p:cNvSpPr/>
          <p:nvPr/>
        </p:nvSpPr>
        <p:spPr>
          <a:xfrm>
            <a:off x="819468" y="3768904"/>
            <a:ext cx="1579626"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屋顶　</a:t>
            </a:r>
            <a:endParaRPr lang="zh-CN" altLang="en-US"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10" name="A_ea085"/>
          <p:cNvSpPr/>
          <p:nvPr/>
        </p:nvSpPr>
        <p:spPr>
          <a:xfrm>
            <a:off x="4034155" y="2729770"/>
            <a:ext cx="2651189"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国王的胡子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13" name="矩形 12"/>
          <p:cNvSpPr>
            <a:spLocks noChangeAspect="1"/>
          </p:cNvSpPr>
          <p:nvPr/>
        </p:nvSpPr>
        <p:spPr>
          <a:xfrm>
            <a:off x="839121" y="1440451"/>
            <a:ext cx="10957560" cy="1161280"/>
          </a:xfrm>
          <a:prstGeom prst="rect">
            <a:avLst/>
          </a:prstGeom>
        </p:spPr>
        <p:txBody>
          <a:bodyPr wrap="square">
            <a:spAutoFit/>
          </a:bodyPr>
          <a:lstStyle/>
          <a:p>
            <a:pPr>
              <a:lnSpc>
                <a:spcPct val="130000"/>
              </a:lnSpc>
            </a:pPr>
            <a:r>
              <a:rPr lang="en-US"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利立浦特国改变了吃鸡蛋的习惯，不先磕破大端，而是要人们先磕破小端</a:t>
            </a:r>
            <a:r>
              <a:rPr lang="en-US" altLang="zh-CN" sz="2800" b="1" dirty="0"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或争论鸡蛋先从大端吃还是从小端吃</a:t>
            </a:r>
            <a:r>
              <a:rPr lang="en-US" altLang="zh-CN" sz="2800" b="1" dirty="0"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800" dirty="0"/>
          </a:p>
        </p:txBody>
      </p:sp>
    </p:spTree>
    <p:extLst>
      <p:ext uri="{BB962C8B-B14F-4D97-AF65-F5344CB8AC3E}">
        <p14:creationId xmlns:p14="http://schemas.microsoft.com/office/powerpoint/2010/main" val="172501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500"/>
                                        <p:tgtEl>
                                          <p:spTgt spid="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animBg="1"/>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99288" y="853558"/>
            <a:ext cx="11430000" cy="3961149"/>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《格列佛游记》中主人公格列佛游历四国搭乘的交通工具都是船，但到达四国的具体过程有所不同：他第一次出游乘坐船只在海上</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遇到</a:t>
            </a:r>
            <a:endPar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，他逃生时被海浪卷到利立浦特岛；第二次出游他到一座岛上寻找</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，被巨人追赶，没来得及逃跑，就这样到了大人国；第三次出游他乘坐的船只又被</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袭击，他逃生登岸到了飞岛国；第四次出游，格列佛当了船长，可是船上的</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竟然抢夺了商船，格列佛被迫离开商船，辗转来到慧骃国。</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6" name="A_8e43a"/>
          <p:cNvSpPr/>
          <p:nvPr/>
        </p:nvSpPr>
        <p:spPr>
          <a:xfrm>
            <a:off x="6818503" y="3723758"/>
            <a:ext cx="1579626"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水手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5" name="A_a8d54"/>
          <p:cNvSpPr/>
          <p:nvPr/>
        </p:nvSpPr>
        <p:spPr>
          <a:xfrm>
            <a:off x="4675378" y="3169022"/>
            <a:ext cx="1579626"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海盗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4" name="A_ebd59"/>
          <p:cNvSpPr/>
          <p:nvPr/>
        </p:nvSpPr>
        <p:spPr>
          <a:xfrm>
            <a:off x="1460691" y="2614286"/>
            <a:ext cx="1579626"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淡水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3" name="A_c1cde"/>
          <p:cNvSpPr/>
          <p:nvPr/>
        </p:nvSpPr>
        <p:spPr>
          <a:xfrm>
            <a:off x="746316" y="2059550"/>
            <a:ext cx="1579626"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风暴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Tree>
    <p:extLst>
      <p:ext uri="{BB962C8B-B14F-4D97-AF65-F5344CB8AC3E}">
        <p14:creationId xmlns:p14="http://schemas.microsoft.com/office/powerpoint/2010/main" val="4127060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4" grpId="0" animBg="1"/>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75118"/>
            <a:ext cx="11430000" cy="4521302"/>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阅读下面的文字，完成下列问题。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在拉格奈格被皇帝召见的风俗是把肚子贴在地上朝前爬，一边爬一边舔地板。</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要不要把‘耶胡’消灭干净</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是慧骃国代表大会上，自古以来辩论的唯一问题。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在大人国被猴子戏耍险些送命。</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④</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利立浦特的党派之间以鞋跟高低划分阵营。</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请你根据书的内容排列先后顺序</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只填序号</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        </a:t>
            </a:r>
            <a:r>
              <a:rPr lang="en-US" altLang="zh-CN" sz="2800" b="1" u="sng" dirty="0" smtClean="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c81e2"/>
          <p:cNvSpPr/>
          <p:nvPr/>
        </p:nvSpPr>
        <p:spPr>
          <a:xfrm>
            <a:off x="7491603" y="4699926"/>
            <a:ext cx="2455926" cy="41747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Calibri" panose="020F0502020204030204" pitchFamily="34" charset="0"/>
                <a:ea typeface="宋体" panose="02010600030101010101" pitchFamily="2" charset="-122"/>
                <a:sym typeface="Calibri" panose="020F0502020204030204" pitchFamily="34" charset="0"/>
              </a:rPr>
              <a:t>④③①②  　</a:t>
            </a:r>
            <a:endParaRPr lang="zh-CN" altLang="en-US" sz="2800" b="1">
              <a:solidFill>
                <a:srgbClr val="FF0000"/>
              </a:solidFill>
              <a:latin typeface="Calibri" panose="020F0502020204030204" pitchFamily="34" charset="0"/>
              <a:ea typeface="宋体" panose="02010600030101010101" pitchFamily="2" charset="-122"/>
              <a:sym typeface="Calibri" panose="020F0502020204030204" pitchFamily="34" charset="0"/>
            </a:endParaRPr>
          </a:p>
        </p:txBody>
      </p:sp>
    </p:spTree>
    <p:extLst>
      <p:ext uri="{BB962C8B-B14F-4D97-AF65-F5344CB8AC3E}">
        <p14:creationId xmlns:p14="http://schemas.microsoft.com/office/powerpoint/2010/main" val="3151867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90728" y="853558"/>
            <a:ext cx="11430000" cy="3961149"/>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下列有关《格列佛游记》的内容叙述不正确的一项是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．利立浦特小人国用比赛绳技的方法来选拔官员。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．“小人国”皇后寝宫失火，格列佛在王宫上撒了一泡尿把火灭了。</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．格列佛刚到大人国时被农夫当作玩物带回家，为了赚钱，农夫把他带到市镇上，让他耍把戏，供人观赏。</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．在慧骃国里，人形动物“耶胡”是理性的载体，而“马”是邪恶肮脏的畜生。</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c3f46"/>
          <p:cNvSpPr/>
          <p:nvPr/>
        </p:nvSpPr>
        <p:spPr>
          <a:xfrm>
            <a:off x="9349931" y="950078"/>
            <a:ext cx="1298638"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D   </a:t>
            </a:r>
            <a:endParaRPr lang="zh-CN" altLang="en-US"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Tree>
    <p:extLst>
      <p:ext uri="{BB962C8B-B14F-4D97-AF65-F5344CB8AC3E}">
        <p14:creationId xmlns:p14="http://schemas.microsoft.com/office/powerpoint/2010/main" val="1290377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99288" y="792937"/>
            <a:ext cx="11430000" cy="4521302"/>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下列关于《格列佛游记》的表述，不正确的一项是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．作品主要记述了主人公外科医生格列佛在“小人国”“大人国”“飞岛国”“慧骃国”等虚构国度的离奇经历。</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．穿高跟鞋的一派与穿低跟鞋的一派互相攻击，势不两立。</a:t>
            </a: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这是主人公在“小人国”的见闻。</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．在慧骃这个国度里，居主宰地位的是有理性的、公正而诚实的智马。</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．在“大人国”，主人公慷慨陈词，夸耀自己祖国的伟大、政治的贤明、法律的公正，得到国王的赞许。</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e609a"/>
          <p:cNvSpPr/>
          <p:nvPr/>
        </p:nvSpPr>
        <p:spPr>
          <a:xfrm>
            <a:off x="8901303" y="889457"/>
            <a:ext cx="1298640"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D   </a:t>
            </a:r>
            <a:endParaRPr lang="zh-CN" altLang="en-US"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Tree>
    <p:extLst>
      <p:ext uri="{BB962C8B-B14F-4D97-AF65-F5344CB8AC3E}">
        <p14:creationId xmlns:p14="http://schemas.microsoft.com/office/powerpoint/2010/main" val="883914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17576" y="624624"/>
            <a:ext cx="11430000" cy="6031075"/>
          </a:xfrm>
          <a:prstGeom prst="rect">
            <a:avLst/>
          </a:prstGeom>
        </p:spPr>
        <p:txBody>
          <a:bodyPr>
            <a:spAutoFit/>
          </a:bodyPr>
          <a:lstStyle/>
          <a:p>
            <a:pPr>
              <a:lnSpc>
                <a:spcPct val="130000"/>
              </a:lnSpc>
              <a:spcAft>
                <a:spcPts val="0"/>
              </a:spcAft>
            </a:pPr>
            <a:r>
              <a:rPr lang="zh-CN" altLang="zh-CN" sz="23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300" b="1" dirty="0">
                <a:latin typeface="Calibri" panose="020F0502020204030204" pitchFamily="34" charset="0"/>
                <a:ea typeface="Times New Roman" panose="02020603050405020304" pitchFamily="18" charset="0"/>
                <a:cs typeface="Times New Roman" panose="02020603050405020304" pitchFamily="18" charset="0"/>
              </a:rPr>
              <a:t>(</a:t>
            </a:r>
            <a:r>
              <a:rPr lang="zh-CN" altLang="zh-CN" sz="2300" b="1" dirty="0">
                <a:latin typeface="Arial" panose="020B0604020202020204" pitchFamily="34" charset="0"/>
                <a:ea typeface="黑体" panose="02010609060101010101" pitchFamily="49" charset="-122"/>
                <a:cs typeface="Times New Roman" panose="02020603050405020304" pitchFamily="18" charset="0"/>
              </a:rPr>
              <a:t>二</a:t>
            </a:r>
            <a:r>
              <a:rPr lang="en-US" altLang="zh-CN" sz="23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300" b="1" dirty="0">
                <a:latin typeface="Arial" panose="020B0604020202020204" pitchFamily="34" charset="0"/>
                <a:ea typeface="黑体" panose="02010609060101010101" pitchFamily="49" charset="-122"/>
                <a:cs typeface="Times New Roman" panose="02020603050405020304" pitchFamily="18" charset="0"/>
              </a:rPr>
              <a:t>小语段</a:t>
            </a:r>
            <a:endParaRPr lang="zh-CN" altLang="zh-CN" sz="23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3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23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300" b="1" dirty="0">
                <a:latin typeface="Times New Roman" panose="02020603050405020304" pitchFamily="18" charset="0"/>
                <a:ea typeface="宋体" panose="02010600030101010101" pitchFamily="2" charset="-122"/>
                <a:cs typeface="Times New Roman" panose="02020603050405020304" pitchFamily="18" charset="0"/>
              </a:rPr>
              <a:t>阅读下面的文字，回答后面的问题。</a:t>
            </a:r>
            <a:endParaRPr lang="zh-CN" altLang="zh-CN" sz="23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3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300" b="1" dirty="0">
                <a:latin typeface="Times New Roman" panose="02020603050405020304" pitchFamily="18" charset="0"/>
                <a:ea typeface="楷体" panose="02010609060101010101" pitchFamily="49" charset="-122"/>
                <a:cs typeface="Times New Roman" panose="02020603050405020304" pitchFamily="18" charset="0"/>
              </a:rPr>
              <a:t>他常吩咐人把我连箱子一起带到他房间里去，放到桌上之后，他再命令我从箱子里搬出一张椅子来，在箱子顶上离边沿三码的地方坐好，这样我和他的脸就几乎在同一个水平线上了。我和他以这样的方式交谈了几次。有一天，我冒昧地对他说，他对欧洲及世界上其他地方表现出一种鄙视，这似乎与他超人的智力不大相称。人并不是躯体大头脑就发达，恰恰相反，在我们国家，我们注意到，最高的人往往最没有头脑；在其他动物里，蜜蜂与蚂蚁和许多大一点儿的动物比起来，更具有勤劳和聪明伶俐的好名声。所以，虽然你把我看得微不足道，我倒还希望有生之年能为你做几件了不起的事情，让陛下你看看。国王仔细地听我说着，渐渐开始比以前对我更有好感。他要我尽可能详细地给他说说关于英国政府的情况，因为虽然君王们一般都喜欢他们自己的制度，要是有什么值得效法的，却也乐意听听。</a:t>
            </a:r>
            <a:endParaRPr lang="zh-CN" altLang="zh-CN" sz="23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en-US" altLang="zh-CN" sz="23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2300" b="1" dirty="0">
                <a:latin typeface="Times New Roman" panose="02020603050405020304" pitchFamily="18" charset="0"/>
                <a:ea typeface="仿宋" panose="02010609060101010101" pitchFamily="49" charset="-122"/>
                <a:cs typeface="Times New Roman" panose="02020603050405020304" pitchFamily="18" charset="0"/>
              </a:rPr>
              <a:t>选自《格列佛游记》</a:t>
            </a:r>
            <a:r>
              <a:rPr lang="en-US" altLang="zh-CN" sz="23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3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22105685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23067" y="685258"/>
            <a:ext cx="13895439" cy="2893100"/>
          </a:xfrm>
          <a:prstGeom prst="rect">
            <a:avLst/>
          </a:prstGeom>
        </p:spPr>
        <p:txBody>
          <a:bodyPr wrap="square">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《格列佛游记》的作者是</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28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，选文写的是格列佛</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在</a:t>
            </a:r>
            <a:endPar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游历的经历。</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结合整本书，说说国王为什么会对欧洲及世界上其他地方表现出一种</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鄙</a:t>
            </a:r>
            <a:endPar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视</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A_2fa6c"/>
          <p:cNvSpPr/>
          <p:nvPr/>
        </p:nvSpPr>
        <p:spPr>
          <a:xfrm>
            <a:off x="404201" y="2934864"/>
            <a:ext cx="12652438"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因为大人国民风淳朴，政治清明，与现实中的欧洲和英国的黑暗截然不同。　</a:t>
            </a:r>
            <a:endParaRPr lang="zh-CN" altLang="en-US"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4" name="A_0dfc9"/>
          <p:cNvSpPr/>
          <p:nvPr/>
        </p:nvSpPr>
        <p:spPr>
          <a:xfrm>
            <a:off x="570095" y="1336514"/>
            <a:ext cx="4675251"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大人国</a:t>
            </a:r>
            <a:r>
              <a:rPr lang="en-US" altLang="zh-CN"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a:t>
            </a:r>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布罗伯丁格纳格</a:t>
            </a:r>
            <a:r>
              <a:rPr lang="en-US" altLang="zh-CN"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a:t>
            </a:r>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3" name="A_4f993"/>
          <p:cNvSpPr/>
          <p:nvPr/>
        </p:nvSpPr>
        <p:spPr>
          <a:xfrm>
            <a:off x="4988107" y="781778"/>
            <a:ext cx="3484626"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乔纳森</a:t>
            </a:r>
            <a:r>
              <a:rPr lang="en-US" altLang="zh-CN"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a:t>
            </a:r>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斯威夫特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Tree>
    <p:extLst>
      <p:ext uri="{BB962C8B-B14F-4D97-AF65-F5344CB8AC3E}">
        <p14:creationId xmlns:p14="http://schemas.microsoft.com/office/powerpoint/2010/main" val="12306881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23850" y="656238"/>
            <a:ext cx="11430000" cy="5245218"/>
          </a:xfrm>
          <a:prstGeom prst="rect">
            <a:avLst/>
          </a:prstGeom>
        </p:spPr>
        <p:txBody>
          <a:bodyPr>
            <a:spAutoFit/>
          </a:bodyPr>
          <a:lstStyle/>
          <a:p>
            <a:pPr>
              <a:lnSpc>
                <a:spcPct val="130000"/>
              </a:lnSpc>
              <a:spcAft>
                <a:spcPts val="0"/>
              </a:spcAft>
            </a:pPr>
            <a:r>
              <a:rPr lang="en-US" altLang="zh-CN" sz="2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2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《格列佛游记》多次被拍为电影，特别是其“想象与讽刺”的风格给大家留下深刻印象。阅读下面的文字，完成下列问题。</a:t>
            </a:r>
            <a:endParaRPr lang="zh-CN" altLang="zh-CN" sz="26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600" b="1" dirty="0">
                <a:latin typeface="Times New Roman" panose="02020603050405020304" pitchFamily="18" charset="0"/>
                <a:ea typeface="楷体" panose="02010609060101010101" pitchFamily="49" charset="-122"/>
                <a:cs typeface="Times New Roman" panose="02020603050405020304" pitchFamily="18" charset="0"/>
              </a:rPr>
              <a:t>一个人可以通过三种办法爬上首相大臣的位置。第一，要知道怎么样以比较慎重的方式出卖自己的妻女和姐妹；第二，背叛或者暗杀前任首相大臣；第三，在公开集会上慷慨激昂地抨击朝廷的各种腐败。但是英明的君王一定愿意挑选惯于采用第三种办法的人，因为事实证明，那些慷慨激昂的人总是最能顺从其主子的旨意和爱好。这些大臣一旦控制了所有的要职，就会贿赂元老院或者大枢密院中的大多数人，以此来保全自己的势力。最后，他们还借一种</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latin typeface="Times New Roman" panose="02020603050405020304" pitchFamily="18" charset="0"/>
                <a:ea typeface="楷体" panose="02010609060101010101" pitchFamily="49" charset="-122"/>
                <a:cs typeface="Times New Roman" panose="02020603050405020304" pitchFamily="18" charset="0"/>
              </a:rPr>
              <a:t>免罚法</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600" b="1" dirty="0">
                <a:latin typeface="Times New Roman" panose="02020603050405020304" pitchFamily="18" charset="0"/>
                <a:ea typeface="楷体" panose="02010609060101010101" pitchFamily="49" charset="-122"/>
                <a:cs typeface="Times New Roman" panose="02020603050405020304" pitchFamily="18" charset="0"/>
              </a:rPr>
              <a:t>我向它说明了这条法令的性质</a:t>
            </a:r>
            <a:r>
              <a:rPr lang="en-US" altLang="zh-CN" sz="26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600" b="1" dirty="0">
                <a:latin typeface="Times New Roman" panose="02020603050405020304" pitchFamily="18" charset="0"/>
                <a:ea typeface="楷体" panose="02010609060101010101" pitchFamily="49" charset="-122"/>
                <a:cs typeface="Times New Roman" panose="02020603050405020304" pitchFamily="18" charset="0"/>
              </a:rPr>
              <a:t>以保证自己事后免遭不测，满载着从国民身上贪污来的赃物从公职上悄然引退下来。</a:t>
            </a:r>
            <a:endParaRPr lang="zh-CN" altLang="zh-CN" sz="26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49237424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852F51E-0B0D-4410-9F52-935F9483CDBE}"/>
              </a:ext>
            </a:extLst>
          </p:cNvPr>
          <p:cNvSpPr/>
          <p:nvPr/>
        </p:nvSpPr>
        <p:spPr>
          <a:xfrm>
            <a:off x="0" y="2328151"/>
            <a:ext cx="12192000" cy="1730241"/>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5" name="TextBox 14">
            <a:extLst>
              <a:ext uri="{FF2B5EF4-FFF2-40B4-BE49-F238E27FC236}">
                <a16:creationId xmlns:a16="http://schemas.microsoft.com/office/drawing/2014/main" id="{785D1E4F-546B-4C6F-B152-DF81FC3BF4A8}"/>
              </a:ext>
            </a:extLst>
          </p:cNvPr>
          <p:cNvSpPr txBox="1"/>
          <p:nvPr/>
        </p:nvSpPr>
        <p:spPr>
          <a:xfrm>
            <a:off x="272322" y="2812064"/>
            <a:ext cx="11647357" cy="738664"/>
          </a:xfrm>
          <a:prstGeom prst="rect">
            <a:avLst/>
          </a:prstGeom>
          <a:noFill/>
        </p:spPr>
        <p:txBody>
          <a:bodyPr vert="horz" wrap="square">
            <a:spAutoFit/>
          </a:bodyPr>
          <a:lstStyle/>
          <a:p>
            <a:pPr algn="ctr" fontAlgn="auto">
              <a:spcBef>
                <a:spcPts val="0"/>
              </a:spcBef>
              <a:spcAft>
                <a:spcPts val="0"/>
              </a:spcAft>
              <a:defRPr/>
            </a:pPr>
            <a:r>
              <a:rPr lang="zh-CN" altLang="en-US"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十四、</a:t>
            </a:r>
            <a:r>
              <a:rPr lang="en-US" altLang="zh-CN"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格列佛游记</a:t>
            </a:r>
            <a:r>
              <a:rPr lang="en-US" altLang="zh-CN"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4863" y="1537713"/>
            <a:ext cx="1730939" cy="616443"/>
          </a:xfrm>
          <a:prstGeom prst="rect">
            <a:avLst/>
          </a:prstGeom>
        </p:spPr>
      </p:pic>
    </p:spTree>
    <p:extLst>
      <p:ext uri="{BB962C8B-B14F-4D97-AF65-F5344CB8AC3E}">
        <p14:creationId xmlns:p14="http://schemas.microsoft.com/office/powerpoint/2010/main" val="35292029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2712" y="795523"/>
            <a:ext cx="11430000" cy="2332946"/>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《格列佛游记》的作者是</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28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国别</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作家。作者在选段中所要讽刺的</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是</a:t>
            </a:r>
            <a:endPar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A_eb1ee"/>
          <p:cNvSpPr/>
          <p:nvPr/>
        </p:nvSpPr>
        <p:spPr>
          <a:xfrm>
            <a:off x="678588" y="1317934"/>
            <a:ext cx="10105073" cy="120982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a:t>
            </a:r>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英国政府官员们为谋取高位不择手段以及官场的腐败黑暗现象。　</a:t>
            </a:r>
            <a:endParaRPr lang="zh-CN" altLang="en-US"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4" name="A_0fdc0"/>
          <p:cNvSpPr/>
          <p:nvPr/>
        </p:nvSpPr>
        <p:spPr>
          <a:xfrm>
            <a:off x="8913940" y="876330"/>
            <a:ext cx="1579626"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英国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3" name="A_cf22e"/>
          <p:cNvSpPr/>
          <p:nvPr/>
        </p:nvSpPr>
        <p:spPr>
          <a:xfrm>
            <a:off x="5223002" y="876330"/>
            <a:ext cx="3484626"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乔纳森</a:t>
            </a:r>
            <a:r>
              <a:rPr lang="en-US" altLang="zh-CN"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a:t>
            </a:r>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斯威夫特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6" name="矩形 5"/>
          <p:cNvSpPr>
            <a:spLocks noChangeAspect="1"/>
          </p:cNvSpPr>
          <p:nvPr/>
        </p:nvSpPr>
        <p:spPr>
          <a:xfrm>
            <a:off x="5731125" y="1400020"/>
            <a:ext cx="5724644" cy="652486"/>
          </a:xfrm>
          <a:prstGeom prst="rect">
            <a:avLst/>
          </a:prstGeom>
        </p:spPr>
        <p:txBody>
          <a:bodyPr wrap="none">
            <a:spAutoFit/>
          </a:bodyPr>
          <a:lstStyle/>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sp>
        <p:nvSpPr>
          <p:cNvPr id="7" name="矩形 6"/>
          <p:cNvSpPr>
            <a:spLocks noChangeAspect="1"/>
          </p:cNvSpPr>
          <p:nvPr/>
        </p:nvSpPr>
        <p:spPr>
          <a:xfrm>
            <a:off x="362712" y="2619701"/>
            <a:ext cx="11430000" cy="1160382"/>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奇特的想象是《格列佛游记》另一特点，请你针对这一特点，在原著中找一处能体现这一特点的情节。</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8" name="矩形 7"/>
          <p:cNvSpPr>
            <a:spLocks noChangeAspect="1"/>
          </p:cNvSpPr>
          <p:nvPr/>
        </p:nvSpPr>
        <p:spPr>
          <a:xfrm>
            <a:off x="362712" y="3874897"/>
            <a:ext cx="11430000" cy="1160382"/>
          </a:xfrm>
          <a:prstGeom prst="rect">
            <a:avLst/>
          </a:prstGeom>
        </p:spPr>
        <p:txBody>
          <a:bodyPr>
            <a:spAutoFit/>
          </a:bodyPr>
          <a:lstStyle/>
          <a:p>
            <a:pPr indent="26670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体现奇特想象的情节：在小人国，居民身高仅六英寸左右，格列佛对于他们如同巨人。</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9" name="矩形 8"/>
          <p:cNvSpPr>
            <a:spLocks noChangeAspect="1"/>
          </p:cNvSpPr>
          <p:nvPr/>
        </p:nvSpPr>
        <p:spPr>
          <a:xfrm>
            <a:off x="205216" y="4021035"/>
            <a:ext cx="12187952" cy="652486"/>
          </a:xfrm>
          <a:prstGeom prst="rect">
            <a:avLst/>
          </a:prstGeom>
        </p:spPr>
        <p:txBody>
          <a:bodyPr wrap="none">
            <a:spAutoFit/>
          </a:bodyPr>
          <a:lstStyle/>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sp>
        <p:nvSpPr>
          <p:cNvPr id="10" name="矩形 9"/>
          <p:cNvSpPr>
            <a:spLocks noChangeAspect="1"/>
          </p:cNvSpPr>
          <p:nvPr/>
        </p:nvSpPr>
        <p:spPr>
          <a:xfrm>
            <a:off x="205216" y="4568881"/>
            <a:ext cx="12187952" cy="652486"/>
          </a:xfrm>
          <a:prstGeom prst="rect">
            <a:avLst/>
          </a:prstGeom>
        </p:spPr>
        <p:txBody>
          <a:bodyPr wrap="none">
            <a:spAutoFit/>
          </a:bodyPr>
          <a:lstStyle/>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1281079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3" grpId="0" animBg="1"/>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17576" y="835270"/>
            <a:ext cx="11430000" cy="3961149"/>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阅读选文，回答问题。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我一直有一个强烈的感受，虽然我猜想不出用什么方法，也设计不出稍微有点成功希望的方案来，但总有一天我会恢复自由。我希望回到可以平等交谈的人们中间，在街上或田野走着，而不用担心会像小狗或青蛙那样被人踩死。但出乎我的意料，我不久就获救了，获救的方式也不同寻常。</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联系相关情节，写出“我”获救的方式“不同寻常”在什么地方？</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417576" y="4796419"/>
            <a:ext cx="11430000" cy="1160382"/>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我</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和国王外出旅行时，</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我</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住的箱子被老鹰叼到半空中，然后又掉到海里，幸好遇见一艘英国海轮搭救了</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我</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38600" y="4898065"/>
            <a:ext cx="12187952" cy="1212640"/>
          </a:xfrm>
          <a:prstGeom prst="rect">
            <a:avLst/>
          </a:prstGeom>
        </p:spPr>
        <p:txBody>
          <a:bodyPr wrap="none">
            <a:spAutoFit/>
          </a:bodyPr>
          <a:lstStyle/>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2884052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34696" y="1852562"/>
            <a:ext cx="11264622" cy="652486"/>
          </a:xfrm>
          <a:prstGeom prst="rect">
            <a:avLst/>
          </a:prstGeom>
        </p:spPr>
        <p:txBody>
          <a:bodyPr wrap="none">
            <a:spAutoFit/>
          </a:bodyPr>
          <a:lstStyle/>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sp>
        <p:nvSpPr>
          <p:cNvPr id="3" name="矩形 2"/>
          <p:cNvSpPr>
            <a:spLocks noChangeAspect="1"/>
          </p:cNvSpPr>
          <p:nvPr/>
        </p:nvSpPr>
        <p:spPr>
          <a:xfrm>
            <a:off x="234696" y="1112160"/>
            <a:ext cx="11430000" cy="956777"/>
          </a:xfrm>
          <a:prstGeom prst="rect">
            <a:avLst/>
          </a:prstGeom>
        </p:spPr>
        <p:txBody>
          <a:bodyPr wrap="none">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从语段中能感受到“我”渴望的是什么？</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527304" y="1742694"/>
            <a:ext cx="6135013" cy="600229"/>
          </a:xfrm>
          <a:prstGeom prst="rect">
            <a:avLst/>
          </a:prstGeom>
        </p:spPr>
        <p:txBody>
          <a:bodyPr wrap="none">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我</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渴望自由、平等与和平。</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184364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048" y="2615878"/>
            <a:ext cx="12187952" cy="2332946"/>
          </a:xfrm>
          <a:prstGeom prst="rect">
            <a:avLst/>
          </a:prstGeom>
        </p:spPr>
        <p:txBody>
          <a:bodyPr wrap="none">
            <a:spAutoFit/>
          </a:bodyPr>
          <a:lstStyle/>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sp>
        <p:nvSpPr>
          <p:cNvPr id="3" name="矩形 2"/>
          <p:cNvSpPr>
            <a:spLocks noChangeAspect="1"/>
          </p:cNvSpPr>
          <p:nvPr/>
        </p:nvSpPr>
        <p:spPr>
          <a:xfrm>
            <a:off x="216408" y="748568"/>
            <a:ext cx="11430000" cy="1720536"/>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三</a:t>
            </a: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创新题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“侠义”指“讲义气，肯舍己助人的”。你认为《格列佛游记》中格列佛身上具有侠义精神吗？请结合名著内容，说明理由。</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378976" y="2469104"/>
            <a:ext cx="11430000" cy="2280689"/>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格列佛身上具有侠义精神。当格列佛得知布莱福斯库王国企图入侵利立浦特帝国时，他向利立浦特皇帝提出了夺取敌人整个舰队的方案，并帮助利立浦特帝国成功抵挡了布莱福斯库王国的侵略，这充分体现了他的侠义精神。</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876722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95488" y="2542256"/>
            <a:ext cx="12187952" cy="3453253"/>
          </a:xfrm>
          <a:prstGeom prst="rect">
            <a:avLst/>
          </a:prstGeom>
        </p:spPr>
        <p:txBody>
          <a:bodyPr wrap="none">
            <a:spAutoFit/>
          </a:bodyPr>
          <a:lstStyle/>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a:p>
            <a:pPr>
              <a:lnSpc>
                <a:spcPct val="130000"/>
              </a:lnSpc>
            </a:pPr>
            <a:endParaRPr lang="zh-CN" altLang="en-US" sz="2800" dirty="0"/>
          </a:p>
        </p:txBody>
      </p:sp>
      <p:sp>
        <p:nvSpPr>
          <p:cNvPr id="3" name="矩形 2"/>
          <p:cNvSpPr>
            <a:spLocks noChangeAspect="1"/>
          </p:cNvSpPr>
          <p:nvPr/>
        </p:nvSpPr>
        <p:spPr>
          <a:xfrm>
            <a:off x="383024" y="821720"/>
            <a:ext cx="11430000" cy="172053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《格列佛游记》中的人物形象立体丰满。请从下面两个地点中任选一个，结合具体情节，谈谈你对格列佛的认识。</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小人国</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飞岛国</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383024" y="2542256"/>
            <a:ext cx="11430000" cy="2840842"/>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一：小人国。在小人国，王后寝宫失火，格列佛用尿浇灭大火，挽救了其余的宫殿。从中可以看出，格列佛是一个聪明机智、能够随机应变的人。</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示例二：飞岛国。在飞岛国，格列佛采用翻译与对照实物等多种手段学习外语，一个月就基本掌握了该国的语言。从中可以看出，格列佛是一个有超强的记忆力、善于学习与思考的人。</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303227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51503" y="554850"/>
            <a:ext cx="11430000" cy="6254020"/>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讽刺是文艺创作中的表现手法之一，用讥刺或嘲讽的笔法，描写社会生活中的种种。阅读《格列佛游记》整本书之后，小冀同学针对《格列佛游记》的小人国写了一则读书笔记。请以此为例，为《格列佛游记》飞岛国写一则读书笔记。</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小人国：</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只有那些正在候补重要官职或希望获得朝廷恩宠的人才来表演这种技艺。从很小的时候起他们就开始此种技艺的训练。这些人并非都是贵族出身或受过良好的教育。每当有重要官职空缺时，不论是原官员过世还是失宠撤职</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这是常有的事</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，就会有五六位候补人员呈请皇帝准许他们给皇帝陛下及朝廷百官表演一次绳上舞蹈；谁跳得最高而又不跌下来，谁就接任这个职位。重臣们也常常奉命表演这一技艺，使皇帝相信他们并没有忘记自己的本领</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9801172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328391"/>
            <a:ext cx="11430000" cy="1160382"/>
          </a:xfrm>
          <a:prstGeom prst="rect">
            <a:avLst/>
          </a:prstGeom>
          <a:ln>
            <a:solidFill>
              <a:schemeClr val="tx1"/>
            </a:solidFill>
          </a:ln>
        </p:spPr>
        <p:txBody>
          <a:bodyPr>
            <a:spAutoFit/>
          </a:bodyPr>
          <a:lstStyle/>
          <a:p>
            <a:pP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读书笔记：</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在小人国，官员的任职是需要表演在绳子上跳舞，而不是考查学识、能力、品德等，这是对当时英国政府统治的嘲讽</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2075672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3024" y="3980196"/>
            <a:ext cx="11264622" cy="1212640"/>
          </a:xfrm>
          <a:prstGeom prst="rect">
            <a:avLst/>
          </a:prstGeom>
        </p:spPr>
        <p:txBody>
          <a:bodyPr wrap="none">
            <a:spAutoFit/>
          </a:bodyPr>
          <a:lstStyle/>
          <a:p>
            <a:pPr>
              <a:lnSpc>
                <a:spcPct val="130000"/>
              </a:lnSpc>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sp>
        <p:nvSpPr>
          <p:cNvPr id="3" name="矩形 2"/>
          <p:cNvSpPr>
            <a:spLocks noChangeAspect="1"/>
          </p:cNvSpPr>
          <p:nvPr/>
        </p:nvSpPr>
        <p:spPr>
          <a:xfrm>
            <a:off x="526611" y="3926144"/>
            <a:ext cx="2087431" cy="652486"/>
          </a:xfrm>
          <a:prstGeom prst="rect">
            <a:avLst/>
          </a:prstGeom>
        </p:spPr>
        <p:txBody>
          <a:bodyPr wrap="none">
            <a:spAutoFit/>
          </a:bodyPr>
          <a:lstStyle/>
          <a:p>
            <a:pPr>
              <a:lnSpc>
                <a:spcPct val="130000"/>
              </a:lnSpc>
            </a:pPr>
            <a:r>
              <a:rPr lang="zh-CN" altLang="zh-CN" sz="2800" b="1" dirty="0">
                <a:latin typeface="Arial" panose="020B0604020202020204" pitchFamily="34" charset="0"/>
                <a:ea typeface="黑体" panose="02010609060101010101" pitchFamily="49" charset="-122"/>
                <a:cs typeface="Times New Roman" panose="02020603050405020304" pitchFamily="18" charset="0"/>
              </a:rPr>
              <a:t>读书笔记</a:t>
            </a:r>
            <a:r>
              <a:rPr lang="zh-CN" altLang="zh-CN" sz="2800" b="1" dirty="0" smtClean="0">
                <a:latin typeface="Arial" panose="020B0604020202020204" pitchFamily="34" charset="0"/>
                <a:ea typeface="黑体" panose="02010609060101010101" pitchFamily="49" charset="-122"/>
                <a:cs typeface="Times New Roman" panose="02020603050405020304" pitchFamily="18" charset="0"/>
              </a:rPr>
              <a:t>：</a:t>
            </a:r>
            <a:r>
              <a:rPr lang="en-US" altLang="zh-CN" sz="2800" b="1" dirty="0" smtClean="0">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sp>
        <p:nvSpPr>
          <p:cNvPr id="4" name="矩形 3"/>
          <p:cNvSpPr>
            <a:spLocks noChangeAspect="1"/>
          </p:cNvSpPr>
          <p:nvPr/>
        </p:nvSpPr>
        <p:spPr>
          <a:xfrm>
            <a:off x="526611" y="3926144"/>
            <a:ext cx="10894576" cy="1212640"/>
          </a:xfrm>
          <a:prstGeom prst="rect">
            <a:avLst/>
          </a:prstGeom>
        </p:spPr>
        <p:txBody>
          <a:bodyPr wrap="square">
            <a:spAutoFit/>
          </a:bodyPr>
          <a:lstStyle/>
          <a:p>
            <a:pPr>
              <a:lnSpc>
                <a:spcPct val="130000"/>
              </a:lnSpc>
              <a:spcAft>
                <a:spcPts val="0"/>
              </a:spcAft>
            </a:pPr>
            <a:r>
              <a:rPr lang="en-US"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：在飞岛国人们颠倒黑白，官员们腐败贪婪凶残。这是作者对他们的批判。用以揭示现实社会的政治腐败。</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矩形 4"/>
          <p:cNvSpPr>
            <a:spLocks noChangeAspect="1"/>
          </p:cNvSpPr>
          <p:nvPr/>
        </p:nvSpPr>
        <p:spPr>
          <a:xfrm>
            <a:off x="526611" y="736958"/>
            <a:ext cx="11430000" cy="2840842"/>
          </a:xfrm>
          <a:prstGeom prst="rect">
            <a:avLst/>
          </a:prstGeom>
        </p:spPr>
        <p:txBody>
          <a:bodyPr>
            <a:spAutoFit/>
          </a:bodyPr>
          <a:lstStyle/>
          <a:p>
            <a:pP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飞岛国：</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他们说懦夫立下了最伟大的战功，傻瓜提出了最聪明的建议，阿谀奉迎的人最真诚，出卖祖国的人具有古罗马人的美德，不信神的人最虔诚，告密者说的都是真话。多少无辜的好人，由于大臣影响了腐败的法官，党派倾轧，而被杀戮、遭流放。多少恶棍升上了高位，受信任，享大权，有钱有利，作威作福。</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6" name="矩形 5"/>
          <p:cNvSpPr/>
          <p:nvPr/>
        </p:nvSpPr>
        <p:spPr>
          <a:xfrm>
            <a:off x="383024" y="3926144"/>
            <a:ext cx="11264622" cy="126669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37112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sp>
        <p:nvSpPr>
          <p:cNvPr id="4" name="文本框 3"/>
          <p:cNvSpPr txBox="1"/>
          <p:nvPr/>
        </p:nvSpPr>
        <p:spPr>
          <a:xfrm>
            <a:off x="4823857" y="4986548"/>
            <a:ext cx="2544286" cy="800219"/>
          </a:xfrm>
          <a:prstGeom prst="rect">
            <a:avLst/>
          </a:prstGeom>
          <a:noFill/>
        </p:spPr>
        <p:txBody>
          <a:bodyPr wrap="none" rtlCol="0">
            <a:spAutoFit/>
          </a:bodyPr>
          <a:lstStyle/>
          <a:p>
            <a:r>
              <a:rPr lang="zh-CN" altLang="en-US" sz="4600" b="1" dirty="0">
                <a:latin typeface="黑体" panose="02010609060101010101" pitchFamily="49" charset="-122"/>
                <a:ea typeface="黑体" panose="02010609060101010101" pitchFamily="49" charset="-122"/>
              </a:rPr>
              <a:t>谢谢观看</a:t>
            </a:r>
          </a:p>
        </p:txBody>
      </p:sp>
      <p:grpSp>
        <p:nvGrpSpPr>
          <p:cNvPr id="10" name="组合 9">
            <a:extLst>
              <a:ext uri="{FF2B5EF4-FFF2-40B4-BE49-F238E27FC236}">
                <a16:creationId xmlns:a16="http://schemas.microsoft.com/office/drawing/2014/main" id="{EE6A1E39-1EA5-5284-C6EE-B62D86C74E4B}"/>
              </a:ext>
            </a:extLst>
          </p:cNvPr>
          <p:cNvGrpSpPr/>
          <p:nvPr/>
        </p:nvGrpSpPr>
        <p:grpSpPr>
          <a:xfrm>
            <a:off x="2632550" y="1071233"/>
            <a:ext cx="6926901" cy="3805567"/>
            <a:chOff x="2632550" y="1071233"/>
            <a:chExt cx="6926901" cy="3805567"/>
          </a:xfrm>
        </p:grpSpPr>
        <p:pic>
          <p:nvPicPr>
            <p:cNvPr id="8" name="图片 7">
              <a:extLst>
                <a:ext uri="{FF2B5EF4-FFF2-40B4-BE49-F238E27FC236}">
                  <a16:creationId xmlns:a16="http://schemas.microsoft.com/office/drawing/2014/main" id="{C6A328CF-DA0E-2E99-236E-0D48E2D0FD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32550" y="1071233"/>
              <a:ext cx="6926901" cy="3805567"/>
            </a:xfrm>
            <a:prstGeom prst="rect">
              <a:avLst/>
            </a:prstGeom>
          </p:spPr>
        </p:pic>
        <p:pic>
          <p:nvPicPr>
            <p:cNvPr id="9" name="图片 8">
              <a:extLst>
                <a:ext uri="{FF2B5EF4-FFF2-40B4-BE49-F238E27FC236}">
                  <a16:creationId xmlns:a16="http://schemas.microsoft.com/office/drawing/2014/main" id="{7A62B922-15B6-752B-E298-371A9F1302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00114" y="2403231"/>
              <a:ext cx="991772" cy="291201"/>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223.jpeg">
            <a:extLst>
              <a:ext uri="{FF2B5EF4-FFF2-40B4-BE49-F238E27FC236}">
                <a16:creationId xmlns:a16="http://schemas.microsoft.com/office/drawing/2014/main" id="{3D407BAB-5189-5F32-EF60-68B2E1478642}"/>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340287" y="849165"/>
            <a:ext cx="1910545" cy="433588"/>
          </a:xfrm>
          <a:prstGeom prst="rect">
            <a:avLst/>
          </a:prstGeom>
        </p:spPr>
      </p:pic>
      <p:sp>
        <p:nvSpPr>
          <p:cNvPr id="2" name="矩形 1"/>
          <p:cNvSpPr>
            <a:spLocks noChangeAspect="1"/>
          </p:cNvSpPr>
          <p:nvPr/>
        </p:nvSpPr>
        <p:spPr>
          <a:xfrm>
            <a:off x="340287" y="702562"/>
            <a:ext cx="11430000" cy="1160382"/>
          </a:xfrm>
          <a:prstGeom prst="rect">
            <a:avLst/>
          </a:prstGeom>
        </p:spPr>
        <p:txBody>
          <a:bodyPr>
            <a:spAutoFit/>
          </a:bodyPr>
          <a:lstStyle/>
          <a:p>
            <a:pPr>
              <a:lnSpc>
                <a:spcPct val="130000"/>
              </a:lnSpc>
              <a:spcAft>
                <a:spcPts val="0"/>
              </a:spcAft>
            </a:pP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乔纳森·斯威夫特</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，英国</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18</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世纪前期最优秀的讽刺作家和政论家，被高尔基誉为“世界伟大文学创造者”。</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3208176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341.jpeg"/>
          <p:cNvPicPr/>
          <p:nvPr/>
        </p:nvPicPr>
        <p:blipFill>
          <a:blip r:embed="rId2"/>
          <a:stretch>
            <a:fillRect/>
          </a:stretch>
        </p:blipFill>
        <p:spPr>
          <a:xfrm>
            <a:off x="326217" y="764759"/>
            <a:ext cx="2009019" cy="455937"/>
          </a:xfrm>
          <a:prstGeom prst="rect">
            <a:avLst/>
          </a:prstGeom>
        </p:spPr>
      </p:pic>
      <p:sp>
        <p:nvSpPr>
          <p:cNvPr id="4" name="矩形 3"/>
          <p:cNvSpPr>
            <a:spLocks noChangeAspect="1"/>
          </p:cNvSpPr>
          <p:nvPr/>
        </p:nvSpPr>
        <p:spPr>
          <a:xfrm>
            <a:off x="417657" y="709895"/>
            <a:ext cx="11430000" cy="2332946"/>
          </a:xfrm>
          <a:prstGeom prst="rect">
            <a:avLst/>
          </a:prstGeom>
        </p:spPr>
        <p:txBody>
          <a:bodyPr>
            <a:spAutoFit/>
          </a:bodyPr>
          <a:lstStyle/>
          <a:p>
            <a:pPr>
              <a:lnSpc>
                <a:spcPct val="130000"/>
              </a:lnSpc>
              <a:spcAft>
                <a:spcPts val="0"/>
              </a:spcAft>
            </a:pP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作品</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讲述了英国船医格列佛热衷于航海，他在小人国、大人国等地历险多年，终于取得可观财富的故事。作品通过描述他在小人国、大人国、飞岛国及慧骃</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马</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国等地的经历，向我们展示了一个个奇异幻妙的世界。</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77055793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342.jpeg"/>
          <p:cNvPicPr/>
          <p:nvPr/>
        </p:nvPicPr>
        <p:blipFill>
          <a:blip r:embed="rId2"/>
          <a:stretch>
            <a:fillRect/>
          </a:stretch>
        </p:blipFill>
        <p:spPr>
          <a:xfrm>
            <a:off x="326217" y="764760"/>
            <a:ext cx="2009019" cy="455937"/>
          </a:xfrm>
          <a:prstGeom prst="rect">
            <a:avLst/>
          </a:prstGeom>
        </p:spPr>
      </p:pic>
      <p:sp>
        <p:nvSpPr>
          <p:cNvPr id="4" name="矩形 3"/>
          <p:cNvSpPr>
            <a:spLocks noChangeAspect="1"/>
          </p:cNvSpPr>
          <p:nvPr/>
        </p:nvSpPr>
        <p:spPr>
          <a:xfrm>
            <a:off x="399369" y="728184"/>
            <a:ext cx="11430000" cy="2280689"/>
          </a:xfrm>
          <a:prstGeom prst="rect">
            <a:avLst/>
          </a:prstGeom>
        </p:spPr>
        <p:txBody>
          <a:bodyPr>
            <a:spAutoFit/>
          </a:bodyPr>
          <a:lstStyle/>
          <a:p>
            <a:pPr>
              <a:lnSpc>
                <a:spcPct val="130000"/>
              </a:lnSpc>
              <a:spcAft>
                <a:spcPts val="0"/>
              </a:spcAft>
            </a:pP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这</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是一部想象丰富的游记体小说。作品集中反映了</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18</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世纪上半叶英国资本主义社会的种种矛盾，揭露并批判了英国腐朽的社会政治制度，用尖锐而深刻的讽刺手法和虚构幻想的离奇情节，深刻剖析了当时英国的社会现实。</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29080394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343.jpeg"/>
          <p:cNvPicPr/>
          <p:nvPr/>
        </p:nvPicPr>
        <p:blipFill>
          <a:blip r:embed="rId2"/>
          <a:stretch>
            <a:fillRect/>
          </a:stretch>
        </p:blipFill>
        <p:spPr>
          <a:xfrm>
            <a:off x="239700" y="764760"/>
            <a:ext cx="2182051" cy="495205"/>
          </a:xfrm>
          <a:prstGeom prst="rect">
            <a:avLst/>
          </a:prstGeom>
        </p:spPr>
      </p:pic>
      <p:sp>
        <p:nvSpPr>
          <p:cNvPr id="4" name="矩形 3"/>
          <p:cNvSpPr>
            <a:spLocks noChangeAspect="1"/>
          </p:cNvSpPr>
          <p:nvPr/>
        </p:nvSpPr>
        <p:spPr>
          <a:xfrm>
            <a:off x="435864" y="1259965"/>
            <a:ext cx="11430000" cy="2840842"/>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童话式的叙事风格，极大地刺激了读者的感官和想象力，但童话色彩只是这部小说的表面特征，尖锐而深刻的讽刺才是其灵魂所在</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smtClean="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文笔简练生动，充满幽默感</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smtClean="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融现实、幻想于一体，将两者进行对比，用虚实的反差来完善作品的艺术效果，具有强烈的感染力。</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4648400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344.jpeg"/>
          <p:cNvPicPr/>
          <p:nvPr/>
        </p:nvPicPr>
        <p:blipFill>
          <a:blip r:embed="rId2"/>
          <a:stretch>
            <a:fillRect/>
          </a:stretch>
        </p:blipFill>
        <p:spPr>
          <a:xfrm>
            <a:off x="326217" y="746243"/>
            <a:ext cx="2090611" cy="474453"/>
          </a:xfrm>
          <a:prstGeom prst="rect">
            <a:avLst/>
          </a:prstGeom>
        </p:spPr>
      </p:pic>
      <p:graphicFrame>
        <p:nvGraphicFramePr>
          <p:cNvPr id="5" name="表格 4"/>
          <p:cNvGraphicFramePr>
            <a:graphicFrameLocks noGrp="1" noChangeAspect="1"/>
          </p:cNvGraphicFramePr>
          <p:nvPr>
            <p:extLst>
              <p:ext uri="{D42A27DB-BD31-4B8C-83A1-F6EECF244321}">
                <p14:modId xmlns:p14="http://schemas.microsoft.com/office/powerpoint/2010/main" val="3811135228"/>
              </p:ext>
            </p:extLst>
          </p:nvPr>
        </p:nvGraphicFramePr>
        <p:xfrm>
          <a:off x="560832" y="1404148"/>
          <a:ext cx="11430000" cy="4591232"/>
        </p:xfrm>
        <a:graphic>
          <a:graphicData uri="http://schemas.openxmlformats.org/drawingml/2006/table">
            <a:tbl>
              <a:tblPr firstRow="1" firstCol="1" bandRow="1"/>
              <a:tblGrid>
                <a:gridCol w="664464">
                  <a:extLst>
                    <a:ext uri="{9D8B030D-6E8A-4147-A177-3AD203B41FA5}">
                      <a16:colId xmlns:a16="http://schemas.microsoft.com/office/drawing/2014/main" val="1768815855"/>
                    </a:ext>
                  </a:extLst>
                </a:gridCol>
                <a:gridCol w="7187184">
                  <a:extLst>
                    <a:ext uri="{9D8B030D-6E8A-4147-A177-3AD203B41FA5}">
                      <a16:colId xmlns:a16="http://schemas.microsoft.com/office/drawing/2014/main" val="3287628127"/>
                    </a:ext>
                  </a:extLst>
                </a:gridCol>
                <a:gridCol w="2139696">
                  <a:extLst>
                    <a:ext uri="{9D8B030D-6E8A-4147-A177-3AD203B41FA5}">
                      <a16:colId xmlns:a16="http://schemas.microsoft.com/office/drawing/2014/main" val="1458704990"/>
                    </a:ext>
                  </a:extLst>
                </a:gridCol>
                <a:gridCol w="1438656">
                  <a:extLst>
                    <a:ext uri="{9D8B030D-6E8A-4147-A177-3AD203B41FA5}">
                      <a16:colId xmlns:a16="http://schemas.microsoft.com/office/drawing/2014/main" val="2209709441"/>
                    </a:ext>
                  </a:extLst>
                </a:gridCol>
              </a:tblGrid>
              <a:tr h="137547">
                <a:tc>
                  <a:txBody>
                    <a:bodyPr/>
                    <a:lstStyle/>
                    <a:p>
                      <a:pPr algn="ctr" fontAlgn="ctr">
                        <a:spcAft>
                          <a:spcPts val="0"/>
                        </a:spcAft>
                      </a:pPr>
                      <a:r>
                        <a:rPr lang="zh-CN" sz="2000" b="1">
                          <a:effectLst/>
                          <a:latin typeface="Arial" panose="020B0604020202020204" pitchFamily="34" charset="0"/>
                          <a:ea typeface="黑体" panose="02010609060101010101" pitchFamily="49" charset="-122"/>
                          <a:cs typeface="Times New Roman" panose="02020603050405020304" pitchFamily="18" charset="0"/>
                        </a:rPr>
                        <a:t>国家</a:t>
                      </a:r>
                      <a:endParaRPr lang="zh-CN" sz="2000">
                        <a:effectLst/>
                        <a:latin typeface="Calibri" panose="020F0502020204030204" pitchFamily="34" charset="0"/>
                        <a:ea typeface="宋体" panose="02010600030101010101" pitchFamily="2" charset="-122"/>
                        <a:cs typeface="Times New Roman" panose="02020603050405020304" pitchFamily="18" charset="0"/>
                      </a:endParaRPr>
                    </a:p>
                  </a:txBody>
                  <a:tcPr marL="4808" marR="4808" marT="4808" marB="48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000" b="1">
                          <a:effectLst/>
                          <a:latin typeface="Arial" panose="020B0604020202020204" pitchFamily="34" charset="0"/>
                          <a:ea typeface="黑体" panose="02010609060101010101" pitchFamily="49" charset="-122"/>
                          <a:cs typeface="Times New Roman" panose="02020603050405020304" pitchFamily="18" charset="0"/>
                        </a:rPr>
                        <a:t>主要情节</a:t>
                      </a:r>
                      <a:endParaRPr lang="zh-CN" sz="2000">
                        <a:effectLst/>
                        <a:latin typeface="Calibri" panose="020F0502020204030204" pitchFamily="34" charset="0"/>
                        <a:ea typeface="宋体" panose="02010600030101010101" pitchFamily="2" charset="-122"/>
                        <a:cs typeface="Times New Roman" panose="02020603050405020304" pitchFamily="18" charset="0"/>
                      </a:endParaRPr>
                    </a:p>
                  </a:txBody>
                  <a:tcPr marL="8780" marR="8780" marT="4808" marB="48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000" b="1">
                          <a:effectLst/>
                          <a:latin typeface="Arial" panose="020B0604020202020204" pitchFamily="34" charset="0"/>
                          <a:ea typeface="黑体" panose="02010609060101010101" pitchFamily="49" charset="-122"/>
                          <a:cs typeface="Times New Roman" panose="02020603050405020304" pitchFamily="18" charset="0"/>
                        </a:rPr>
                        <a:t>辨识关键词</a:t>
                      </a:r>
                      <a:endParaRPr lang="zh-CN" sz="2000">
                        <a:effectLst/>
                        <a:latin typeface="Calibri" panose="020F0502020204030204" pitchFamily="34" charset="0"/>
                        <a:ea typeface="宋体" panose="02010600030101010101" pitchFamily="2" charset="-122"/>
                        <a:cs typeface="Times New Roman" panose="02020603050405020304" pitchFamily="18" charset="0"/>
                      </a:endParaRPr>
                    </a:p>
                  </a:txBody>
                  <a:tcPr marL="8780" marR="8780" marT="4808" marB="48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000" b="1">
                          <a:effectLst/>
                          <a:latin typeface="Arial" panose="020B0604020202020204" pitchFamily="34" charset="0"/>
                          <a:ea typeface="黑体" panose="02010609060101010101" pitchFamily="49" charset="-122"/>
                          <a:cs typeface="Times New Roman" panose="02020603050405020304" pitchFamily="18" charset="0"/>
                        </a:rPr>
                        <a:t>寓意</a:t>
                      </a:r>
                      <a:endParaRPr lang="zh-CN" sz="2000">
                        <a:effectLst/>
                        <a:latin typeface="Calibri" panose="020F0502020204030204" pitchFamily="34" charset="0"/>
                        <a:ea typeface="宋体" panose="02010600030101010101" pitchFamily="2" charset="-122"/>
                        <a:cs typeface="Times New Roman" panose="02020603050405020304" pitchFamily="18" charset="0"/>
                      </a:endParaRPr>
                    </a:p>
                  </a:txBody>
                  <a:tcPr marL="8780" marR="8780" marT="4808" marB="48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24845226"/>
                  </a:ext>
                </a:extLst>
              </a:tr>
              <a:tr h="4213791">
                <a:tc>
                  <a:txBody>
                    <a:bodyPr/>
                    <a:lstStyle/>
                    <a:p>
                      <a:pPr algn="ctr" fontAlgn="ctr">
                        <a:spcAft>
                          <a:spcPts val="0"/>
                        </a:spcAft>
                      </a:pPr>
                      <a:r>
                        <a:rPr lang="zh-CN" sz="2000" b="1">
                          <a:effectLst/>
                          <a:latin typeface="Arial" panose="020B0604020202020204" pitchFamily="34" charset="0"/>
                          <a:ea typeface="黑体" panose="02010609060101010101" pitchFamily="49" charset="-122"/>
                          <a:cs typeface="Times New Roman" panose="02020603050405020304" pitchFamily="18" charset="0"/>
                        </a:rPr>
                        <a:t>小人国</a:t>
                      </a:r>
                      <a:endParaRPr lang="zh-CN" sz="20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en-US" sz="20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000" b="1">
                          <a:effectLst/>
                          <a:latin typeface="Times New Roman" panose="02020603050405020304" pitchFamily="18" charset="0"/>
                          <a:ea typeface="楷体" panose="02010609060101010101" pitchFamily="49" charset="-122"/>
                          <a:cs typeface="Times New Roman" panose="02020603050405020304" pitchFamily="18" charset="0"/>
                        </a:rPr>
                        <a:t>利立浦特</a:t>
                      </a:r>
                      <a:r>
                        <a:rPr lang="en-US" sz="2000" b="1">
                          <a:effectLst/>
                          <a:latin typeface="Times New Roman" panose="02020603050405020304" pitchFamily="18" charset="0"/>
                          <a:ea typeface="楷体" panose="02010609060101010101" pitchFamily="49" charset="-122"/>
                          <a:cs typeface="Times New Roman" panose="02020603050405020304" pitchFamily="18" charset="0"/>
                        </a:rPr>
                        <a:t>)</a:t>
                      </a:r>
                      <a:endParaRPr lang="zh-CN" sz="2000">
                        <a:effectLst/>
                        <a:latin typeface="Calibri" panose="020F0502020204030204" pitchFamily="34" charset="0"/>
                        <a:ea typeface="宋体" panose="02010600030101010101" pitchFamily="2" charset="-122"/>
                        <a:cs typeface="Times New Roman" panose="02020603050405020304" pitchFamily="18" charset="0"/>
                      </a:endParaRPr>
                    </a:p>
                  </a:txBody>
                  <a:tcPr marL="4808" marR="4808" marT="4808" marB="48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000" b="1" dirty="0">
                          <a:effectLst/>
                          <a:latin typeface="Calibri" panose="020F0502020204030204" pitchFamily="34" charset="0"/>
                          <a:ea typeface="宋体" panose="02010600030101010101" pitchFamily="2" charset="-122"/>
                          <a:cs typeface="宋体" panose="02010600030101010101" pitchFamily="2" charset="-122"/>
                        </a:rPr>
                        <a:t>①</a:t>
                      </a:r>
                      <a:r>
                        <a:rPr lang="zh-CN" sz="2000" b="1" dirty="0">
                          <a:effectLst/>
                          <a:latin typeface="Times New Roman" panose="02020603050405020304" pitchFamily="18" charset="0"/>
                          <a:ea typeface="宋体" panose="02010600030101010101" pitchFamily="2" charset="-122"/>
                          <a:cs typeface="Times New Roman" panose="02020603050405020304" pitchFamily="18" charset="0"/>
                        </a:rPr>
                        <a:t>外科医生格列佛</a:t>
                      </a:r>
                      <a:r>
                        <a:rPr lang="en-US" sz="20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000" b="1" dirty="0">
                          <a:effectLst/>
                          <a:latin typeface="Times New Roman" panose="02020603050405020304" pitchFamily="18" charset="0"/>
                          <a:ea typeface="楷体" panose="02010609060101010101" pitchFamily="49" charset="-122"/>
                          <a:cs typeface="Times New Roman" panose="02020603050405020304" pitchFamily="18" charset="0"/>
                        </a:rPr>
                        <a:t>作品中的</a:t>
                      </a:r>
                      <a:r>
                        <a:rPr lang="zh-CN" sz="20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000" b="1" dirty="0">
                          <a:effectLst/>
                          <a:latin typeface="Times New Roman" panose="02020603050405020304" pitchFamily="18" charset="0"/>
                          <a:ea typeface="楷体" panose="02010609060101010101" pitchFamily="49" charset="-122"/>
                          <a:cs typeface="Times New Roman" panose="02020603050405020304" pitchFamily="18" charset="0"/>
                        </a:rPr>
                        <a:t>我</a:t>
                      </a:r>
                      <a:r>
                        <a:rPr lang="zh-CN" sz="20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20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000" b="1" dirty="0">
                          <a:effectLst/>
                          <a:latin typeface="Times New Roman" panose="02020603050405020304" pitchFamily="18" charset="0"/>
                          <a:ea typeface="宋体" panose="02010600030101010101" pitchFamily="2" charset="-122"/>
                          <a:cs typeface="Times New Roman" panose="02020603050405020304" pitchFamily="18" charset="0"/>
                        </a:rPr>
                        <a:t>出航南太平洋，船在海上遇风暴被毁，格列佛被风浪卷到了小人国所在的岛上，被小人捆住并运到京城献给小人国国王。</a:t>
                      </a:r>
                      <a:endParaRPr lang="zh-CN" sz="20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000" b="1" dirty="0">
                          <a:effectLst/>
                          <a:latin typeface="Calibri" panose="020F0502020204030204" pitchFamily="34" charset="0"/>
                          <a:ea typeface="宋体" panose="02010600030101010101" pitchFamily="2" charset="-122"/>
                          <a:cs typeface="宋体" panose="02010600030101010101" pitchFamily="2" charset="-122"/>
                        </a:rPr>
                        <a:t>②</a:t>
                      </a:r>
                      <a:r>
                        <a:rPr lang="zh-CN" sz="2000" b="1" dirty="0">
                          <a:effectLst/>
                          <a:latin typeface="Times New Roman" panose="02020603050405020304" pitchFamily="18" charset="0"/>
                          <a:ea typeface="宋体" panose="02010600030101010101" pitchFamily="2" charset="-122"/>
                          <a:cs typeface="Times New Roman" panose="02020603050405020304" pitchFamily="18" charset="0"/>
                        </a:rPr>
                        <a:t>国内党派之争以鞋跟高低划分阵营，“高跟党”和“低跟党”尔虞我诈，争权夺利。</a:t>
                      </a:r>
                      <a:endParaRPr lang="zh-CN" sz="20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000" b="1" dirty="0">
                          <a:effectLst/>
                          <a:latin typeface="Calibri" panose="020F0502020204030204" pitchFamily="34" charset="0"/>
                          <a:ea typeface="宋体" panose="02010600030101010101" pitchFamily="2" charset="-122"/>
                          <a:cs typeface="宋体" panose="02010600030101010101" pitchFamily="2" charset="-122"/>
                        </a:rPr>
                        <a:t>③</a:t>
                      </a:r>
                      <a:r>
                        <a:rPr lang="zh-CN" sz="2000" b="1" dirty="0">
                          <a:effectLst/>
                          <a:latin typeface="Times New Roman" panose="02020603050405020304" pitchFamily="18" charset="0"/>
                          <a:ea typeface="宋体" panose="02010600030101010101" pitchFamily="2" charset="-122"/>
                          <a:cs typeface="Times New Roman" panose="02020603050405020304" pitchFamily="18" charset="0"/>
                        </a:rPr>
                        <a:t>因为“打破鸡蛋从哪端开始”的问题，与邻国布莱福斯库王国交战，格列佛帮助小人国阻止了敌人入侵，而后获得了该国最尊贵的爵位“那达克”。</a:t>
                      </a:r>
                      <a:endParaRPr lang="zh-CN" sz="20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000" b="1" dirty="0">
                          <a:effectLst/>
                          <a:latin typeface="Calibri" panose="020F0502020204030204" pitchFamily="34" charset="0"/>
                          <a:ea typeface="宋体" panose="02010600030101010101" pitchFamily="2" charset="-122"/>
                          <a:cs typeface="宋体" panose="02010600030101010101" pitchFamily="2" charset="-122"/>
                        </a:rPr>
                        <a:t>④</a:t>
                      </a:r>
                      <a:r>
                        <a:rPr lang="zh-CN" sz="2000" b="1" dirty="0">
                          <a:effectLst/>
                          <a:latin typeface="Times New Roman" panose="02020603050405020304" pitchFamily="18" charset="0"/>
                          <a:ea typeface="宋体" panose="02010600030101010101" pitchFamily="2" charset="-122"/>
                          <a:cs typeface="Times New Roman" panose="02020603050405020304" pitchFamily="18" charset="0"/>
                        </a:rPr>
                        <a:t>小人国官员的选拔由在绳子上跳舞的技艺决定，谁跳得最高且没有跌下来，谁就能接任官职，因此官员候补人冒着危险表演绳上跳舞。</a:t>
                      </a:r>
                      <a:endParaRPr lang="zh-CN" sz="20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000" b="1" dirty="0">
                          <a:effectLst/>
                          <a:latin typeface="Calibri" panose="020F0502020204030204" pitchFamily="34" charset="0"/>
                          <a:ea typeface="宋体" panose="02010600030101010101" pitchFamily="2" charset="-122"/>
                          <a:cs typeface="宋体" panose="02010600030101010101" pitchFamily="2" charset="-122"/>
                        </a:rPr>
                        <a:t>⑤</a:t>
                      </a:r>
                      <a:r>
                        <a:rPr lang="zh-CN" sz="2000" b="1" dirty="0">
                          <a:effectLst/>
                          <a:latin typeface="Times New Roman" panose="02020603050405020304" pitchFamily="18" charset="0"/>
                          <a:ea typeface="宋体" panose="02010600030101010101" pitchFamily="2" charset="-122"/>
                          <a:cs typeface="Times New Roman" panose="02020603050405020304" pitchFamily="18" charset="0"/>
                        </a:rPr>
                        <a:t>皇后的寝宫失火，格列佛用尿浇灭了大火，挽救了其余的宫殿，却惹怒了皇后。而后皇后、海军大将与财政大臣等人想处死格列佛，格列佛被迫涉水逃离，后来回到英国。</a:t>
                      </a:r>
                      <a:endParaRPr lang="zh-CN" sz="2000" dirty="0">
                        <a:effectLst/>
                        <a:latin typeface="Calibri" panose="020F0502020204030204" pitchFamily="34" charset="0"/>
                        <a:ea typeface="宋体" panose="02010600030101010101" pitchFamily="2" charset="-122"/>
                        <a:cs typeface="Times New Roman" panose="02020603050405020304" pitchFamily="18" charset="0"/>
                      </a:endParaRPr>
                    </a:p>
                  </a:txBody>
                  <a:tcPr marL="8780" marR="8780" marT="4808" marB="48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000" b="1">
                          <a:effectLst/>
                          <a:latin typeface="Arial" panose="020B0604020202020204" pitchFamily="34" charset="0"/>
                          <a:ea typeface="黑体" panose="02010609060101010101" pitchFamily="49" charset="-122"/>
                          <a:cs typeface="Times New Roman" panose="02020603050405020304" pitchFamily="18" charset="0"/>
                        </a:rPr>
                        <a:t>乘坐船号：</a:t>
                      </a:r>
                      <a:r>
                        <a:rPr lang="zh-CN" sz="2000" b="1">
                          <a:effectLst/>
                          <a:latin typeface="Times New Roman" panose="02020603050405020304" pitchFamily="18" charset="0"/>
                          <a:ea typeface="宋体" panose="02010600030101010101" pitchFamily="2" charset="-122"/>
                          <a:cs typeface="Times New Roman" panose="02020603050405020304" pitchFamily="18" charset="0"/>
                        </a:rPr>
                        <a:t>羚羊号</a:t>
                      </a:r>
                      <a:endParaRPr lang="zh-CN" sz="20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000" b="1">
                          <a:effectLst/>
                          <a:latin typeface="Arial" panose="020B0604020202020204" pitchFamily="34" charset="0"/>
                          <a:ea typeface="黑体" panose="02010609060101010101" pitchFamily="49" charset="-122"/>
                          <a:cs typeface="Times New Roman" panose="02020603050405020304" pitchFamily="18" charset="0"/>
                        </a:rPr>
                        <a:t>登岛原因：</a:t>
                      </a:r>
                      <a:r>
                        <a:rPr lang="zh-CN" sz="2000" b="1">
                          <a:effectLst/>
                          <a:latin typeface="Times New Roman" panose="02020603050405020304" pitchFamily="18" charset="0"/>
                          <a:ea typeface="宋体" panose="02010600030101010101" pitchFamily="2" charset="-122"/>
                          <a:cs typeface="Times New Roman" panose="02020603050405020304" pitchFamily="18" charset="0"/>
                        </a:rPr>
                        <a:t>遭遇风暴</a:t>
                      </a:r>
                      <a:endParaRPr lang="zh-CN" sz="20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000" b="1">
                          <a:effectLst/>
                          <a:latin typeface="Arial" panose="020B0604020202020204" pitchFamily="34" charset="0"/>
                          <a:ea typeface="黑体" panose="02010609060101010101" pitchFamily="49" charset="-122"/>
                          <a:cs typeface="Times New Roman" panose="02020603050405020304" pitchFamily="18" charset="0"/>
                        </a:rPr>
                        <a:t>主要国家：</a:t>
                      </a:r>
                      <a:r>
                        <a:rPr lang="zh-CN" sz="2000" b="1">
                          <a:effectLst/>
                          <a:latin typeface="Times New Roman" panose="02020603050405020304" pitchFamily="18" charset="0"/>
                          <a:ea typeface="宋体" panose="02010600030101010101" pitchFamily="2" charset="-122"/>
                          <a:cs typeface="Times New Roman" panose="02020603050405020304" pitchFamily="18" charset="0"/>
                        </a:rPr>
                        <a:t>小人国</a:t>
                      </a:r>
                      <a:r>
                        <a:rPr lang="en-US" sz="20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000" b="1">
                          <a:effectLst/>
                          <a:latin typeface="Times New Roman" panose="02020603050405020304" pitchFamily="18" charset="0"/>
                          <a:ea typeface="楷体" panose="02010609060101010101" pitchFamily="49" charset="-122"/>
                          <a:cs typeface="Times New Roman" panose="02020603050405020304" pitchFamily="18" charset="0"/>
                        </a:rPr>
                        <a:t>利立浦特</a:t>
                      </a:r>
                      <a:r>
                        <a:rPr lang="en-US" sz="20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000" b="1">
                          <a:effectLst/>
                          <a:latin typeface="Times New Roman" panose="02020603050405020304" pitchFamily="18" charset="0"/>
                          <a:ea typeface="宋体" panose="02010600030101010101" pitchFamily="2" charset="-122"/>
                          <a:cs typeface="Times New Roman" panose="02020603050405020304" pitchFamily="18" charset="0"/>
                        </a:rPr>
                        <a:t>、布莱福斯库王国</a:t>
                      </a:r>
                      <a:endParaRPr lang="zh-CN" sz="20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000" b="1">
                          <a:effectLst/>
                          <a:latin typeface="Arial" panose="020B0604020202020204" pitchFamily="34" charset="0"/>
                          <a:ea typeface="黑体" panose="02010609060101010101" pitchFamily="49" charset="-122"/>
                          <a:cs typeface="Times New Roman" panose="02020603050405020304" pitchFamily="18" charset="0"/>
                        </a:rPr>
                        <a:t>主要人物：</a:t>
                      </a:r>
                      <a:r>
                        <a:rPr lang="zh-CN" sz="2000" b="1">
                          <a:effectLst/>
                          <a:latin typeface="Times New Roman" panose="02020603050405020304" pitchFamily="18" charset="0"/>
                          <a:ea typeface="宋体" panose="02010600030101010101" pitchFamily="2" charset="-122"/>
                          <a:cs typeface="Times New Roman" panose="02020603050405020304" pitchFamily="18" charset="0"/>
                        </a:rPr>
                        <a:t>国王、皇后、财政大臣</a:t>
                      </a:r>
                      <a:r>
                        <a:rPr lang="en-US" sz="20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000" b="1">
                          <a:effectLst/>
                          <a:latin typeface="Times New Roman" panose="02020603050405020304" pitchFamily="18" charset="0"/>
                          <a:ea typeface="楷体" panose="02010609060101010101" pitchFamily="49" charset="-122"/>
                          <a:cs typeface="Times New Roman" panose="02020603050405020304" pitchFamily="18" charset="0"/>
                        </a:rPr>
                        <a:t>佛林奈浦</a:t>
                      </a:r>
                      <a:r>
                        <a:rPr lang="en-US" sz="20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000" b="1">
                          <a:effectLst/>
                          <a:latin typeface="Times New Roman" panose="02020603050405020304" pitchFamily="18" charset="0"/>
                          <a:ea typeface="宋体" panose="02010600030101010101" pitchFamily="2" charset="-122"/>
                          <a:cs typeface="Times New Roman" panose="02020603050405020304" pitchFamily="18" charset="0"/>
                        </a:rPr>
                        <a:t>、海军大将</a:t>
                      </a:r>
                      <a:r>
                        <a:rPr lang="en-US" sz="20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000" b="1">
                          <a:effectLst/>
                          <a:latin typeface="Times New Roman" panose="02020603050405020304" pitchFamily="18" charset="0"/>
                          <a:ea typeface="楷体" panose="02010609060101010101" pitchFamily="49" charset="-122"/>
                          <a:cs typeface="Times New Roman" panose="02020603050405020304" pitchFamily="18" charset="0"/>
                        </a:rPr>
                        <a:t>斯开瑞士</a:t>
                      </a:r>
                      <a:r>
                        <a:rPr lang="en-US" sz="2000" b="1">
                          <a:effectLst/>
                          <a:latin typeface="Times New Roman" panose="02020603050405020304" pitchFamily="18" charset="0"/>
                          <a:ea typeface="楷体" panose="02010609060101010101" pitchFamily="49" charset="-122"/>
                          <a:cs typeface="Times New Roman" panose="02020603050405020304" pitchFamily="18" charset="0"/>
                        </a:rPr>
                        <a:t>)</a:t>
                      </a:r>
                      <a:endParaRPr lang="zh-CN" sz="20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000" b="1">
                          <a:effectLst/>
                          <a:latin typeface="Arial" panose="020B0604020202020204" pitchFamily="34" charset="0"/>
                          <a:ea typeface="黑体" panose="02010609060101010101" pitchFamily="49" charset="-122"/>
                          <a:cs typeface="Times New Roman" panose="02020603050405020304" pitchFamily="18" charset="0"/>
                        </a:rPr>
                        <a:t>国家特点：</a:t>
                      </a:r>
                      <a:r>
                        <a:rPr lang="zh-CN" sz="2000" b="1">
                          <a:effectLst/>
                          <a:latin typeface="Times New Roman" panose="02020603050405020304" pitchFamily="18" charset="0"/>
                          <a:ea typeface="宋体" panose="02010600030101010101" pitchFamily="2" charset="-122"/>
                          <a:cs typeface="Times New Roman" panose="02020603050405020304" pitchFamily="18" charset="0"/>
                        </a:rPr>
                        <a:t>人的身长不过</a:t>
                      </a:r>
                      <a:r>
                        <a:rPr lang="en-US" sz="2000" b="1">
                          <a:effectLst/>
                          <a:latin typeface="Times New Roman" panose="02020603050405020304" pitchFamily="18" charset="0"/>
                          <a:ea typeface="宋体" panose="02010600030101010101" pitchFamily="2" charset="-122"/>
                          <a:cs typeface="Times New Roman" panose="02020603050405020304" pitchFamily="18" charset="0"/>
                        </a:rPr>
                        <a:t>6</a:t>
                      </a:r>
                      <a:r>
                        <a:rPr lang="zh-CN" sz="2000" b="1">
                          <a:effectLst/>
                          <a:latin typeface="Times New Roman" panose="02020603050405020304" pitchFamily="18" charset="0"/>
                          <a:ea typeface="宋体" panose="02010600030101010101" pitchFamily="2" charset="-122"/>
                          <a:cs typeface="Times New Roman" panose="02020603050405020304" pitchFamily="18" charset="0"/>
                        </a:rPr>
                        <a:t>英寸</a:t>
                      </a:r>
                      <a:r>
                        <a:rPr lang="en-US" sz="2000" b="1">
                          <a:effectLst/>
                          <a:latin typeface="Times New Roman" panose="02020603050405020304" pitchFamily="18" charset="0"/>
                          <a:ea typeface="楷体" panose="02010609060101010101" pitchFamily="49" charset="-122"/>
                          <a:cs typeface="Times New Roman" panose="02020603050405020304" pitchFamily="18" charset="0"/>
                        </a:rPr>
                        <a:t>(</a:t>
                      </a:r>
                      <a:r>
                        <a:rPr lang="en-US" sz="2000" b="1">
                          <a:effectLst/>
                          <a:latin typeface="Times New Roman" panose="02020603050405020304" pitchFamily="18" charset="0"/>
                          <a:ea typeface="宋体" panose="02010600030101010101" pitchFamily="2" charset="-122"/>
                          <a:cs typeface="Times New Roman" panose="02020603050405020304" pitchFamily="18" charset="0"/>
                        </a:rPr>
                        <a:t>15</a:t>
                      </a:r>
                      <a:r>
                        <a:rPr lang="zh-CN" sz="2000" b="1">
                          <a:effectLst/>
                          <a:latin typeface="Times New Roman" panose="02020603050405020304" pitchFamily="18" charset="0"/>
                          <a:ea typeface="楷体" panose="02010609060101010101" pitchFamily="49" charset="-122"/>
                          <a:cs typeface="Times New Roman" panose="02020603050405020304" pitchFamily="18" charset="0"/>
                        </a:rPr>
                        <a:t>厘米</a:t>
                      </a:r>
                      <a:r>
                        <a:rPr lang="en-US" sz="2000" b="1">
                          <a:effectLst/>
                          <a:latin typeface="Times New Roman" panose="02020603050405020304" pitchFamily="18" charset="0"/>
                          <a:ea typeface="楷体" panose="02010609060101010101" pitchFamily="49" charset="-122"/>
                          <a:cs typeface="Times New Roman" panose="02020603050405020304" pitchFamily="18" charset="0"/>
                        </a:rPr>
                        <a:t>)</a:t>
                      </a:r>
                      <a:endParaRPr lang="zh-CN" sz="2000">
                        <a:effectLst/>
                        <a:latin typeface="Calibri" panose="020F0502020204030204" pitchFamily="34" charset="0"/>
                        <a:ea typeface="宋体" panose="02010600030101010101" pitchFamily="2" charset="-122"/>
                        <a:cs typeface="Times New Roman" panose="02020603050405020304" pitchFamily="18" charset="0"/>
                      </a:endParaRPr>
                    </a:p>
                  </a:txBody>
                  <a:tcPr marL="8780" marR="8780" marT="4808" marB="48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000" b="1" dirty="0">
                          <a:effectLst/>
                          <a:latin typeface="Calibri" panose="020F0502020204030204" pitchFamily="34" charset="0"/>
                          <a:ea typeface="宋体" panose="02010600030101010101" pitchFamily="2" charset="-122"/>
                          <a:cs typeface="宋体" panose="02010600030101010101" pitchFamily="2" charset="-122"/>
                        </a:rPr>
                        <a:t>①</a:t>
                      </a:r>
                      <a:r>
                        <a:rPr lang="zh-CN" sz="2000" b="1" dirty="0">
                          <a:effectLst/>
                          <a:latin typeface="Times New Roman" panose="02020603050405020304" pitchFamily="18" charset="0"/>
                          <a:ea typeface="宋体" panose="02010600030101010101" pitchFamily="2" charset="-122"/>
                          <a:cs typeface="Times New Roman" panose="02020603050405020304" pitchFamily="18" charset="0"/>
                        </a:rPr>
                        <a:t>讽刺了英国两个争斗不休的政党。</a:t>
                      </a:r>
                      <a:endParaRPr lang="zh-CN" sz="20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000" b="1" dirty="0">
                          <a:effectLst/>
                          <a:latin typeface="Calibri" panose="020F0502020204030204" pitchFamily="34" charset="0"/>
                          <a:ea typeface="宋体" panose="02010600030101010101" pitchFamily="2" charset="-122"/>
                          <a:cs typeface="宋体" panose="02010600030101010101" pitchFamily="2" charset="-122"/>
                        </a:rPr>
                        <a:t>②</a:t>
                      </a:r>
                      <a:r>
                        <a:rPr lang="zh-CN" sz="2000" b="1" dirty="0">
                          <a:effectLst/>
                          <a:latin typeface="Times New Roman" panose="02020603050405020304" pitchFamily="18" charset="0"/>
                          <a:ea typeface="宋体" panose="02010600030101010101" pitchFamily="2" charset="-122"/>
                          <a:cs typeface="Times New Roman" panose="02020603050405020304" pitchFamily="18" charset="0"/>
                        </a:rPr>
                        <a:t>讽刺了高官厚禄者们阿谀奉承的丑恶嘴脸和英国政治的荒诞不经。</a:t>
                      </a:r>
                      <a:endParaRPr lang="zh-CN" sz="20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000" b="1" dirty="0">
                          <a:effectLst/>
                          <a:latin typeface="Calibri" panose="020F0502020204030204" pitchFamily="34" charset="0"/>
                          <a:ea typeface="宋体" panose="02010600030101010101" pitchFamily="2" charset="-122"/>
                          <a:cs typeface="宋体" panose="02010600030101010101" pitchFamily="2" charset="-122"/>
                        </a:rPr>
                        <a:t>③</a:t>
                      </a:r>
                      <a:r>
                        <a:rPr lang="zh-CN" sz="2000" b="1" dirty="0">
                          <a:effectLst/>
                          <a:latin typeface="Times New Roman" panose="02020603050405020304" pitchFamily="18" charset="0"/>
                          <a:ea typeface="宋体" panose="02010600030101010101" pitchFamily="2" charset="-122"/>
                          <a:cs typeface="Times New Roman" panose="02020603050405020304" pitchFamily="18" charset="0"/>
                        </a:rPr>
                        <a:t>影射英、法两国之间的连年征战。</a:t>
                      </a:r>
                      <a:endParaRPr lang="zh-CN" sz="2000" dirty="0">
                        <a:effectLst/>
                        <a:latin typeface="Calibri" panose="020F0502020204030204" pitchFamily="34" charset="0"/>
                        <a:ea typeface="宋体" panose="02010600030101010101" pitchFamily="2" charset="-122"/>
                        <a:cs typeface="Times New Roman" panose="02020603050405020304" pitchFamily="18" charset="0"/>
                      </a:endParaRPr>
                    </a:p>
                  </a:txBody>
                  <a:tcPr marL="8780" marR="8780" marT="4808" marB="48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80683955"/>
                  </a:ext>
                </a:extLst>
              </a:tr>
            </a:tbl>
          </a:graphicData>
        </a:graphic>
      </p:graphicFrame>
    </p:spTree>
    <p:extLst>
      <p:ext uri="{BB962C8B-B14F-4D97-AF65-F5344CB8AC3E}">
        <p14:creationId xmlns:p14="http://schemas.microsoft.com/office/powerpoint/2010/main" val="29390038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noChangeAspect="1"/>
          </p:cNvGraphicFramePr>
          <p:nvPr>
            <p:extLst>
              <p:ext uri="{D42A27DB-BD31-4B8C-83A1-F6EECF244321}">
                <p14:modId xmlns:p14="http://schemas.microsoft.com/office/powerpoint/2010/main" val="3825403877"/>
              </p:ext>
            </p:extLst>
          </p:nvPr>
        </p:nvGraphicFramePr>
        <p:xfrm>
          <a:off x="381000" y="844248"/>
          <a:ext cx="11430001" cy="5587032"/>
        </p:xfrm>
        <a:graphic>
          <a:graphicData uri="http://schemas.openxmlformats.org/drawingml/2006/table">
            <a:tbl>
              <a:tblPr firstRow="1" firstCol="1" bandRow="1"/>
              <a:tblGrid>
                <a:gridCol w="1027176">
                  <a:extLst>
                    <a:ext uri="{9D8B030D-6E8A-4147-A177-3AD203B41FA5}">
                      <a16:colId xmlns:a16="http://schemas.microsoft.com/office/drawing/2014/main" val="2136924644"/>
                    </a:ext>
                  </a:extLst>
                </a:gridCol>
                <a:gridCol w="6967728">
                  <a:extLst>
                    <a:ext uri="{9D8B030D-6E8A-4147-A177-3AD203B41FA5}">
                      <a16:colId xmlns:a16="http://schemas.microsoft.com/office/drawing/2014/main" val="3550088853"/>
                    </a:ext>
                  </a:extLst>
                </a:gridCol>
                <a:gridCol w="2231136">
                  <a:extLst>
                    <a:ext uri="{9D8B030D-6E8A-4147-A177-3AD203B41FA5}">
                      <a16:colId xmlns:a16="http://schemas.microsoft.com/office/drawing/2014/main" val="633898546"/>
                    </a:ext>
                  </a:extLst>
                </a:gridCol>
                <a:gridCol w="1203961">
                  <a:extLst>
                    <a:ext uri="{9D8B030D-6E8A-4147-A177-3AD203B41FA5}">
                      <a16:colId xmlns:a16="http://schemas.microsoft.com/office/drawing/2014/main" val="473051421"/>
                    </a:ext>
                  </a:extLst>
                </a:gridCol>
              </a:tblGrid>
              <a:tr h="38419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国家</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9918" marR="9918" marT="9918" marB="991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主要情节</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8111" marR="18111" marT="9918" marB="991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辨识关键词</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8111" marR="18111" marT="9918" marB="991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寓意</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8111" marR="18111" marT="9918" marB="991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20840952"/>
                  </a:ext>
                </a:extLst>
              </a:tr>
              <a:tr h="4422554">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大人国</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布罗伯丁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楷体" panose="02010609060101010101" pitchFamily="49" charset="-122"/>
                          <a:cs typeface="Times New Roman" panose="02020603050405020304" pitchFamily="18" charset="0"/>
                        </a:rPr>
                        <a:t>格纳格</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9918" marR="9918" marT="9918" marB="991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航海途中下船寻找淡水，格列佛登上了大人国所在的岛屿，被一位农夫捉住，农夫把格列佛当作小玩意到处展览，后卖给王后。</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格列佛被王后买去，后来在王宫向国王介绍英国的历史、制度和现状，不料却遭到制度古朴、民风淳朴的大人国国王的质问。</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③</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渴望自由的格列佛，在随国王和王后巡视南海岸时佯称生病，去海边呼吸新鲜空气。躲在木箱中休息时，老鹰将箱子叼走，之后箱子落入海中，格列佛被一艘船救起回到英国。</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8111" marR="18111" marT="9918" marB="991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乘坐船号：</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冒险号</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登岛原因：</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遭遇风暴，寻找淡水</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主要人物：</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农夫、王后、国王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国家特点：</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人的身长</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18</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米，制度古朴，民风淳朴</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8111" marR="18111" marT="9918" marB="991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暗讽英国近百年来的种种弊端，对英国各种制度表示怀疑和否定。</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8111" marR="18111" marT="9918" marB="991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23455079"/>
                  </a:ext>
                </a:extLst>
              </a:tr>
            </a:tbl>
          </a:graphicData>
        </a:graphic>
      </p:graphicFrame>
    </p:spTree>
    <p:extLst>
      <p:ext uri="{BB962C8B-B14F-4D97-AF65-F5344CB8AC3E}">
        <p14:creationId xmlns:p14="http://schemas.microsoft.com/office/powerpoint/2010/main" val="125318043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3586478254"/>
              </p:ext>
            </p:extLst>
          </p:nvPr>
        </p:nvGraphicFramePr>
        <p:xfrm>
          <a:off x="252984" y="903276"/>
          <a:ext cx="11430000" cy="5050432"/>
        </p:xfrm>
        <a:graphic>
          <a:graphicData uri="http://schemas.openxmlformats.org/drawingml/2006/table">
            <a:tbl>
              <a:tblPr firstRow="1" firstCol="1" bandRow="1"/>
              <a:tblGrid>
                <a:gridCol w="862584">
                  <a:extLst>
                    <a:ext uri="{9D8B030D-6E8A-4147-A177-3AD203B41FA5}">
                      <a16:colId xmlns:a16="http://schemas.microsoft.com/office/drawing/2014/main" val="556646149"/>
                    </a:ext>
                  </a:extLst>
                </a:gridCol>
                <a:gridCol w="5742432">
                  <a:extLst>
                    <a:ext uri="{9D8B030D-6E8A-4147-A177-3AD203B41FA5}">
                      <a16:colId xmlns:a16="http://schemas.microsoft.com/office/drawing/2014/main" val="2477679502"/>
                    </a:ext>
                  </a:extLst>
                </a:gridCol>
                <a:gridCol w="3456432">
                  <a:extLst>
                    <a:ext uri="{9D8B030D-6E8A-4147-A177-3AD203B41FA5}">
                      <a16:colId xmlns:a16="http://schemas.microsoft.com/office/drawing/2014/main" val="2993511769"/>
                    </a:ext>
                  </a:extLst>
                </a:gridCol>
                <a:gridCol w="1368552">
                  <a:extLst>
                    <a:ext uri="{9D8B030D-6E8A-4147-A177-3AD203B41FA5}">
                      <a16:colId xmlns:a16="http://schemas.microsoft.com/office/drawing/2014/main" val="3785080836"/>
                    </a:ext>
                  </a:extLst>
                </a:gridCol>
              </a:tblGrid>
              <a:tr h="151845">
                <a:tc>
                  <a:txBody>
                    <a:bodyPr/>
                    <a:lstStyle/>
                    <a:p>
                      <a:pPr algn="ctr" fontAlgn="ctr">
                        <a:spcAft>
                          <a:spcPts val="0"/>
                        </a:spcAft>
                      </a:pPr>
                      <a:r>
                        <a:rPr lang="zh-CN" sz="2200" b="1">
                          <a:effectLst/>
                          <a:latin typeface="Arial" panose="020B0604020202020204" pitchFamily="34" charset="0"/>
                          <a:ea typeface="黑体" panose="02010609060101010101" pitchFamily="49" charset="-122"/>
                          <a:cs typeface="Times New Roman" panose="02020603050405020304" pitchFamily="18" charset="0"/>
                        </a:rPr>
                        <a:t>国家</a:t>
                      </a:r>
                      <a:endParaRPr lang="zh-CN" sz="2200">
                        <a:effectLst/>
                        <a:latin typeface="Calibri" panose="020F0502020204030204" pitchFamily="34" charset="0"/>
                        <a:ea typeface="宋体" panose="02010600030101010101" pitchFamily="2" charset="-122"/>
                        <a:cs typeface="Times New Roman" panose="02020603050405020304" pitchFamily="18" charset="0"/>
                      </a:endParaRPr>
                    </a:p>
                  </a:txBody>
                  <a:tcPr marL="5308" marR="5308" marT="5308" marB="53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200" b="1">
                          <a:effectLst/>
                          <a:latin typeface="Arial" panose="020B0604020202020204" pitchFamily="34" charset="0"/>
                          <a:ea typeface="黑体" panose="02010609060101010101" pitchFamily="49" charset="-122"/>
                          <a:cs typeface="Times New Roman" panose="02020603050405020304" pitchFamily="18" charset="0"/>
                        </a:rPr>
                        <a:t>主要情节</a:t>
                      </a:r>
                      <a:endParaRPr lang="zh-CN" sz="2200">
                        <a:effectLst/>
                        <a:latin typeface="Calibri" panose="020F0502020204030204" pitchFamily="34" charset="0"/>
                        <a:ea typeface="宋体" panose="02010600030101010101" pitchFamily="2" charset="-122"/>
                        <a:cs typeface="Times New Roman" panose="02020603050405020304" pitchFamily="18" charset="0"/>
                      </a:endParaRPr>
                    </a:p>
                  </a:txBody>
                  <a:tcPr marL="9692" marR="9692" marT="5308" marB="53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200" b="1">
                          <a:effectLst/>
                          <a:latin typeface="Arial" panose="020B0604020202020204" pitchFamily="34" charset="0"/>
                          <a:ea typeface="黑体" panose="02010609060101010101" pitchFamily="49" charset="-122"/>
                          <a:cs typeface="Times New Roman" panose="02020603050405020304" pitchFamily="18" charset="0"/>
                        </a:rPr>
                        <a:t>辨识关键词</a:t>
                      </a:r>
                      <a:endParaRPr lang="zh-CN" sz="2200">
                        <a:effectLst/>
                        <a:latin typeface="Calibri" panose="020F0502020204030204" pitchFamily="34" charset="0"/>
                        <a:ea typeface="宋体" panose="02010600030101010101" pitchFamily="2" charset="-122"/>
                        <a:cs typeface="Times New Roman" panose="02020603050405020304" pitchFamily="18" charset="0"/>
                      </a:endParaRPr>
                    </a:p>
                  </a:txBody>
                  <a:tcPr marL="9692" marR="9692" marT="5308" marB="53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200" b="1">
                          <a:effectLst/>
                          <a:latin typeface="Arial" panose="020B0604020202020204" pitchFamily="34" charset="0"/>
                          <a:ea typeface="黑体" panose="02010609060101010101" pitchFamily="49" charset="-122"/>
                          <a:cs typeface="Times New Roman" panose="02020603050405020304" pitchFamily="18" charset="0"/>
                        </a:rPr>
                        <a:t>寓意</a:t>
                      </a:r>
                      <a:endParaRPr lang="zh-CN" sz="2200">
                        <a:effectLst/>
                        <a:latin typeface="Calibri" panose="020F0502020204030204" pitchFamily="34" charset="0"/>
                        <a:ea typeface="宋体" panose="02010600030101010101" pitchFamily="2" charset="-122"/>
                        <a:cs typeface="Times New Roman" panose="02020603050405020304" pitchFamily="18" charset="0"/>
                      </a:endParaRPr>
                    </a:p>
                  </a:txBody>
                  <a:tcPr marL="9692" marR="9692" marT="5308" marB="53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36473674"/>
                  </a:ext>
                </a:extLst>
              </a:tr>
              <a:tr h="4199493">
                <a:tc>
                  <a:txBody>
                    <a:bodyPr/>
                    <a:lstStyle/>
                    <a:p>
                      <a:pPr algn="ctr" fontAlgn="ctr">
                        <a:spcAft>
                          <a:spcPts val="0"/>
                        </a:spcAft>
                      </a:pPr>
                      <a:r>
                        <a:rPr lang="zh-CN" sz="2200" b="1">
                          <a:effectLst/>
                          <a:latin typeface="Arial" panose="020B0604020202020204" pitchFamily="34" charset="0"/>
                          <a:ea typeface="黑体" panose="02010609060101010101" pitchFamily="49" charset="-122"/>
                          <a:cs typeface="Times New Roman" panose="02020603050405020304" pitchFamily="18" charset="0"/>
                        </a:rPr>
                        <a:t>飞岛国</a:t>
                      </a:r>
                      <a:endParaRPr lang="zh-CN" sz="22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en-US" sz="22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200" b="1">
                          <a:effectLst/>
                          <a:latin typeface="Times New Roman" panose="02020603050405020304" pitchFamily="18" charset="0"/>
                          <a:ea typeface="楷体" panose="02010609060101010101" pitchFamily="49" charset="-122"/>
                          <a:cs typeface="Times New Roman" panose="02020603050405020304" pitchFamily="18" charset="0"/>
                        </a:rPr>
                        <a:t>拉普他</a:t>
                      </a:r>
                      <a:r>
                        <a:rPr lang="en-US" sz="2200" b="1">
                          <a:effectLst/>
                          <a:latin typeface="Times New Roman" panose="02020603050405020304" pitchFamily="18" charset="0"/>
                          <a:ea typeface="楷体" panose="02010609060101010101" pitchFamily="49" charset="-122"/>
                          <a:cs typeface="Times New Roman" panose="02020603050405020304" pitchFamily="18" charset="0"/>
                        </a:rPr>
                        <a:t>)</a:t>
                      </a:r>
                      <a:endParaRPr lang="zh-CN" sz="2200">
                        <a:effectLst/>
                        <a:latin typeface="Calibri" panose="020F0502020204030204" pitchFamily="34" charset="0"/>
                        <a:ea typeface="宋体" panose="02010600030101010101" pitchFamily="2" charset="-122"/>
                        <a:cs typeface="Times New Roman" panose="02020603050405020304" pitchFamily="18" charset="0"/>
                      </a:endParaRPr>
                    </a:p>
                  </a:txBody>
                  <a:tcPr marL="5308" marR="5308" marT="5308" marB="53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200" b="1" dirty="0">
                          <a:effectLst/>
                          <a:latin typeface="Calibri" panose="020F0502020204030204" pitchFamily="34" charset="0"/>
                          <a:ea typeface="宋体" panose="02010600030101010101" pitchFamily="2" charset="-122"/>
                          <a:cs typeface="宋体" panose="02010600030101010101" pitchFamily="2" charset="-122"/>
                        </a:rPr>
                        <a:t>①</a:t>
                      </a:r>
                      <a:r>
                        <a:rPr lang="zh-CN" sz="2200" b="1" dirty="0">
                          <a:effectLst/>
                          <a:latin typeface="Times New Roman" panose="02020603050405020304" pitchFamily="18" charset="0"/>
                          <a:ea typeface="宋体" panose="02010600030101010101" pitchFamily="2" charset="-122"/>
                          <a:cs typeface="Times New Roman" panose="02020603050405020304" pitchFamily="18" charset="0"/>
                        </a:rPr>
                        <a:t>国王和贵族住在飞岛上，脱离土地和人民，不事生产，却又靠下方人民养活。人民如果反抗或拒绝纳贡，国王就把飞岛停在他们上空，剥夺他们享受阳光和雨水的权利。如果人民继续抗拒，国王就以泰山压顶之势用金刚石岛底把他们压碎。</a:t>
                      </a:r>
                      <a:endParaRPr lang="zh-CN" sz="22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200" b="1" dirty="0">
                          <a:effectLst/>
                          <a:latin typeface="Calibri" panose="020F0502020204030204" pitchFamily="34" charset="0"/>
                          <a:ea typeface="宋体" panose="02010600030101010101" pitchFamily="2" charset="-122"/>
                          <a:cs typeface="宋体" panose="02010600030101010101" pitchFamily="2" charset="-122"/>
                        </a:rPr>
                        <a:t>②</a:t>
                      </a:r>
                      <a:r>
                        <a:rPr lang="zh-CN" sz="2200" b="1" dirty="0">
                          <a:effectLst/>
                          <a:latin typeface="Times New Roman" panose="02020603050405020304" pitchFamily="18" charset="0"/>
                          <a:ea typeface="宋体" panose="02010600030101010101" pitchFamily="2" charset="-122"/>
                          <a:cs typeface="Times New Roman" panose="02020603050405020304" pitchFamily="18" charset="0"/>
                        </a:rPr>
                        <a:t>参观拉加多大科学院，了解了科学院的概况和教授们的研究：从黄瓜中提取阳光来取暖，把粪便还原为食物，软化大理石等。参观政治科学院，格列佛提出了几条改进的意见，被教授们采纳。</a:t>
                      </a:r>
                      <a:endParaRPr lang="zh-CN" sz="22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200" b="1" dirty="0">
                          <a:effectLst/>
                          <a:latin typeface="Calibri" panose="020F0502020204030204" pitchFamily="34" charset="0"/>
                          <a:ea typeface="宋体" panose="02010600030101010101" pitchFamily="2" charset="-122"/>
                          <a:cs typeface="宋体" panose="02010600030101010101" pitchFamily="2" charset="-122"/>
                        </a:rPr>
                        <a:t>③</a:t>
                      </a:r>
                      <a:r>
                        <a:rPr lang="zh-CN" sz="2200" b="1" dirty="0">
                          <a:effectLst/>
                          <a:latin typeface="Times New Roman" panose="02020603050405020304" pitchFamily="18" charset="0"/>
                          <a:ea typeface="宋体" panose="02010600030101010101" pitchFamily="2" charset="-122"/>
                          <a:cs typeface="Times New Roman" panose="02020603050405020304" pitchFamily="18" charset="0"/>
                        </a:rPr>
                        <a:t>格列佛听说并见到了长生不老的人，对长生不老的欲望大大降低。他带着国王的介绍信来到日本，然后乘船到荷兰，最后回到英国。</a:t>
                      </a:r>
                      <a:endParaRPr lang="zh-CN" sz="2200" dirty="0">
                        <a:effectLst/>
                        <a:latin typeface="Calibri" panose="020F0502020204030204" pitchFamily="34" charset="0"/>
                        <a:ea typeface="宋体" panose="02010600030101010101" pitchFamily="2" charset="-122"/>
                        <a:cs typeface="Times New Roman" panose="02020603050405020304" pitchFamily="18" charset="0"/>
                      </a:endParaRPr>
                    </a:p>
                  </a:txBody>
                  <a:tcPr marL="9692" marR="9692" marT="5308" marB="53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200" b="1">
                          <a:effectLst/>
                          <a:latin typeface="Arial" panose="020B0604020202020204" pitchFamily="34" charset="0"/>
                          <a:ea typeface="黑体" panose="02010609060101010101" pitchFamily="49" charset="-122"/>
                          <a:cs typeface="Times New Roman" panose="02020603050405020304" pitchFamily="18" charset="0"/>
                        </a:rPr>
                        <a:t>乘坐船号：</a:t>
                      </a:r>
                      <a:r>
                        <a:rPr lang="zh-CN" sz="2200" b="1">
                          <a:effectLst/>
                          <a:latin typeface="Times New Roman" panose="02020603050405020304" pitchFamily="18" charset="0"/>
                          <a:ea typeface="宋体" panose="02010600030101010101" pitchFamily="2" charset="-122"/>
                          <a:cs typeface="Times New Roman" panose="02020603050405020304" pitchFamily="18" charset="0"/>
                        </a:rPr>
                        <a:t>好望号</a:t>
                      </a:r>
                      <a:endParaRPr lang="zh-CN" sz="22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200" b="1">
                          <a:effectLst/>
                          <a:latin typeface="Arial" panose="020B0604020202020204" pitchFamily="34" charset="0"/>
                          <a:ea typeface="黑体" panose="02010609060101010101" pitchFamily="49" charset="-122"/>
                          <a:cs typeface="Times New Roman" panose="02020603050405020304" pitchFamily="18" charset="0"/>
                        </a:rPr>
                        <a:t>登岛原因：</a:t>
                      </a:r>
                      <a:r>
                        <a:rPr lang="zh-CN" sz="2200" b="1">
                          <a:effectLst/>
                          <a:latin typeface="Times New Roman" panose="02020603050405020304" pitchFamily="18" charset="0"/>
                          <a:ea typeface="宋体" panose="02010600030101010101" pitchFamily="2" charset="-122"/>
                          <a:cs typeface="Times New Roman" panose="02020603050405020304" pitchFamily="18" charset="0"/>
                        </a:rPr>
                        <a:t>遭遇风暴、海盗，被飞岛国救起</a:t>
                      </a:r>
                      <a:endParaRPr lang="zh-CN" sz="22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200" b="1">
                          <a:effectLst/>
                          <a:latin typeface="Arial" panose="020B0604020202020204" pitchFamily="34" charset="0"/>
                          <a:ea typeface="黑体" panose="02010609060101010101" pitchFamily="49" charset="-122"/>
                          <a:cs typeface="Times New Roman" panose="02020603050405020304" pitchFamily="18" charset="0"/>
                        </a:rPr>
                        <a:t>主要国家或地点：</a:t>
                      </a:r>
                      <a:r>
                        <a:rPr lang="zh-CN" sz="2200" b="1">
                          <a:effectLst/>
                          <a:latin typeface="Times New Roman" panose="02020603050405020304" pitchFamily="18" charset="0"/>
                          <a:ea typeface="宋体" panose="02010600030101010101" pitchFamily="2" charset="-122"/>
                          <a:cs typeface="Times New Roman" panose="02020603050405020304" pitchFamily="18" charset="0"/>
                        </a:rPr>
                        <a:t>飞岛国、巴尔尼巴比、拉加多大科学院、巫人岛、拉格奈格王国</a:t>
                      </a:r>
                      <a:endParaRPr lang="zh-CN" sz="22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200" b="1">
                          <a:effectLst/>
                          <a:latin typeface="Arial" panose="020B0604020202020204" pitchFamily="34" charset="0"/>
                          <a:ea typeface="黑体" panose="02010609060101010101" pitchFamily="49" charset="-122"/>
                          <a:cs typeface="Times New Roman" panose="02020603050405020304" pitchFamily="18" charset="0"/>
                        </a:rPr>
                        <a:t>主要人物：</a:t>
                      </a:r>
                      <a:r>
                        <a:rPr lang="zh-CN" sz="2200" b="1">
                          <a:effectLst/>
                          <a:latin typeface="Times New Roman" panose="02020603050405020304" pitchFamily="18" charset="0"/>
                          <a:ea typeface="宋体" panose="02010600030101010101" pitchFamily="2" charset="-122"/>
                          <a:cs typeface="Times New Roman" panose="02020603050405020304" pitchFamily="18" charset="0"/>
                        </a:rPr>
                        <a:t>国王、科学家、总督、长生不老的人</a:t>
                      </a:r>
                      <a:endParaRPr lang="zh-CN" sz="22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200" b="1">
                          <a:effectLst/>
                          <a:latin typeface="Arial" panose="020B0604020202020204" pitchFamily="34" charset="0"/>
                          <a:ea typeface="黑体" panose="02010609060101010101" pitchFamily="49" charset="-122"/>
                          <a:cs typeface="Times New Roman" panose="02020603050405020304" pitchFamily="18" charset="0"/>
                        </a:rPr>
                        <a:t>国家特点：</a:t>
                      </a:r>
                      <a:r>
                        <a:rPr lang="zh-CN" sz="2200" b="1">
                          <a:effectLst/>
                          <a:latin typeface="Times New Roman" panose="02020603050405020304" pitchFamily="18" charset="0"/>
                          <a:ea typeface="宋体" panose="02010600030101010101" pitchFamily="2" charset="-122"/>
                          <a:cs typeface="Times New Roman" panose="02020603050405020304" pitchFamily="18" charset="0"/>
                        </a:rPr>
                        <a:t>人长得奇形怪状，整天担忧天体会发生突变，地球会被彗星撞击得粉碎，因而惶惶不可终日</a:t>
                      </a:r>
                      <a:endParaRPr lang="zh-CN" sz="2200">
                        <a:effectLst/>
                        <a:latin typeface="Calibri" panose="020F0502020204030204" pitchFamily="34" charset="0"/>
                        <a:ea typeface="宋体" panose="02010600030101010101" pitchFamily="2" charset="-122"/>
                        <a:cs typeface="Times New Roman" panose="02020603050405020304" pitchFamily="18" charset="0"/>
                      </a:endParaRPr>
                    </a:p>
                  </a:txBody>
                  <a:tcPr marL="9692" marR="9692" marT="5308" marB="53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200" b="1" dirty="0">
                          <a:effectLst/>
                          <a:latin typeface="Calibri" panose="020F0502020204030204" pitchFamily="34" charset="0"/>
                          <a:ea typeface="宋体" panose="02010600030101010101" pitchFamily="2" charset="-122"/>
                          <a:cs typeface="宋体" panose="02010600030101010101" pitchFamily="2" charset="-122"/>
                        </a:rPr>
                        <a:t>①</a:t>
                      </a:r>
                      <a:r>
                        <a:rPr lang="zh-CN" sz="2200" b="1" dirty="0">
                          <a:effectLst/>
                          <a:latin typeface="Times New Roman" panose="02020603050405020304" pitchFamily="18" charset="0"/>
                          <a:ea typeface="宋体" panose="02010600030101010101" pitchFamily="2" charset="-122"/>
                          <a:cs typeface="Times New Roman" panose="02020603050405020304" pitchFamily="18" charset="0"/>
                        </a:rPr>
                        <a:t>讽刺英国统治集团对爱尔兰的剥削压迫。</a:t>
                      </a:r>
                      <a:endParaRPr lang="zh-CN" sz="22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200" b="1" dirty="0">
                          <a:effectLst/>
                          <a:latin typeface="Calibri" panose="020F0502020204030204" pitchFamily="34" charset="0"/>
                          <a:ea typeface="宋体" panose="02010600030101010101" pitchFamily="2" charset="-122"/>
                          <a:cs typeface="宋体" panose="02010600030101010101" pitchFamily="2" charset="-122"/>
                        </a:rPr>
                        <a:t>②</a:t>
                      </a:r>
                      <a:r>
                        <a:rPr lang="zh-CN" sz="2200" b="1" dirty="0">
                          <a:effectLst/>
                          <a:latin typeface="Times New Roman" panose="02020603050405020304" pitchFamily="18" charset="0"/>
                          <a:ea typeface="宋体" panose="02010600030101010101" pitchFamily="2" charset="-122"/>
                          <a:cs typeface="Times New Roman" panose="02020603050405020304" pitchFamily="18" charset="0"/>
                        </a:rPr>
                        <a:t>讽刺当时英国科学界荒诞、可笑、迂腐的行为和科学研究严重脱离实际的现象。</a:t>
                      </a:r>
                      <a:endParaRPr lang="zh-CN" sz="2200" dirty="0">
                        <a:effectLst/>
                        <a:latin typeface="Calibri" panose="020F0502020204030204" pitchFamily="34" charset="0"/>
                        <a:ea typeface="宋体" panose="02010600030101010101" pitchFamily="2" charset="-122"/>
                        <a:cs typeface="Times New Roman" panose="02020603050405020304" pitchFamily="18" charset="0"/>
                      </a:endParaRPr>
                    </a:p>
                  </a:txBody>
                  <a:tcPr marL="9692" marR="9692" marT="5308" marB="53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60085863"/>
                  </a:ext>
                </a:extLst>
              </a:tr>
            </a:tbl>
          </a:graphicData>
        </a:graphic>
      </p:graphicFrame>
    </p:spTree>
    <p:extLst>
      <p:ext uri="{BB962C8B-B14F-4D97-AF65-F5344CB8AC3E}">
        <p14:creationId xmlns:p14="http://schemas.microsoft.com/office/powerpoint/2010/main" val="2882564843"/>
      </p:ext>
    </p:extLst>
  </p:cSld>
  <p:clrMapOvr>
    <a:masterClrMapping/>
  </p:clrMapOvr>
  <p:timing>
    <p:tnLst>
      <p:par>
        <p:cTn id="1" dur="indefinite" restart="never" nodeType="tmRoot"/>
      </p:par>
    </p:tnLst>
  </p:timing>
</p:sld>
</file>

<file path=ppt/theme/theme1.xml><?xml version="1.0" encoding="utf-8"?>
<a:theme xmlns:a="http://schemas.openxmlformats.org/drawingml/2006/main" name="决胜中考">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空模板 - 副本.potx" id="{82953B41-08B9-4C15-8B3E-5E7D9E49677B}" vid="{779351ED-1412-45F7-972B-21F02B95F6F1}"/>
    </a:ext>
  </a:extLst>
</a:theme>
</file>

<file path=docProps/app.xml><?xml version="1.0" encoding="utf-8"?>
<Properties xmlns="http://schemas.openxmlformats.org/officeDocument/2006/extended-properties" xmlns:vt="http://schemas.openxmlformats.org/officeDocument/2006/docPropsVTypes">
  <Template>空模板 - 副本 (3)</Template>
  <TotalTime>27</TotalTime>
  <Words>3635</Words>
  <Application>Microsoft Office PowerPoint</Application>
  <PresentationFormat>宽屏</PresentationFormat>
  <Paragraphs>169</Paragraphs>
  <Slides>28</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28</vt:i4>
      </vt:variant>
    </vt:vector>
  </HeadingPairs>
  <TitlesOfParts>
    <vt:vector size="38" baseType="lpstr">
      <vt:lpstr>等线</vt:lpstr>
      <vt:lpstr>仿宋</vt:lpstr>
      <vt:lpstr>黑体</vt:lpstr>
      <vt:lpstr>楷体</vt:lpstr>
      <vt:lpstr>宋体</vt:lpstr>
      <vt:lpstr>微软雅黑</vt:lpstr>
      <vt:lpstr>Arial</vt:lpstr>
      <vt:lpstr>Calibri</vt:lpstr>
      <vt:lpstr>Times New Roman</vt:lpstr>
      <vt:lpstr>决胜中考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Windows 用户</cp:lastModifiedBy>
  <cp:revision>7</cp:revision>
  <dcterms:created xsi:type="dcterms:W3CDTF">2025-11-13T13:24:04Z</dcterms:created>
  <dcterms:modified xsi:type="dcterms:W3CDTF">2025-11-14T05:46:59Z</dcterms:modified>
</cp:coreProperties>
</file>