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9" r:id="rId5"/>
    <p:sldId id="880" r:id="rId6"/>
    <p:sldId id="881" r:id="rId7"/>
    <p:sldId id="887" r:id="rId8"/>
    <p:sldId id="888" r:id="rId9"/>
    <p:sldId id="896" r:id="rId10"/>
    <p:sldId id="897" r:id="rId11"/>
    <p:sldId id="898" r:id="rId12"/>
    <p:sldId id="889" r:id="rId13"/>
    <p:sldId id="890" r:id="rId14"/>
    <p:sldId id="899" r:id="rId15"/>
    <p:sldId id="900" r:id="rId16"/>
    <p:sldId id="902" r:id="rId17"/>
    <p:sldId id="903" r:id="rId18"/>
    <p:sldId id="904" r:id="rId19"/>
    <p:sldId id="905" r:id="rId20"/>
    <p:sldId id="906" r:id="rId21"/>
    <p:sldId id="901" r:id="rId22"/>
    <p:sldId id="907" r:id="rId23"/>
    <p:sldId id="908" r:id="rId24"/>
    <p:sldId id="909" r:id="rId25"/>
    <p:sldId id="910" r:id="rId26"/>
    <p:sldId id="911" r:id="rId27"/>
    <p:sldId id="912" r:id="rId28"/>
    <p:sldId id="913" r:id="rId29"/>
    <p:sldId id="914" r:id="rId30"/>
    <p:sldId id="915" r:id="rId31"/>
    <p:sldId id="916" r:id="rId32"/>
    <p:sldId id="917" r:id="rId33"/>
    <p:sldId id="918" r:id="rId34"/>
    <p:sldId id="919" r:id="rId35"/>
    <p:sldId id="920" r:id="rId36"/>
    <p:sldId id="921" r:id="rId37"/>
    <p:sldId id="922" r:id="rId38"/>
    <p:sldId id="923" r:id="rId39"/>
    <p:sldId id="924" r:id="rId40"/>
    <p:sldId id="925" r:id="rId41"/>
    <p:sldId id="926" r:id="rId42"/>
    <p:sldId id="873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364" autoAdjust="0"/>
    <p:restoredTop sz="94660"/>
  </p:normalViewPr>
  <p:slideViewPr>
    <p:cSldViewPr snapToGrid="0" showGuides="1">
      <p:cViewPr varScale="1">
        <p:scale>
          <a:sx n="41" d="100"/>
          <a:sy n="41" d="100"/>
        </p:scale>
        <p:origin x="60" y="13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西游记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精读和跳读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80308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精读就是鉴赏。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一想，孙悟空、罗刹女的语言各有什么特点？孙悟空的话是不是机智善变？罗刹女的话是不是泼辣犀利？作者用“撮盐入火，火上浇油”来形容罗刹女憎恨孙悟空的情态，用“旋风翻败叶，流水淌残花”来形容孙悟空被芭蕉扇“扇得无影无形”的情形，是不是都非常真切传神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1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63086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读可以跳过与阅读目的无关或自己不感兴趣的内容，也可以跳过某些不甚精彩的章节。比如，书中一些描写人物外貌、打斗场面或环境气氛的诗词，有“说书人”渲染夸饰的痕迹，大多处于“游离状态”，可以略而不读。再有，书中少数降妖伏魔故事，套路雷同，情节简单，也可以跳过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12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之，精读和跳读作为两种适应不同情形的阅读方法，在阅读一些长篇著作时可结合运用。它们有一个共同的目的，就是要抓住一部作品的重要内容、精彩片段，加以解读欣赏，而忽略那些无关紧要或并不精彩的内容，从而提高阅读的效率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9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4.jpeg">
            <a:extLst>
              <a:ext uri="{FF2B5EF4-FFF2-40B4-BE49-F238E27FC236}">
                <a16:creationId xmlns:a16="http://schemas.microsoft.com/office/drawing/2014/main" id="{D8FDF97F-E5B4-481F-94FF-CEBCF38A1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217" y="764760"/>
            <a:ext cx="2009019" cy="455936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3" name="image2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26217" y="764760"/>
            <a:ext cx="2009019" cy="547768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82778102"/>
              </p:ext>
            </p:extLst>
          </p:nvPr>
        </p:nvGraphicFramePr>
        <p:xfrm>
          <a:off x="453571" y="1312528"/>
          <a:ext cx="11430000" cy="4752340"/>
        </p:xfrm>
        <a:graphic>
          <a:graphicData uri="http://schemas.openxmlformats.org/drawingml/2006/table">
            <a:tbl>
              <a:tblPr firstRow="1" firstCol="1" bandRow="1"/>
              <a:tblGrid>
                <a:gridCol w="9895114">
                  <a:extLst>
                    <a:ext uri="{9D8B030D-6E8A-4147-A177-3AD203B41FA5}">
                      <a16:colId xmlns:a16="http://schemas.microsoft.com/office/drawing/2014/main" val="118595688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val="502063845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945564"/>
                  </a:ext>
                </a:extLst>
              </a:tr>
              <a:tr h="1862455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5~7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回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大闹天宫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起因：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孙悟空管理蟠桃园时，王母娘娘设“蟠桃胜会”，未邀请悟空。悟空火冒三丈，偷吃了蟠桃，大闹瑶池，又盗食了太上老君的九转金丹，偷了仙酒，在花果山摆起了仙酒会。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玉帝派托塔天王率天兵捉拿孙悟空，观音菩萨举荐二郎真君助战，太上老君在旁使金刚琢相助，最后悟空被擒。悟空被置于太上老君的炼丹炉内煅烧七七四十九日，竟炼成了火眼金睛。孙悟空奋起反击，在天宫大打出手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玉帝请来如来佛祖，佛祖把孙悟空压在五行山下五百多年，后来经观世音菩萨点化，皈依佛门，保护唐僧西天取经。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孙悟空：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叛逆、敢于反抗压迫、敢作敢当、桀骜不驯、无所畏惧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27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21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42284177"/>
              </p:ext>
            </p:extLst>
          </p:nvPr>
        </p:nvGraphicFramePr>
        <p:xfrm>
          <a:off x="337457" y="747667"/>
          <a:ext cx="11430000" cy="5605780"/>
        </p:xfrm>
        <a:graphic>
          <a:graphicData uri="http://schemas.openxmlformats.org/drawingml/2006/table">
            <a:tbl>
              <a:tblPr firstRow="1" firstCol="1" bandRow="1"/>
              <a:tblGrid>
                <a:gridCol w="7282543">
                  <a:extLst>
                    <a:ext uri="{9D8B030D-6E8A-4147-A177-3AD203B41FA5}">
                      <a16:colId xmlns:a16="http://schemas.microsoft.com/office/drawing/2014/main" val="2643883121"/>
                    </a:ext>
                  </a:extLst>
                </a:gridCol>
                <a:gridCol w="4147457">
                  <a:extLst>
                    <a:ext uri="{9D8B030D-6E8A-4147-A177-3AD203B41FA5}">
                      <a16:colId xmlns:a16="http://schemas.microsoft.com/office/drawing/2014/main" val="4034029217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558272"/>
                  </a:ext>
                </a:extLst>
              </a:tr>
              <a:tr h="371983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24~26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回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大闹五庄观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起因：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唐僧一行人到万寿山的五庄观投宿，观中仙人镇元子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镇元大仙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让弟子以人参果款待唐僧，唐僧误以为人参果是婴儿而不敢吃，于是被观中弟子吃了。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八戒听说后便怂恿悟空偷果，悟空最后取了三个分与八戒、悟净同吃。观中弟子发现人参果被偷吃后，辱骂唐僧等人，悟空一怒之下推倒人参果树，师徒四人逃离五庄观，却被镇元子捉回。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悟空请来观世音菩萨用净瓶甘露救活人参果树，并与镇元子结为兄弟。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唐僧：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诚心向佛、执着，但有时显得迂腐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猪八戒：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好吃懒做，总是怂恿悟空，爱耍小聪明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孙悟空：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顽劣、脾气暴躁、爱捉弄人、敢作敢当、有情有义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819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02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17756145"/>
              </p:ext>
            </p:extLst>
          </p:nvPr>
        </p:nvGraphicFramePr>
        <p:xfrm>
          <a:off x="366486" y="1123587"/>
          <a:ext cx="11430000" cy="4752340"/>
        </p:xfrm>
        <a:graphic>
          <a:graphicData uri="http://schemas.openxmlformats.org/drawingml/2006/table">
            <a:tbl>
              <a:tblPr firstRow="1" firstCol="1" bandRow="1"/>
              <a:tblGrid>
                <a:gridCol w="9096829">
                  <a:extLst>
                    <a:ext uri="{9D8B030D-6E8A-4147-A177-3AD203B41FA5}">
                      <a16:colId xmlns:a16="http://schemas.microsoft.com/office/drawing/2014/main" val="2134172564"/>
                    </a:ext>
                  </a:extLst>
                </a:gridCol>
                <a:gridCol w="2333171">
                  <a:extLst>
                    <a:ext uri="{9D8B030D-6E8A-4147-A177-3AD203B41FA5}">
                      <a16:colId xmlns:a16="http://schemas.microsoft.com/office/drawing/2014/main" val="2960860070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449734"/>
                  </a:ext>
                </a:extLst>
              </a:tr>
              <a:tr h="2275205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回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尸魔三戏唐三藏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三打白骨精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【建议精读】</a:t>
                      </a:r>
                      <a:endParaRPr lang="en-US" altLang="zh-CN" sz="2800" b="1" dirty="0" smtClean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endParaRPr lang="en-US" altLang="zh-CN" sz="2800" b="1" dirty="0" smtClean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endParaRPr lang="en-US" altLang="zh-CN" sz="2800" b="1" dirty="0" smtClean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endParaRPr lang="en-US" altLang="zh-CN" sz="2800" b="1" dirty="0" smtClean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endParaRPr lang="en-US" altLang="zh-CN" sz="2800" b="1" dirty="0" smtClean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endParaRPr lang="en-US" altLang="zh-CN" sz="2800" b="1" dirty="0" smtClean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endParaRPr lang="en-US" altLang="zh-CN" sz="2800" b="1" dirty="0" smtClean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endParaRPr lang="en-US" altLang="zh-CN" sz="2800" b="1" dirty="0" smtClean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孙悟空：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除恶务尽、机智过人、疾恶如仇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唐僧：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有时好坏不分、易信谗言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猪八戒：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挑拨是非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5550882"/>
                  </a:ext>
                </a:extLst>
              </a:tr>
            </a:tbl>
          </a:graphicData>
        </a:graphic>
      </p:graphicFrame>
      <p:pic>
        <p:nvPicPr>
          <p:cNvPr id="4" name="image62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531858" y="2248036"/>
            <a:ext cx="8684713" cy="297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1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51474151"/>
              </p:ext>
            </p:extLst>
          </p:nvPr>
        </p:nvGraphicFramePr>
        <p:xfrm>
          <a:off x="351971" y="1193256"/>
          <a:ext cx="11430000" cy="3898900"/>
        </p:xfrm>
        <a:graphic>
          <a:graphicData uri="http://schemas.openxmlformats.org/drawingml/2006/table">
            <a:tbl>
              <a:tblPr firstRow="1" firstCol="1" bandRow="1"/>
              <a:tblGrid>
                <a:gridCol w="9474200">
                  <a:extLst>
                    <a:ext uri="{9D8B030D-6E8A-4147-A177-3AD203B41FA5}">
                      <a16:colId xmlns:a16="http://schemas.microsoft.com/office/drawing/2014/main" val="2132843848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591732866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2815"/>
                  </a:ext>
                </a:extLst>
              </a:tr>
              <a:tr h="206883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40~42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回大战红孩儿【建议精读】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起因：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红孩儿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牛魔王与铁扇公主之子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为吃唐僧肉以图长生不老，设计骗取唐僧信任后用狂风卷走唐僧。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一战：孙悟空发现红孩儿身份后，试图通过认亲讨要唐僧，但被识破并赶出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二战：孙悟空假扮牛魔王被识破，随后请四海龙王降雨灭火，反被三昧真火烧伤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三战：八戒去请观音时，被红孩儿假扮观音捉走。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孙悟空请来观音。观音制服红孩儿，收为善财童子。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红孩儿：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法术高强；性格乖张、狡猾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孙悟空：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机智勇敢、善思考、不气馁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98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449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84004291"/>
              </p:ext>
            </p:extLst>
          </p:nvPr>
        </p:nvGraphicFramePr>
        <p:xfrm>
          <a:off x="381000" y="689610"/>
          <a:ext cx="11430000" cy="5179060"/>
        </p:xfrm>
        <a:graphic>
          <a:graphicData uri="http://schemas.openxmlformats.org/drawingml/2006/table">
            <a:tbl>
              <a:tblPr firstRow="1" firstCol="1" bandRow="1"/>
              <a:tblGrid>
                <a:gridCol w="9430657">
                  <a:extLst>
                    <a:ext uri="{9D8B030D-6E8A-4147-A177-3AD203B41FA5}">
                      <a16:colId xmlns:a16="http://schemas.microsoft.com/office/drawing/2014/main" val="1594295665"/>
                    </a:ext>
                  </a:extLst>
                </a:gridCol>
                <a:gridCol w="1999343">
                  <a:extLst>
                    <a:ext uri="{9D8B030D-6E8A-4147-A177-3AD203B41FA5}">
                      <a16:colId xmlns:a16="http://schemas.microsoft.com/office/drawing/2014/main" val="560790195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293061"/>
                  </a:ext>
                </a:extLst>
              </a:tr>
              <a:tr h="165608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44~46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回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车迟国斗法【建议精读】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起因：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车迟国国王因僧人求不来雨，国师一众道人能求来雨而敬道灭僧。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迟国国王命唐僧师徒与虎力、鹿力、羊力三位大仙赌赛求雨。虎力大仙先登坛做法，召来风、云、雾、雷、电诸神和四海龙王，被孙悟空阻止，无雨降下。唐僧登坛，风雷大作，暴雨倾盆；又赌云梯显圣，鹿力大仙变出臭虫咬唐僧，悟空变成蜈蚣叮咬虎力大仙，使他跌下云梯；后又赌隔板猜枚、赌砍头、赌剖腹剜心、赌滚油锅洗澡等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悟空使计，三大仙皆输，并使其现出原形，乃虎、鹿、羊三精。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孙悟空：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机智过人、神通广大、喜欢搞恶作剧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085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1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59606716"/>
              </p:ext>
            </p:extLst>
          </p:nvPr>
        </p:nvGraphicFramePr>
        <p:xfrm>
          <a:off x="381000" y="902970"/>
          <a:ext cx="11430000" cy="4752340"/>
        </p:xfrm>
        <a:graphic>
          <a:graphicData uri="http://schemas.openxmlformats.org/drawingml/2006/table">
            <a:tbl>
              <a:tblPr firstRow="1" firstCol="1" bandRow="1"/>
              <a:tblGrid>
                <a:gridCol w="9662886">
                  <a:extLst>
                    <a:ext uri="{9D8B030D-6E8A-4147-A177-3AD203B41FA5}">
                      <a16:colId xmlns:a16="http://schemas.microsoft.com/office/drawing/2014/main" val="981137569"/>
                    </a:ext>
                  </a:extLst>
                </a:gridCol>
                <a:gridCol w="1767114">
                  <a:extLst>
                    <a:ext uri="{9D8B030D-6E8A-4147-A177-3AD203B41FA5}">
                      <a16:colId xmlns:a16="http://schemas.microsoft.com/office/drawing/2014/main" val="3025182660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471619"/>
                  </a:ext>
                </a:extLst>
              </a:tr>
              <a:tr h="1449705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53~55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回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女儿国遇难【建议精读】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起因：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唐僧师徒途经女儿国，唐僧、八戒误饮子母河水，腹痛怀胎，如意真仙因其侄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红孩儿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之事心生恨意，不愿借出落胎泉水。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孙悟空让沙僧趁自己诱开真仙之时，取走泉水，唐僧、八戒饮水落胎。进城之后，女儿国国王欲招唐僧为夫，唐僧假意应承，打算换取通关文牒后再行脱身。出城时唐僧被蝎子精弄旋风摄走，悟空、八戒前来搭救，皆被蝎子精蜇伤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昴日星官治好悟空、八戒之伤，杀死了蝎子精，师徒四人继续西行。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唐僧：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秉持本心、立身正直、信念坚定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712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555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48000735"/>
              </p:ext>
            </p:extLst>
          </p:nvPr>
        </p:nvGraphicFramePr>
        <p:xfrm>
          <a:off x="337458" y="1049566"/>
          <a:ext cx="11430000" cy="4813300"/>
        </p:xfrm>
        <a:graphic>
          <a:graphicData uri="http://schemas.openxmlformats.org/drawingml/2006/table">
            <a:tbl>
              <a:tblPr firstRow="1" firstCol="1" bandRow="1"/>
              <a:tblGrid>
                <a:gridCol w="9546771">
                  <a:extLst>
                    <a:ext uri="{9D8B030D-6E8A-4147-A177-3AD203B41FA5}">
                      <a16:colId xmlns:a16="http://schemas.microsoft.com/office/drawing/2014/main" val="1712958894"/>
                    </a:ext>
                  </a:extLst>
                </a:gridCol>
                <a:gridCol w="1883229">
                  <a:extLst>
                    <a:ext uri="{9D8B030D-6E8A-4147-A177-3AD203B41FA5}">
                      <a16:colId xmlns:a16="http://schemas.microsoft.com/office/drawing/2014/main" val="2362441075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内容概要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523385"/>
                  </a:ext>
                </a:extLst>
              </a:tr>
              <a:tr h="289433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56~58</a:t>
                      </a: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回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真假美猴王【建议精读】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起因：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孙悟空打杀强盗，被唐僧赶回花果山，六耳猕猴趁八戒、沙僧打水时，假冒悟空，打伤唐僧，抢走行李，欲往西天取经。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经过：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沙僧前往花果山寻找悟空，结果假悟空将猴精们变作唐僧师徒，准备自己取经。沙僧被气走后来到落伽山，巧遇在菩萨处诉苦的真悟空，真悟空和沙僧来到花果山与六耳猕猴争斗，两猴先后让观音、托塔李天王、唐僧、阎王、谛听辨认，只有谛听能够辨别，但并没有说破，而是让他们去往雷音寺找如来佛祖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结果：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如来佛祖识破六耳猕猴，六耳猕猴变作蜜蜂企图逃走，却被金钵盂盖住，悟空将他一棒打死，观音将悟空送回，师徒冰释前嫌，继续西行。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孙悟空：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疾恶如仇、不屈不挠、敢于斗争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唐僧：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心地善良、但善恶不分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沙僧：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善良老实、任劳任怨、默默奉献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972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98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43701000"/>
              </p:ext>
            </p:extLst>
          </p:nvPr>
        </p:nvGraphicFramePr>
        <p:xfrm>
          <a:off x="410029" y="884101"/>
          <a:ext cx="11430000" cy="5179060"/>
        </p:xfrm>
        <a:graphic>
          <a:graphicData uri="http://schemas.openxmlformats.org/drawingml/2006/table">
            <a:tbl>
              <a:tblPr firstRow="1" firstCol="1" bandRow="1"/>
              <a:tblGrid>
                <a:gridCol w="9111343">
                  <a:extLst>
                    <a:ext uri="{9D8B030D-6E8A-4147-A177-3AD203B41FA5}">
                      <a16:colId xmlns:a16="http://schemas.microsoft.com/office/drawing/2014/main" val="543349208"/>
                    </a:ext>
                  </a:extLst>
                </a:gridCol>
                <a:gridCol w="2318657">
                  <a:extLst>
                    <a:ext uri="{9D8B030D-6E8A-4147-A177-3AD203B41FA5}">
                      <a16:colId xmlns:a16="http://schemas.microsoft.com/office/drawing/2014/main" val="2110685914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内容概要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766938"/>
                  </a:ext>
                </a:extLst>
              </a:tr>
              <a:tr h="330708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59~61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回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三调芭蕉扇【建议精读】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起因：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唐僧师徒四人被火焰山所阻，孙悟空万不得已到翠云山向牛魔王之妻罗刹女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铁扇公主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借芭蕉扇。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经过：一调：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铁扇公主因儿子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红孩儿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被孙悟空请来的观世音菩萨降伏，心怀怨恨，扇走了悟空；后来悟空变成虫子随茶水进入铁扇公主肚子里，迫使铁扇公主答应借扇；结果拿到的是假扇，火越扇越大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二调：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悟空变成牛魔王的样子，骗得真扇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三调：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由于真扇被牛魔王变成的八戒骗了回去，悟空请来托塔天王和天兵天将，降伏牛魔王，终于借到芭蕉扇。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熄灭了火焰山的火，过了火焰山。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孙悟空：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机智勇敢、不屈不挠，但易被胜利冲昏头脑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罗刹女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铁扇公主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爱子心切，倔强泼辣，具有强烈的复仇意识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牛魔王：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阴险狡诈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1607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33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28151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812064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西游记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精读和跳读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3771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02363" y="741089"/>
            <a:ext cx="2106725" cy="478110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64881860"/>
              </p:ext>
            </p:extLst>
          </p:nvPr>
        </p:nvGraphicFramePr>
        <p:xfrm>
          <a:off x="402363" y="1303268"/>
          <a:ext cx="11430000" cy="4842510"/>
        </p:xfrm>
        <a:graphic>
          <a:graphicData uri="http://schemas.openxmlformats.org/drawingml/2006/table">
            <a:tbl>
              <a:tblPr firstRow="1" firstCol="1" bandRow="1"/>
              <a:tblGrid>
                <a:gridCol w="1179694">
                  <a:extLst>
                    <a:ext uri="{9D8B030D-6E8A-4147-A177-3AD203B41FA5}">
                      <a16:colId xmlns:a16="http://schemas.microsoft.com/office/drawing/2014/main" val="3927093087"/>
                    </a:ext>
                  </a:extLst>
                </a:gridCol>
                <a:gridCol w="10250306">
                  <a:extLst>
                    <a:ext uri="{9D8B030D-6E8A-4147-A177-3AD203B41FA5}">
                      <a16:colId xmlns:a16="http://schemas.microsoft.com/office/drawing/2014/main" val="2688791963"/>
                    </a:ext>
                  </a:extLst>
                </a:gridCol>
              </a:tblGrid>
              <a:tr h="211455">
                <a:tc row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孙悟空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武器：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如意金箍棒　　</a:t>
                      </a: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技能：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七十二般变化、筋斗云、火眼金睛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7301"/>
                  </a:ext>
                </a:extLst>
              </a:tr>
              <a:tr h="14497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人物生平：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仙石内育仙胞，迸裂产一石卵，见风化作一个石猴，因带领群猴进入水帘洞而成为众猴之王，被尊为美猴王。后拜菩提祖师为师，得名孙悟空。大闹龙宫、地府，被天界招安后封为“弼马温”，后返回花果山自称齐天大圣。因为王母娘娘的“蟠桃胜会”没有邀请他而搅乱蟠桃会，偷吃太上老君的九转金丹，被抓后投入炼丹炉内，炼就火眼金睛，大闹天宫，打败天宫十万天兵天将，又与如来佛祖斗法，被压在五行山下五百多年。后经观音菩萨点化，保护唐僧西天取经，得名孙行者，一路上降魔斗妖，历经九九八十一难，终成正果，后被佛祖册封为“斗战胜佛”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386966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人物评价：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桀骜不驯、爱憎分明、敢于挑战天宫的权威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大闹天宫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；勇敢机智、疾恶如仇、英勇无畏、忠诚不贰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义激美猴王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209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53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98824649"/>
              </p:ext>
            </p:extLst>
          </p:nvPr>
        </p:nvGraphicFramePr>
        <p:xfrm>
          <a:off x="337457" y="1172845"/>
          <a:ext cx="1143000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854200">
                  <a:extLst>
                    <a:ext uri="{9D8B030D-6E8A-4147-A177-3AD203B41FA5}">
                      <a16:colId xmlns:a16="http://schemas.microsoft.com/office/drawing/2014/main" val="3014066372"/>
                    </a:ext>
                  </a:extLst>
                </a:gridCol>
                <a:gridCol w="9575800">
                  <a:extLst>
                    <a:ext uri="{9D8B030D-6E8A-4147-A177-3AD203B41FA5}">
                      <a16:colId xmlns:a16="http://schemas.microsoft.com/office/drawing/2014/main" val="3122125443"/>
                    </a:ext>
                  </a:extLst>
                </a:gridCol>
              </a:tblGrid>
              <a:tr h="211455">
                <a:tc row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唐僧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别名：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金蝉子　　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武器：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九环锡杖　　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技能：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紧箍咒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075904"/>
                  </a:ext>
                </a:extLst>
              </a:tr>
              <a:tr h="8305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人物生平：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俗名姓陈，小名叫作江流，是佛祖二弟子金蝉子转世。十八岁受戒，得法名玄奘，后与唐太宗结拜，太宗称其“御弟圣僧”，赐法号“三藏”。他携徒弟孙悟空、猪八戒、沙僧和白龙马历经九九八十一难，最终取得真经，被佛祖册封为“旃檀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</a:t>
                      </a:r>
                      <a:r>
                        <a:rPr lang="en-US" sz="28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ā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á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功德佛”。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906914"/>
                  </a:ext>
                </a:extLst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人物评价：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崇信佛法、严守戒律、目标明确、立场坚定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四圣试禅心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、慈悲善良；偶有迂腐、是非不分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三打白骨精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153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505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61738749"/>
              </p:ext>
            </p:extLst>
          </p:nvPr>
        </p:nvGraphicFramePr>
        <p:xfrm>
          <a:off x="337457" y="807085"/>
          <a:ext cx="11430000" cy="5208270"/>
        </p:xfrm>
        <a:graphic>
          <a:graphicData uri="http://schemas.openxmlformats.org/drawingml/2006/table">
            <a:tbl>
              <a:tblPr firstRow="1" firstCol="1" bandRow="1"/>
              <a:tblGrid>
                <a:gridCol w="1592943">
                  <a:extLst>
                    <a:ext uri="{9D8B030D-6E8A-4147-A177-3AD203B41FA5}">
                      <a16:colId xmlns:a16="http://schemas.microsoft.com/office/drawing/2014/main" val="71859863"/>
                    </a:ext>
                  </a:extLst>
                </a:gridCol>
                <a:gridCol w="9837057">
                  <a:extLst>
                    <a:ext uri="{9D8B030D-6E8A-4147-A177-3AD203B41FA5}">
                      <a16:colId xmlns:a16="http://schemas.microsoft.com/office/drawing/2014/main" val="2168281485"/>
                    </a:ext>
                  </a:extLst>
                </a:gridCol>
              </a:tblGrid>
              <a:tr h="211455">
                <a:tc row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猪八戒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别名：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悟能、呆子　　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武器：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九齿钉钯　　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技能：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三十六般变化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776802"/>
                  </a:ext>
                </a:extLst>
              </a:tr>
              <a:tr h="10369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人物生平：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本是天上的天蓬元帅，因醉酒调戏嫦娥，被贬下凡间，错投猪胎，长成一副长嘴大耳、呆头呆脑的样子，被称为“猪刚鬣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</a:t>
                      </a:r>
                      <a:r>
                        <a:rPr lang="en-US" sz="28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è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。后经观音点化，为他摩顶受戒，起名为“猪悟能”，在高老庄等待取经人。后被孙悟空收服，成为唐僧的弟子，得名“猪八戒”，持九齿钉钯与孙悟空一同保护唐僧去西天取经，后被佛祖册封为“净坛使者”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267287"/>
                  </a:ext>
                </a:extLst>
              </a:tr>
              <a:tr h="8305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人物评价：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忠勇善良、憨厚淳朴、聪明机智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义激美猴王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、知错就改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云栈洞悟空收八戒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；好吃懒做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大闹五庄观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、见识短浅、爱搬弄是非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三打白骨精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、爱占小便宜、爱说谎、贪恋女色、缺乏坚定意志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四圣试禅心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，一遇到困难就嚷嚷着散伙。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958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362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84215233"/>
              </p:ext>
            </p:extLst>
          </p:nvPr>
        </p:nvGraphicFramePr>
        <p:xfrm>
          <a:off x="381000" y="1114788"/>
          <a:ext cx="11430000" cy="3501390"/>
        </p:xfrm>
        <a:graphic>
          <a:graphicData uri="http://schemas.openxmlformats.org/drawingml/2006/table">
            <a:tbl>
              <a:tblPr firstRow="1" firstCol="1" bandRow="1"/>
              <a:tblGrid>
                <a:gridCol w="1563914">
                  <a:extLst>
                    <a:ext uri="{9D8B030D-6E8A-4147-A177-3AD203B41FA5}">
                      <a16:colId xmlns:a16="http://schemas.microsoft.com/office/drawing/2014/main" val="3873783611"/>
                    </a:ext>
                  </a:extLst>
                </a:gridCol>
                <a:gridCol w="9866086">
                  <a:extLst>
                    <a:ext uri="{9D8B030D-6E8A-4147-A177-3AD203B41FA5}">
                      <a16:colId xmlns:a16="http://schemas.microsoft.com/office/drawing/2014/main" val="2469981125"/>
                    </a:ext>
                  </a:extLst>
                </a:gridCol>
              </a:tblGrid>
              <a:tr h="211455">
                <a:tc row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沙僧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别名：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悟净、沙和尚　　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武器：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降妖宝杖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446781"/>
                  </a:ext>
                </a:extLst>
              </a:tr>
              <a:tr h="8305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人物生平：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是天宫玉帝的卷帘大将，因打碎琉璃盏触犯天条，被贬下凡间，在流沙河为妖。他武艺高强，不畏强敌，后经观世音菩萨点化得名“沙悟净”，拜唐僧为师，手持降妖宝杖与孙悟空、猪八戒一起保护唐僧西天取经，任劳任怨，忠诚不贰，后被佛祖册封为“金身罗汉”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4840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人物评价：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忠厚诚恳、任劳任怨、正直无私、忠诚不贰、缺乏主见、逆来顺受。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8704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8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06720655"/>
              </p:ext>
            </p:extLst>
          </p:nvPr>
        </p:nvGraphicFramePr>
        <p:xfrm>
          <a:off x="410028" y="998764"/>
          <a:ext cx="11430000" cy="3472180"/>
        </p:xfrm>
        <a:graphic>
          <a:graphicData uri="http://schemas.openxmlformats.org/drawingml/2006/table">
            <a:tbl>
              <a:tblPr firstRow="1" firstCol="1" bandRow="1"/>
              <a:tblGrid>
                <a:gridCol w="2129971">
                  <a:extLst>
                    <a:ext uri="{9D8B030D-6E8A-4147-A177-3AD203B41FA5}">
                      <a16:colId xmlns:a16="http://schemas.microsoft.com/office/drawing/2014/main" val="1575013737"/>
                    </a:ext>
                  </a:extLst>
                </a:gridCol>
                <a:gridCol w="9300029">
                  <a:extLst>
                    <a:ext uri="{9D8B030D-6E8A-4147-A177-3AD203B41FA5}">
                      <a16:colId xmlns:a16="http://schemas.microsoft.com/office/drawing/2014/main" val="3590090647"/>
                    </a:ext>
                  </a:extLst>
                </a:gridCol>
              </a:tblGrid>
              <a:tr h="1036955"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白龙马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人物生平：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是西海龙王三太子，因纵火烧了殿上明珠，而被西海龙王表奏天庭，告其忤逆，玉帝判其死罪，经观世音菩萨出面求情才免于死罪，被贬到蛇盘山鹰愁涧等待唐僧取经。之后又误吃唐僧所骑的白马，而被菩萨点化，变身为白龙马，皈依佛门，驮负唐僧上西天取经，最终修成正果，被封为“八部天龙广力菩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又称八部天龙马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”。后在化龙池得复原身，盘绕在大雷音寺的擎天华表柱上。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840366"/>
                  </a:ext>
                </a:extLst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人物评价：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忠诚、勇敢、坚毅、吃苦耐劳。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071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50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445906" y="1508629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根据原著填空。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12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众神道：“说起他来，或者大圣也知道。他是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的儿子，罗刹女养的。他曾在火焰山修行了三百年，炼成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，却也神通广大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乳名叫做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，号叫做圣婴大王。”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《西游记》是一部很有趣的书，鲁迅先生称之为“神魔小说”。孙悟空本领高强，会七十二变，又在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填人名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的炼丹炉里炼就了一双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。在孙悟空一借芭蕉扇被骗后，其他三人关于是否“西行”的对话，展现了人物的不同心理，认为“进退两难”的是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ed04e"/>
          <p:cNvSpPr/>
          <p:nvPr/>
        </p:nvSpPr>
        <p:spPr>
          <a:xfrm>
            <a:off x="1117918" y="6057551"/>
            <a:ext cx="3246501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沙僧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或沙和尚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A_bb047"/>
          <p:cNvSpPr/>
          <p:nvPr/>
        </p:nvSpPr>
        <p:spPr>
          <a:xfrm>
            <a:off x="2221684" y="4933565"/>
            <a:ext cx="2294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火眼金睛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58ff9"/>
          <p:cNvSpPr/>
          <p:nvPr/>
        </p:nvSpPr>
        <p:spPr>
          <a:xfrm>
            <a:off x="6150746" y="4378829"/>
            <a:ext cx="2294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太上老君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a8e77"/>
          <p:cNvSpPr/>
          <p:nvPr/>
        </p:nvSpPr>
        <p:spPr>
          <a:xfrm>
            <a:off x="4721996" y="3269357"/>
            <a:ext cx="193681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红孩儿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e52b"/>
          <p:cNvSpPr/>
          <p:nvPr/>
        </p:nvSpPr>
        <p:spPr>
          <a:xfrm>
            <a:off x="8651059" y="2714621"/>
            <a:ext cx="2294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三昧真火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5665" y="1030519"/>
            <a:ext cx="196720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基础</a:t>
            </a:r>
            <a:r>
              <a:rPr lang="zh-CN" altLang="zh-CN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06b4"/>
          <p:cNvSpPr/>
          <p:nvPr/>
        </p:nvSpPr>
        <p:spPr>
          <a:xfrm>
            <a:off x="8647884" y="2159885"/>
            <a:ext cx="19368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牛魔王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4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45906" y="668521"/>
            <a:ext cx="2106725" cy="47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0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98231" y="924045"/>
            <a:ext cx="11430000" cy="34018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下列有关《西游记》的情节，都写到唐僧对孙悟空念《紧箍儿咒》的一项是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．四圣试禅心、三打白骨精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．三打白骨精、真假美猴王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．车迟国斗法、真假美猴王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．四圣试禅心、车迟国斗法</a:t>
            </a:r>
            <a:endParaRPr lang="zh-CN" altLang="en-US" sz="2800" dirty="0"/>
          </a:p>
        </p:txBody>
      </p:sp>
      <p:sp>
        <p:nvSpPr>
          <p:cNvPr id="4" name="A_700e1"/>
          <p:cNvSpPr/>
          <p:nvPr/>
        </p:nvSpPr>
        <p:spPr>
          <a:xfrm>
            <a:off x="2035884" y="1575301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91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4353"/>
            <a:ext cx="11430000" cy="62017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《西游记》中孙悟空斩妖除怪、不畏艰险、勇往直前、积极乐观。下面故事情节不能体现这一特点的是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．三打白骨精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．三调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芭蕉扇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．五庄观推倒仙树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．乌鸡国救国王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看完《西游记》后，小强同学玩起了“按序排列取经地点”的游戏。下面是几组取经地点的排列，请你帮小强同学选出先后顺序正确的一组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．朱紫国、宝象国、乌鸡国、车迟国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．宝象国、乌鸡国、车迟国、朱紫国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．车迟国、朱紫国、宝象国、乌鸡国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．朱紫国、乌鸡国、宝象国、车迟国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2e93"/>
          <p:cNvSpPr/>
          <p:nvPr/>
        </p:nvSpPr>
        <p:spPr>
          <a:xfrm>
            <a:off x="477377" y="400444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dirty="0"/>
          </a:p>
        </p:txBody>
      </p:sp>
      <p:sp>
        <p:nvSpPr>
          <p:cNvPr id="5" name="A_42e93"/>
          <p:cNvSpPr/>
          <p:nvPr/>
        </p:nvSpPr>
        <p:spPr>
          <a:xfrm>
            <a:off x="6228911" y="1213229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35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6156" y="73513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下面选段中的“这里”是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80010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行者道：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你不跟唐僧取经去，却来这里怎的？想是你冲撞了师父，师父也贬你回来了？有甚贬书，拿来我看。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八戒道：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不曾冲撞他，他也没甚么贬书，也不曾赶我。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行者道：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既无贬书，又不曾赶你，你来我这里怎的？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八戒道：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师父想你，着我来请你的。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节选自《西游记》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．高老庄　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．花果山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．黄风岭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．观音院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59f3"/>
          <p:cNvSpPr/>
          <p:nvPr/>
        </p:nvSpPr>
        <p:spPr>
          <a:xfrm>
            <a:off x="4999109" y="83165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794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4867" y="855025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在《西游记》中，孙悟空有诸多的称谓，依次排列正确的一项是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．美猴王——孙悟空——齐天大圣——斗战胜佛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．石猴——孙悟空——齐天大圣——弼马温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．美猴王——孙悟空——孙行者——齐天大圣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．石猴——孙行者——弼马温——斗战胜佛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7422"/>
          <p:cNvSpPr/>
          <p:nvPr/>
        </p:nvSpPr>
        <p:spPr>
          <a:xfrm>
            <a:off x="523770" y="1506281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772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23.jpeg">
            <a:extLst>
              <a:ext uri="{FF2B5EF4-FFF2-40B4-BE49-F238E27FC236}">
                <a16:creationId xmlns:a16="http://schemas.microsoft.com/office/drawing/2014/main" id="{3D407BAB-5189-5F32-EF60-68B2E1478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287" y="849165"/>
            <a:ext cx="1910545" cy="43358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40731" y="692190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承恩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1582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字汝忠，号射阳山人，淮安府山阳县河下人，中国明代杰出的文学家、小说家。吴承恩自幼敏慧，博览群书，尤其喜爱神话故事，也擅长绘画、书法等，多才多艺。但他在科举中屡遭挫折，由于宦途困顿，吴承恩晚年绝意仕进，闭门著书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9711" y="832950"/>
            <a:ext cx="925766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下列关于《西游记》的选项中，不正确的一项是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dirty="0"/>
          </a:p>
        </p:txBody>
      </p:sp>
      <p:sp>
        <p:nvSpPr>
          <p:cNvPr id="4" name="A_7910c"/>
          <p:cNvSpPr/>
          <p:nvPr/>
        </p:nvSpPr>
        <p:spPr>
          <a:xfrm>
            <a:off x="8514539" y="929470"/>
            <a:ext cx="1298638" cy="4182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55641590"/>
              </p:ext>
            </p:extLst>
          </p:nvPr>
        </p:nvGraphicFramePr>
        <p:xfrm>
          <a:off x="381000" y="1712595"/>
          <a:ext cx="11430000" cy="3342640"/>
        </p:xfrm>
        <a:graphic>
          <a:graphicData uri="http://schemas.openxmlformats.org/drawingml/2006/table">
            <a:tbl>
              <a:tblPr firstRow="1" firstCol="1" bandRow="1"/>
              <a:tblGrid>
                <a:gridCol w="1724135">
                  <a:extLst>
                    <a:ext uri="{9D8B030D-6E8A-4147-A177-3AD203B41FA5}">
                      <a16:colId xmlns:a16="http://schemas.microsoft.com/office/drawing/2014/main" val="2270258986"/>
                    </a:ext>
                  </a:extLst>
                </a:gridCol>
                <a:gridCol w="1904157">
                  <a:extLst>
                    <a:ext uri="{9D8B030D-6E8A-4147-A177-3AD203B41FA5}">
                      <a16:colId xmlns:a16="http://schemas.microsoft.com/office/drawing/2014/main" val="256834418"/>
                    </a:ext>
                  </a:extLst>
                </a:gridCol>
                <a:gridCol w="7801708">
                  <a:extLst>
                    <a:ext uri="{9D8B030D-6E8A-4147-A177-3AD203B41FA5}">
                      <a16:colId xmlns:a16="http://schemas.microsoft.com/office/drawing/2014/main" val="1659477031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情节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695143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真假美猴王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六耳猕猴假冒悟空，打伤唐僧，抢走了行李关文。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2946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三调芭蕉扇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在小须弥山，灵吉菩萨给了悟空一颗定风丹。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443491"/>
                  </a:ext>
                </a:extLst>
              </a:tr>
              <a:tr h="94297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小雷音遭厄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黄眉大王假扮佛祖，虚设小雷音寺。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729715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盘丝洞遭劫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为救师父，猪八戒变作一只饿鹰，叼走了蜘蛛精们的衣服。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256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289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6155" y="620665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小语段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6155" y="1667263"/>
            <a:ext cx="11430000" cy="43687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三藏道：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岂有不活之理？似这般久死之尸，如何吞得水下？此乃金丹之仙力也。自金丹入腹，却就肠鸣了，肠鸣乃血脉和动，但气绝不能回伸。莫说人在井里</a:t>
            </a:r>
            <a:r>
              <a:rPr lang="zh-CN" altLang="zh-CN" sz="24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浸</a:t>
            </a:r>
            <a:r>
              <a:rPr lang="zh-CN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了三年，就是生铁也上锈了，只是元气尽绝，得个人度他一口气便好。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4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这大圣上前，把个雷公嘴噙着那皇帝口唇，呼的一口气，吹入咽</a:t>
            </a:r>
            <a:r>
              <a:rPr lang="en-US" altLang="zh-CN" sz="24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4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，度下重楼，转明堂，径至丹田，从涌泉倒返泥垣宫。呼的一声响亮，那君王气聚神归，便翻身，抡拳曲足，叫了一声：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师父！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双膝跪在尘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4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道：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记得昨夜鬼魂拜谒，怎知道今朝天晓返阳神！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三藏慌忙搀起道：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陛下，不干我事，你且谢我徒弟。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行者笑道：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师父说那里话？常言道：‘家无二主。’你受他一拜儿不亏。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节选自《西游记》第三十九回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92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2289" y="72655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浸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咽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尘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āi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《西游记》作者是明代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填人名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，选段中唐僧一行人到达的国家是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填国家名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5025"/>
          <p:cNvSpPr/>
          <p:nvPr/>
        </p:nvSpPr>
        <p:spPr>
          <a:xfrm>
            <a:off x="2168067" y="2487283"/>
            <a:ext cx="1936813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乌鸡国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6" name="A_a79e5"/>
          <p:cNvSpPr/>
          <p:nvPr/>
        </p:nvSpPr>
        <p:spPr>
          <a:xfrm>
            <a:off x="4727117" y="1932547"/>
            <a:ext cx="19368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吴承恩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c03ee"/>
          <p:cNvSpPr/>
          <p:nvPr/>
        </p:nvSpPr>
        <p:spPr>
          <a:xfrm>
            <a:off x="5178157" y="1377811"/>
            <a:ext cx="1044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埃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81c56"/>
          <p:cNvSpPr/>
          <p:nvPr/>
        </p:nvSpPr>
        <p:spPr>
          <a:xfrm>
            <a:off x="3446257" y="1406468"/>
            <a:ext cx="1044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喉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00d2c"/>
          <p:cNvSpPr/>
          <p:nvPr/>
        </p:nvSpPr>
        <p:spPr>
          <a:xfrm>
            <a:off x="996809" y="1377811"/>
            <a:ext cx="11922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40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联系阅读全书的相关积累，下列说法不正确的一项是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．在“一粒金丹天上得”一回中，孙悟空从太上老君处求得仙丹救活了君王。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．唐僧收徒顺序为：五行山下收悟空—云栈洞收猪八戒—流沙河收沙悟净。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．小说塑造了众多经典形象，鲁迅称其“神魔皆有人情，精魅亦通世故”。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．《西游记》是典型的笔记体小说，从章回名称可以了解该回目的主要内容。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44e5"/>
          <p:cNvSpPr/>
          <p:nvPr/>
        </p:nvSpPr>
        <p:spPr>
          <a:xfrm>
            <a:off x="9194165" y="104829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304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2289" y="71955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孙悟空在书中还有很多名号，请你从“美猴王”“斗战胜佛”中任选一个说说其来历。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u="sng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28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2289" y="1775973"/>
            <a:ext cx="11430000" cy="22815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示例一：美猴王，孙悟空祖籍东胜神洲，因带领群猴进入水帘洞而成为众猴之王，尊称为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美猴王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示例二：斗战胜佛，孙悟空保护唐僧西天取经，一路降妖除魔，不畏艰难困苦，历经九九八十一难，最后取得真经修成正果，被如来封为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斗战胜佛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5068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01978" y="626169"/>
            <a:ext cx="6708888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1978" y="1226398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唐僧大惊道：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悟空，这个人才死了，怎么就化作一堆骷髅？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行者道：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他是个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灵作怪的僵尸，在此迷人败本，被我打杀，他就现了本相。他那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脊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梁上有一行字，叫做‘白骨夫人’。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唐僧闻说，倒也信了，怎禁那八戒旁边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唆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师父，他的手重棍凶，把人打死，只怕你念那话儿，故意变化这个模样，掩你的眼目哩！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唐僧果然耳软，又信了他，随复念起。行者禁不得疼痛，跪于路旁，只叫：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莫念！莫念！有话快说了罢！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唐僧道：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猴头！还有甚说话！出家人行善，如春园之草，不见其长，日有所增；行恶之人，如磨刀之石，不见其损，日有所亏。你在这荒郊野外，一连打死三人，还是无人检举，没有对头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3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2289" y="631393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倘到城市之中，人烟凑集之处，你拿了那哭丧棒，一时不知好歹，乱打起人来，撞出大祸，教我怎的脱身？你回去罢！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行者道：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师父错怪了我也。这厮分明是个妖魔，他实有心害你。我倒打死他，替你除了害，你却不认得，反信了那呆子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谗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言冷语，屡次逐我。常言道：‘事不过三。’我若不去，真是个下流无耻之徒。我去！我去！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去便罢了，只是你手下无人。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节选自《西游记》</a:t>
            </a:r>
            <a:r>
              <a:rPr lang="en-US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27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6155" y="61209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灵作怪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脊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唆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28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谗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下列与选文内容相关的故事情节是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．大战红孩儿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．三打白骨精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．女儿国遇难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．真假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美猴王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9c27"/>
          <p:cNvSpPr/>
          <p:nvPr/>
        </p:nvSpPr>
        <p:spPr>
          <a:xfrm>
            <a:off x="6308795" y="237282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dirty="0"/>
          </a:p>
        </p:txBody>
      </p:sp>
      <p:sp>
        <p:nvSpPr>
          <p:cNvPr id="6" name="A_f1af3"/>
          <p:cNvSpPr/>
          <p:nvPr/>
        </p:nvSpPr>
        <p:spPr>
          <a:xfrm>
            <a:off x="5796974" y="1854266"/>
            <a:ext cx="1428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00cdc"/>
          <p:cNvSpPr/>
          <p:nvPr/>
        </p:nvSpPr>
        <p:spPr>
          <a:xfrm>
            <a:off x="1207288" y="1818087"/>
            <a:ext cx="12113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8c35"/>
          <p:cNvSpPr/>
          <p:nvPr/>
        </p:nvSpPr>
        <p:spPr>
          <a:xfrm>
            <a:off x="5644235" y="1262244"/>
            <a:ext cx="9938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7a67a"/>
          <p:cNvSpPr/>
          <p:nvPr/>
        </p:nvSpPr>
        <p:spPr>
          <a:xfrm>
            <a:off x="1136014" y="1273635"/>
            <a:ext cx="13700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18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92289" y="2814989"/>
            <a:ext cx="11430000" cy="22815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示例一：唐僧心地善良，但耳根软，不辨是非。他误信八戒谗言，念咒驱逐悟空，体现了他的固执和不理智。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示例二：八戒爱搬弄是非，挑拨离间。他在唐僧面前诋毁悟空，导致师徒误会，表现出他的小心眼和自私。</a:t>
            </a:r>
            <a:endParaRPr lang="zh-CN" altLang="en-US" sz="28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2289" y="655667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请从唐僧、八戒中任选一个人物，参照下面的示例，结合选段内容进行评价。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孙悟空火眼金睛，机智勇敢，识破白骨精的诡计，打死妖怪，保护师父。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u="sng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4772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7133" y="94104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《西游记》中还有许多精彩的故事，请你写出一个，并简要概括其情节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7133" y="1962853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示例：大闹天宫。孙悟空因不满天庭封赏，大闹瑶池、偷吃金丹，与天兵天将激烈交战，最终被如来佛祖压在五行山下。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0528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4.jpeg">
            <a:extLst>
              <a:ext uri="{FF2B5EF4-FFF2-40B4-BE49-F238E27FC236}">
                <a16:creationId xmlns:a16="http://schemas.microsoft.com/office/drawing/2014/main" id="{D8FDF97F-E5B4-481F-94FF-CEBCF38A1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217" y="764760"/>
            <a:ext cx="2009019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9759" y="63946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唐僧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经是历史上的真实事件。唐太宗贞观初年，高僧玄奘西行前往天竺取经，不畏艰险，备受磨难，历经十多年取得真经，为中国佛教的发展作出重大贡献。根据他的口述，由弟子记录成书的《大唐西域记》，记载了他游历过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多个国家和地区的山川风物及社会习俗。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55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7444" y="487340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创新题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关于《西游记》的主人公是唐僧还是孙悟空这一问题，同学们有不同的看法。你认为是谁？请结合小说内容谈谈你的理解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7444" y="207649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：我认为唐僧是主人公。《西游记》的中心事件是西天取经，而唐僧是取经团队的核心。在取经路上，他经得起四圣试禅心的考验，不为西梁女王的情意所动，不仅自己有执着的信念，还促使团队成员坚定意志，最终带领团队克服重重困难取得真经。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我认为孙悟空是主人公。《西游记》先从孙悟空写起，讲述他的身世和他大闹天宫的故事，树立其英雄形象；后来，他三打白骨精，大战红孩儿，一路降妖除魔保护唐僧取得真经。从整部小说来看，他是作者着力塑造的主要人物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75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2289" y="735138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有同学认为：孙悟空就是一个富有好奇心和探索精神的形象。结合《西游记》整本书阅读体验，请你为这位同学的看法，找出一个依据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2289" y="1768975"/>
            <a:ext cx="11430000" cy="34018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31825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发现水帘洞：孙悟空胆大心细，跳入瀑布泉中探索，发现瀑布后的铁板桥和桥后的水帘洞。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拜师菩提：认为海外必有神仙，独自渡海至西牛贺洲探索，拜菩提祖师为师修行。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收取金箍棒：发现定海神针能随心意变化，十分好奇，不断尝试用心意和金箍棒沟通，直至金箍棒缩至二丈长短、碗口粗细。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偷取人参果：发现人参果遇土即入，十分好奇，后来询问土地才知道原委，用衣服兜住才拿到三个果。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4799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3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282674" y="750246"/>
            <a:ext cx="2170240" cy="49252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《西游记》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中国古代第一部浪漫主义章回体长篇神魔小说。全书主要描写了孙悟空出世及大闹天宫后，遇见了唐僧、猪八戒、沙僧和白龙马，西行取经，一路上历经艰险、降妖伏魔，经历了九九八十一难，终于到达西天见到如来佛祖，最终五圣成真的故事。该小说以“玄奘西行”这一历史事件为蓝本，通过作者的艺术加工，深刻地描绘了明代社会现实。《西游记》与《三国演义》《水浒传》《红楼梦》并称为中国古典四大名著。林庚先生说，《西游记》是一部“童心之作”；鲁迅先生说，《西游记》是一部“神魔小说”；美国的《大百科全书》说，《西游记》是一部具有丰富内容和光辉思想的神话小说。《西游记》是中国古典文学中最富想象力的作品之一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80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3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783207"/>
            <a:ext cx="2009018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66849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主要描述了唐僧师徒四人西天取经途中战胜各路妖魔鬼怪，历经八十一难，最终取得真经的故事。赞扬了以孙悟空为主的师徒四人为了目标不畏艰险、百折不挠、奋勇前进的可贵精神。全书歌颂了正义、无畏和勇敢的斗争精神，鞭笞了黑暗、邪恶势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84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4.jpeg">
            <a:extLst>
              <a:ext uri="{FF2B5EF4-FFF2-40B4-BE49-F238E27FC236}">
                <a16:creationId xmlns:a16="http://schemas.microsoft.com/office/drawing/2014/main" id="{D8FDF97F-E5B4-481F-94FF-CEBCF38A1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217" y="764760"/>
            <a:ext cx="2009019" cy="455936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3" name="image2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068" y="717068"/>
            <a:ext cx="2429315" cy="55132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26217" y="1316080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鲜活的人物形象。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塑造的人物既有个性，又有共性；既有魔气，又有人气、仙气，这些是融为一体的。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巧妙的故事情节。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在尖锐的矛盾冲突中，充分显示人物复杂内心世界，突出刻画人物性格，使其有血有肉，栩栩如生。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幽默、讽刺的手法。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我们看孙悟空，既是个英雄，又很幽默，他不显得古板，而是跟谁都诙谐，开玩笑。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00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4.jpeg">
            <a:extLst>
              <a:ext uri="{FF2B5EF4-FFF2-40B4-BE49-F238E27FC236}">
                <a16:creationId xmlns:a16="http://schemas.microsoft.com/office/drawing/2014/main" id="{D8FDF97F-E5B4-481F-94FF-CEBCF38A1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217" y="764760"/>
            <a:ext cx="2009019" cy="455936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3" name="image2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26217" y="764760"/>
            <a:ext cx="2009019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26217" y="764760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一本书，根据兴趣或读书目的的不同，可以分别采取精读或跳读的方法。精读指向细腻的感受、透彻的理解和广泛的联想；跳读则是主动地舍弃、有意地忽略，以求更高的效率。这两种方法在同一阅读过程中是可以交替使用的。读《西游记》这样的古典小说，就适合“精读”与“跳读”并用。例如，孙悟空三调芭蕉扇的故事，就很值得精读。唐僧师徒四人去西天取经，路遇火焰山受阻。孙悟空万不得已，到翠云山向牛魔王之妻罗刹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铁扇公主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借芭蕉扇。作者用了三个章回的篇幅来讲述这个故事，场面宏大，情节曲折，人物个性鲜明，在《西游记》诸多故事中很具代表性。对此我们怎样精读呢？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18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7457" y="673294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精读就是细读。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想一想，孙悟空借芭蕉扇为什么会遭到拒绝？这与孙悟空在观音菩萨的帮助下，降伏了牛魔王与罗刹女之子红孩儿有关。如果不仔细阅读作者的回叙，就无法理解“借扇”的艰难。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精读就是精思。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一想，一借芭蕉扇被骗后，沙僧、猪八戒、唐僧三人关于是否“西行”的对话，表现了各自怎样的心理？可以这样概括：沙僧认为“进退两难”，深为取经前途担忧；猪八戒想“拣无火处走”，其一贯“散伙”想法再次复燃；唐僧“只欲往有经处去”，表达了坚定不移的取经决心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52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模板 - 副本.potx" id="{82953B41-08B9-4C15-8B3E-5E7D9E49677B}" vid="{779351ED-1412-45F7-972B-21F02B95F6F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空模板 - 副本 (3)</Template>
  <TotalTime>40</TotalTime>
  <Words>5499</Words>
  <Application>Microsoft Office PowerPoint</Application>
  <PresentationFormat>宽屏</PresentationFormat>
  <Paragraphs>230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2" baseType="lpstr"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Windows 用户</cp:lastModifiedBy>
  <cp:revision>7</cp:revision>
  <dcterms:created xsi:type="dcterms:W3CDTF">2025-11-13T13:24:04Z</dcterms:created>
  <dcterms:modified xsi:type="dcterms:W3CDTF">2025-11-14T01:43:38Z</dcterms:modified>
</cp:coreProperties>
</file>