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8" r:id="rId3"/>
    <p:sldId id="874" r:id="rId4"/>
    <p:sldId id="899" r:id="rId5"/>
    <p:sldId id="900" r:id="rId6"/>
    <p:sldId id="901" r:id="rId7"/>
    <p:sldId id="902" r:id="rId8"/>
    <p:sldId id="903" r:id="rId9"/>
    <p:sldId id="904" r:id="rId10"/>
    <p:sldId id="905" r:id="rId11"/>
    <p:sldId id="906" r:id="rId12"/>
    <p:sldId id="907" r:id="rId13"/>
    <p:sldId id="908" r:id="rId14"/>
    <p:sldId id="909" r:id="rId15"/>
    <p:sldId id="910" r:id="rId16"/>
    <p:sldId id="875" r:id="rId17"/>
    <p:sldId id="911" r:id="rId18"/>
    <p:sldId id="912" r:id="rId19"/>
    <p:sldId id="913" r:id="rId20"/>
    <p:sldId id="914" r:id="rId21"/>
    <p:sldId id="915" r:id="rId22"/>
    <p:sldId id="916" r:id="rId23"/>
    <p:sldId id="917" r:id="rId24"/>
    <p:sldId id="918" r:id="rId25"/>
    <p:sldId id="876" r:id="rId26"/>
    <p:sldId id="879" r:id="rId27"/>
    <p:sldId id="919" r:id="rId28"/>
    <p:sldId id="880" r:id="rId29"/>
    <p:sldId id="920" r:id="rId30"/>
    <p:sldId id="921" r:id="rId31"/>
    <p:sldId id="922" r:id="rId32"/>
    <p:sldId id="923" r:id="rId33"/>
    <p:sldId id="924" r:id="rId34"/>
    <p:sldId id="925" r:id="rId35"/>
    <p:sldId id="926" r:id="rId36"/>
    <p:sldId id="881" r:id="rId37"/>
    <p:sldId id="882" r:id="rId38"/>
    <p:sldId id="927" r:id="rId39"/>
    <p:sldId id="883" r:id="rId40"/>
    <p:sldId id="928" r:id="rId41"/>
    <p:sldId id="929" r:id="rId42"/>
    <p:sldId id="930" r:id="rId43"/>
    <p:sldId id="931" r:id="rId44"/>
    <p:sldId id="932" r:id="rId45"/>
    <p:sldId id="933" r:id="rId46"/>
    <p:sldId id="884" r:id="rId47"/>
    <p:sldId id="885" r:id="rId48"/>
    <p:sldId id="934" r:id="rId49"/>
    <p:sldId id="886" r:id="rId50"/>
    <p:sldId id="935" r:id="rId51"/>
    <p:sldId id="936" r:id="rId52"/>
    <p:sldId id="937" r:id="rId53"/>
    <p:sldId id="938" r:id="rId54"/>
    <p:sldId id="939" r:id="rId55"/>
    <p:sldId id="940" r:id="rId56"/>
    <p:sldId id="941" r:id="rId57"/>
    <p:sldId id="887" r:id="rId58"/>
    <p:sldId id="888" r:id="rId59"/>
    <p:sldId id="942" r:id="rId60"/>
    <p:sldId id="889" r:id="rId61"/>
    <p:sldId id="943" r:id="rId62"/>
    <p:sldId id="944" r:id="rId63"/>
    <p:sldId id="945" r:id="rId64"/>
    <p:sldId id="946" r:id="rId65"/>
    <p:sldId id="947" r:id="rId66"/>
    <p:sldId id="948" r:id="rId67"/>
    <p:sldId id="949" r:id="rId68"/>
    <p:sldId id="950" r:id="rId69"/>
    <p:sldId id="890" r:id="rId70"/>
    <p:sldId id="891" r:id="rId71"/>
    <p:sldId id="951" r:id="rId72"/>
    <p:sldId id="952" r:id="rId73"/>
    <p:sldId id="892" r:id="rId74"/>
    <p:sldId id="953" r:id="rId75"/>
    <p:sldId id="954" r:id="rId76"/>
    <p:sldId id="955" r:id="rId77"/>
    <p:sldId id="956" r:id="rId78"/>
    <p:sldId id="957" r:id="rId79"/>
    <p:sldId id="958" r:id="rId80"/>
    <p:sldId id="893" r:id="rId81"/>
    <p:sldId id="894" r:id="rId82"/>
    <p:sldId id="895" r:id="rId83"/>
    <p:sldId id="959" r:id="rId84"/>
    <p:sldId id="960" r:id="rId85"/>
    <p:sldId id="961" r:id="rId86"/>
    <p:sldId id="962" r:id="rId87"/>
    <p:sldId id="963" r:id="rId88"/>
    <p:sldId id="964" r:id="rId89"/>
    <p:sldId id="965" r:id="rId90"/>
    <p:sldId id="896" r:id="rId91"/>
    <p:sldId id="897" r:id="rId92"/>
    <p:sldId id="966" r:id="rId93"/>
    <p:sldId id="898" r:id="rId94"/>
    <p:sldId id="967" r:id="rId95"/>
    <p:sldId id="968" r:id="rId96"/>
    <p:sldId id="969" r:id="rId97"/>
    <p:sldId id="970" r:id="rId98"/>
    <p:sldId id="971" r:id="rId99"/>
    <p:sldId id="873" r:id="rId10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showGuides="1">
      <p:cViewPr varScale="1">
        <p:scale>
          <a:sx n="68" d="100"/>
          <a:sy n="68" d="100"/>
        </p:scale>
        <p:origin x="2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专题四　说明文阅读</a:t>
            </a:r>
            <a:endParaRPr lang="en-US" altLang="zh-CN" sz="2400" b="1" dirty="0" smtClean="0">
              <a:solidFill>
                <a:schemeClr val="tx1"/>
              </a:solidFill>
              <a:latin typeface="微软雅黑" panose="020B0503020204020204" pitchFamily="34" charset="-122"/>
              <a:ea typeface="微软雅黑" panose="020B0503020204020204" pitchFamily="34" charset="-122"/>
            </a:endParaRPr>
          </a:p>
        </p:txBody>
      </p:sp>
      <p:sp>
        <p:nvSpPr>
          <p:cNvPr id="3" name="文本框 2">
            <a:hlinkClick r:id="rId5" action="ppaction://hlinksldjump"/>
            <a:extLst>
              <a:ext uri="{FF2B5EF4-FFF2-40B4-BE49-F238E27FC236}">
                <a16:creationId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2017</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冬眠的奥秘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张劲硕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严寒的冬天，我们总是向往着在被窝里长眠一冬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能像狗熊和青蛙那样冬眠就好了。然而我们大都不知道：那些冬眠的动物们身上隐藏着我们人类尚不知晓的惊天奥秘！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22242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冬眠是动物应对恶劣环境的一种策略，科学上叫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蛰伏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人会问，冬天里睡得多、睡得久，不就是冬眠吗？它们还真不是一回事儿，只是二者的区别不太容易看出来。拿鱼来说，有几类鱼是会冬眠的，包括我们熟悉的鲤鱼，每当冬天来临，它们就把自己调到冬眠档：不吃、不喝、不游动。这看似与正常档的睡觉并无二致，但请注意它们的鳃！鱼类靠鳃呼吸，平时就算身体静止不动，鳃也会轻轻开合扇动。而进入冬眠的鱼，鳃几乎不动，完全处于麻痹状态。除了呼吸，冬眠动物的体温、心跳等生命指征也都降到极低水平，新陈代谢速率变得非常缓慢，与休克和死亡标准只差那么一点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这就是冬眠与睡觉的本质区别。</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54845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6762"/>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冬眠的意义在于，尽量减少身体内外的生命活动，将能量消耗降到最低，以适应严酷的环境。动物冬眠时，能把生命的时钟调得极慢。比如生活在北美洲的普通箱龟，冬眠时心脏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分钟才跳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次，实在让人惊叹。更夸张的是，它们</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不呼吸，只靠皮肤吸入少许氧气！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科学家还发现，冬眠不是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习惯养成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的问题，而是遗传基因决定的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还与寿命的长短有联系。一般来讲，哺乳动物的寿命与体型相关：体型小的新陈代谢快、寿命短，体型大的新陈代谢慢、寿命长。比如大象就活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年，兔子七八岁就算高寿。</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而蝙蝠打破了这个规律</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冬眠的菊头蝠和同体型不冬眠的老鼠相比，前者可以活到三十多岁，后者却只有三四岁。</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如果在同一物种中比较，如蝙蝠或者棕熊，依然是冬眠的寿命要长得多。</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604170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冬眠是当下的热门研究领域。如果人类能像动物们一样冬眠，收获的就绝不仅仅是睡大觉的幸福感，也许还能长生不老！虽然对蝙蝠和棕熊等冬眠动物的研究能确定冬眠基因与长寿有关。但这些动物毕竟与我们人类相差太远。不过，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2004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年，有个轰动科学界的发现：居然有一种猴子能冬眠！而人类跟猴子同属灵长类动物，基因相似性很高，如果猴子能冬眠，这意味着我们人类也有可能做到，到那时，我们的寿命说不定可以达到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选自《博物》总第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27631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段在文中有什么作用？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段，指出动物冬眠与睡觉的本质区别。</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段中加点词语“几乎”能否删去，为什么？</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更夸张的是，它们</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不呼吸，只靠皮肤吸入少许氧气</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ff182"/>
          <p:cNvSpPr/>
          <p:nvPr/>
        </p:nvSpPr>
        <p:spPr>
          <a:xfrm>
            <a:off x="728028" y="2992577"/>
            <a:ext cx="8009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生命指征水平极低，新陈代谢速率非常缓慢。</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9893"/>
          <p:cNvSpPr/>
          <p:nvPr/>
        </p:nvSpPr>
        <p:spPr>
          <a:xfrm>
            <a:off x="728028" y="1883105"/>
            <a:ext cx="83661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点明说明对象，引出下文，激发读者阅读兴趣。</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矩形 2"/>
          <p:cNvSpPr>
            <a:spLocks noChangeAspect="1"/>
          </p:cNvSpPr>
          <p:nvPr/>
        </p:nvSpPr>
        <p:spPr>
          <a:xfrm>
            <a:off x="381000" y="4544422"/>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不能。如删去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几乎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，表达过于绝对，不符合箱龟冬眠的实际情况。体现了说明文语言准确严密的特点。</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1451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段画线句子运用了哪几种说明方法，有什么作用？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55883"/>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举例子、作比较、列数字。具体说明哺乳动物的寿命不一定和体型相关，还和冬眠有关。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27253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作者说“我们的寿命说不定可以达到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岁”，其推测依据有哪些？请结合</a:t>
            </a:r>
            <a:r>
              <a:rPr lang="zh-CN" altLang="zh-CN" sz="2800" b="1" dirty="0">
                <a:latin typeface="Calibri" panose="020F0502020204030204" pitchFamily="34" charset="0"/>
                <a:ea typeface="宋体" panose="02010600030101010101" pitchFamily="2" charset="-122"/>
                <a:cs typeface="宋体" panose="02010600030101010101" pitchFamily="2" charset="-122"/>
              </a:rPr>
              <a:t>④⑤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两段简要概括。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6257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冬眠由遗传基因决定。</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冬眠基因与长寿有关。</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有一种猴子能冬眠。</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人类与猴子基因相似性很高。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347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890754" y="739456"/>
            <a:ext cx="4410490" cy="499797"/>
          </a:xfrm>
          <a:prstGeom prst="rect">
            <a:avLst/>
          </a:prstGeom>
        </p:spPr>
      </p:pic>
      <p:sp>
        <p:nvSpPr>
          <p:cNvPr id="2" name="矩形 1"/>
          <p:cNvSpPr>
            <a:spLocks noChangeAspect="1"/>
          </p:cNvSpPr>
          <p:nvPr/>
        </p:nvSpPr>
        <p:spPr>
          <a:xfrm>
            <a:off x="381000" y="1106906"/>
            <a:ext cx="4152099"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一、说明文的分类及特征</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729848757"/>
              </p:ext>
            </p:extLst>
          </p:nvPr>
        </p:nvGraphicFramePr>
        <p:xfrm>
          <a:off x="381000" y="1708033"/>
          <a:ext cx="11430000" cy="4810760"/>
        </p:xfrm>
        <a:graphic>
          <a:graphicData uri="http://schemas.openxmlformats.org/drawingml/2006/table">
            <a:tbl>
              <a:tblPr firstRow="1" firstCol="1" bandRow="1"/>
              <a:tblGrid>
                <a:gridCol w="1186543">
                  <a:extLst>
                    <a:ext uri="{9D8B030D-6E8A-4147-A177-3AD203B41FA5}">
                      <a16:colId xmlns:a16="http://schemas.microsoft.com/office/drawing/2014/main" val="4207395374"/>
                    </a:ext>
                  </a:extLst>
                </a:gridCol>
                <a:gridCol w="1262743">
                  <a:extLst>
                    <a:ext uri="{9D8B030D-6E8A-4147-A177-3AD203B41FA5}">
                      <a16:colId xmlns:a16="http://schemas.microsoft.com/office/drawing/2014/main" val="2243301030"/>
                    </a:ext>
                  </a:extLst>
                </a:gridCol>
                <a:gridCol w="8980714">
                  <a:extLst>
                    <a:ext uri="{9D8B030D-6E8A-4147-A177-3AD203B41FA5}">
                      <a16:colId xmlns:a16="http://schemas.microsoft.com/office/drawing/2014/main" val="3558360998"/>
                    </a:ext>
                  </a:extLst>
                </a:gridCol>
              </a:tblGrid>
              <a:tr h="624205">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按说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明对象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和目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的分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事物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对象：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具体事物。事物说明文的标题一般就是说明对象</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如《中国石拱桥》《苏州园林》《蝉》</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目的：</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使读者认识该事物的特征。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7082567"/>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事理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对象：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抽象事理。事理说明文的说明对象要找准段落开头中心句、结尾的总结句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如《大自然的语言》《时间的脚印》</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目的：</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使读者明白所阐述的道理。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110227"/>
                  </a:ext>
                </a:extLst>
              </a:tr>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按语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言特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色分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平实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以平实的笔法，客观准确地介绍人物、事物和知识，说明事物的变化和事理，使文章具体科学，简明易懂。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2936190"/>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生动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用文艺的笔调，兼用描写的笔法，以对话、故事、拟人等形式来加强说明的形象性，使文章更加生动、有趣。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5558828"/>
                  </a:ext>
                </a:extLst>
              </a:tr>
            </a:tbl>
          </a:graphicData>
        </a:graphic>
      </p:graphicFrame>
    </p:spTree>
    <p:extLst>
      <p:ext uri="{BB962C8B-B14F-4D97-AF65-F5344CB8AC3E}">
        <p14:creationId xmlns:p14="http://schemas.microsoft.com/office/powerpoint/2010/main" val="39818736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98372"/>
            <a:ext cx="4512774"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二、说明对象及其特征辨识</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455585835"/>
              </p:ext>
            </p:extLst>
          </p:nvPr>
        </p:nvGraphicFramePr>
        <p:xfrm>
          <a:off x="381000" y="1699499"/>
          <a:ext cx="11430000" cy="3472180"/>
        </p:xfrm>
        <a:graphic>
          <a:graphicData uri="http://schemas.openxmlformats.org/drawingml/2006/table">
            <a:tbl>
              <a:tblPr firstRow="1" firstCol="1" bandRow="1"/>
              <a:tblGrid>
                <a:gridCol w="2362200">
                  <a:extLst>
                    <a:ext uri="{9D8B030D-6E8A-4147-A177-3AD203B41FA5}">
                      <a16:colId xmlns:a16="http://schemas.microsoft.com/office/drawing/2014/main" val="2681952496"/>
                    </a:ext>
                  </a:extLst>
                </a:gridCol>
                <a:gridCol w="9067800">
                  <a:extLst>
                    <a:ext uri="{9D8B030D-6E8A-4147-A177-3AD203B41FA5}">
                      <a16:colId xmlns:a16="http://schemas.microsoft.com/office/drawing/2014/main" val="3991880248"/>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抓住说明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对象的方法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看题目；</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抓总括句或中心句，如《梦回繁华》第一段最后一句“张择端的《清明上河图》便是北宋风俗画作品中最具代表性的一幅”点明说明对象；</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逐段阅读，总结概括说明对象。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70201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抓住说明对象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特征的方法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看标题；</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抓关键词句；</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事物说明文中多在开头或前面，事理说明文中多在开头，有时在结尾；</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看字面意思，文中有语言标志，直接写出特征；</a:t>
                      </a: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概括归纳法；</a:t>
                      </a:r>
                      <a:r>
                        <a:rPr lang="zh-CN" sz="2800" b="1" dirty="0">
                          <a:effectLst/>
                          <a:latin typeface="Calibri" panose="020F0502020204030204" pitchFamily="34" charset="0"/>
                          <a:ea typeface="宋体" panose="02010600030101010101" pitchFamily="2" charset="-122"/>
                          <a:cs typeface="宋体" panose="02010600030101010101" pitchFamily="2" charset="-122"/>
                        </a:rPr>
                        <a:t>⑥</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比较法。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2506368"/>
                  </a:ext>
                </a:extLst>
              </a:tr>
            </a:tbl>
          </a:graphicData>
        </a:graphic>
      </p:graphicFrame>
    </p:spTree>
    <p:extLst>
      <p:ext uri="{BB962C8B-B14F-4D97-AF65-F5344CB8AC3E}">
        <p14:creationId xmlns:p14="http://schemas.microsoft.com/office/powerpoint/2010/main" val="25748267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28329"/>
            <a:ext cx="2348720"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三、说明顺序</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277088492"/>
              </p:ext>
            </p:extLst>
          </p:nvPr>
        </p:nvGraphicFramePr>
        <p:xfrm>
          <a:off x="381000" y="1629456"/>
          <a:ext cx="11430000" cy="4325620"/>
        </p:xfrm>
        <a:graphic>
          <a:graphicData uri="http://schemas.openxmlformats.org/drawingml/2006/table">
            <a:tbl>
              <a:tblPr firstRow="1" firstCol="1" bandRow="1"/>
              <a:tblGrid>
                <a:gridCol w="1103407">
                  <a:extLst>
                    <a:ext uri="{9D8B030D-6E8A-4147-A177-3AD203B41FA5}">
                      <a16:colId xmlns:a16="http://schemas.microsoft.com/office/drawing/2014/main" val="3993524701"/>
                    </a:ext>
                  </a:extLst>
                </a:gridCol>
                <a:gridCol w="10326593">
                  <a:extLst>
                    <a:ext uri="{9D8B030D-6E8A-4147-A177-3AD203B41FA5}">
                      <a16:colId xmlns:a16="http://schemas.microsoft.com/office/drawing/2014/main" val="3897638630"/>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时间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顺序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语言标志：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时间名词：年、季节、月、时代、朝代等。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概念：</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说明事物的制作、发展或演变过程，常按照时间顺序进行说明。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用途：</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常用于说明生产技术、产品制作、工作方法、历史发展、文字演变、生物成长等。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8592130"/>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空间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顺序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方位词：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东西南北中、上下左右、内外、前后等。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概念：</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按照事物的空间存在形式进行说明。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用途：</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常用于介绍建筑物、景点或具体物品。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注：</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一般的空间顺序有：从上到下、从前到后、从中间到两边、从外到内、从整体到局部等。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8990540"/>
                  </a:ext>
                </a:extLst>
              </a:tr>
            </a:tbl>
          </a:graphicData>
        </a:graphic>
      </p:graphicFrame>
    </p:spTree>
    <p:extLst>
      <p:ext uri="{BB962C8B-B14F-4D97-AF65-F5344CB8AC3E}">
        <p14:creationId xmlns:p14="http://schemas.microsoft.com/office/powerpoint/2010/main" val="20243915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676397469"/>
              </p:ext>
            </p:extLst>
          </p:nvPr>
        </p:nvGraphicFramePr>
        <p:xfrm>
          <a:off x="381000" y="2197735"/>
          <a:ext cx="11430000" cy="2589530"/>
        </p:xfrm>
        <a:graphic>
          <a:graphicData uri="http://schemas.openxmlformats.org/drawingml/2006/table">
            <a:tbl>
              <a:tblPr firstRow="1" firstCol="1" bandRow="1"/>
              <a:tblGrid>
                <a:gridCol w="1103407">
                  <a:extLst>
                    <a:ext uri="{9D8B030D-6E8A-4147-A177-3AD203B41FA5}">
                      <a16:colId xmlns:a16="http://schemas.microsoft.com/office/drawing/2014/main" val="2785178815"/>
                    </a:ext>
                  </a:extLst>
                </a:gridCol>
                <a:gridCol w="10326593">
                  <a:extLst>
                    <a:ext uri="{9D8B030D-6E8A-4147-A177-3AD203B41FA5}">
                      <a16:colId xmlns:a16="http://schemas.microsoft.com/office/drawing/2014/main" val="239989373"/>
                    </a:ext>
                  </a:extLst>
                </a:gridCol>
              </a:tblGrid>
              <a:tr h="10369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逻辑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顺序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排除法：</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没有具体的时间、空间等名词，即为逻辑顺序。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概念：</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按照说明事理的内部联系或认识事物的过程来安排说明顺序。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用途：</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说明事理的内部联系以及认识事物的规律。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注：</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常用的逻辑顺序有：现象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本质、原因</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结果、整体</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部分、主要</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次要、抽象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具体</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一般</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个别</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、特点</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用途。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9123390"/>
                  </a:ext>
                </a:extLst>
              </a:tr>
            </a:tbl>
          </a:graphicData>
        </a:graphic>
      </p:graphicFrame>
    </p:spTree>
    <p:extLst>
      <p:ext uri="{BB962C8B-B14F-4D97-AF65-F5344CB8AC3E}">
        <p14:creationId xmlns:p14="http://schemas.microsoft.com/office/powerpoint/2010/main" val="2785117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3F48293B-C768-E04A-005D-29C9B196FB35}"/>
              </a:ext>
            </a:extLst>
          </p:cNvPr>
          <p:cNvSpPr txBox="1"/>
          <p:nvPr/>
        </p:nvSpPr>
        <p:spPr>
          <a:xfrm>
            <a:off x="272322" y="2658773"/>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专题四　说明文阅读</a:t>
            </a:r>
          </a:p>
        </p:txBody>
      </p:sp>
      <p:pic>
        <p:nvPicPr>
          <p:cNvPr id="14" name="图片 13">
            <a:extLst>
              <a:ext uri="{FF2B5EF4-FFF2-40B4-BE49-F238E27FC236}">
                <a16:creationId xmlns:a16="http://schemas.microsoft.com/office/drawing/2014/main"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grpSp>
        <p:nvGrpSpPr>
          <p:cNvPr id="2" name="组合 1">
            <a:extLst>
              <a:ext uri="{FF2B5EF4-FFF2-40B4-BE49-F238E27FC236}">
                <a16:creationId xmlns:a16="http://schemas.microsoft.com/office/drawing/2014/main" id="{A3A6403B-94BD-9B99-BF71-65FDA54806D6}"/>
              </a:ext>
            </a:extLst>
          </p:cNvPr>
          <p:cNvGrpSpPr/>
          <p:nvPr/>
        </p:nvGrpSpPr>
        <p:grpSpPr>
          <a:xfrm>
            <a:off x="2970824" y="4373466"/>
            <a:ext cx="3437021" cy="640508"/>
            <a:chOff x="1145233" y="1930184"/>
            <a:chExt cx="3437021" cy="640508"/>
          </a:xfrm>
        </p:grpSpPr>
        <p:sp>
          <p:nvSpPr>
            <p:cNvPr id="3" name="矩形 2">
              <a:extLst>
                <a:ext uri="{FF2B5EF4-FFF2-40B4-BE49-F238E27FC236}">
                  <a16:creationId xmlns:a16="http://schemas.microsoft.com/office/drawing/2014/main" id="{03C8993D-EAC0-3750-1265-2F1AD7A2A85B}"/>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6" name="TextBox 18">
              <a:hlinkClick r:id="rId3" action="ppaction://hlinksldjump"/>
              <a:extLst>
                <a:ext uri="{FF2B5EF4-FFF2-40B4-BE49-F238E27FC236}">
                  <a16:creationId xmlns:a16="http://schemas.microsoft.com/office/drawing/2014/main" id="{6661ED2C-54DC-23DE-982A-B32623B48587}"/>
                </a:ext>
              </a:extLst>
            </p:cNvPr>
            <p:cNvSpPr txBox="1"/>
            <p:nvPr/>
          </p:nvSpPr>
          <p:spPr>
            <a:xfrm>
              <a:off x="1865313" y="1986394"/>
              <a:ext cx="2716941"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决胜真题演练</a:t>
              </a:r>
            </a:p>
          </p:txBody>
        </p:sp>
        <p:sp>
          <p:nvSpPr>
            <p:cNvPr id="7" name="TextBox 10">
              <a:extLst>
                <a:ext uri="{FF2B5EF4-FFF2-40B4-BE49-F238E27FC236}">
                  <a16:creationId xmlns:a16="http://schemas.microsoft.com/office/drawing/2014/main" id="{7BB1E710-94A7-F0CE-6570-B5757DA03EC0}"/>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8" name="组合 7">
            <a:extLst>
              <a:ext uri="{FF2B5EF4-FFF2-40B4-BE49-F238E27FC236}">
                <a16:creationId xmlns:a16="http://schemas.microsoft.com/office/drawing/2014/main" id="{3DEF273E-B0A3-326D-3E63-37993C3376BD}"/>
              </a:ext>
            </a:extLst>
          </p:cNvPr>
          <p:cNvGrpSpPr/>
          <p:nvPr/>
        </p:nvGrpSpPr>
        <p:grpSpPr>
          <a:xfrm>
            <a:off x="6531284" y="4373466"/>
            <a:ext cx="3578174" cy="640508"/>
            <a:chOff x="1145233" y="1930184"/>
            <a:chExt cx="3578174" cy="640508"/>
          </a:xfrm>
        </p:grpSpPr>
        <p:sp>
          <p:nvSpPr>
            <p:cNvPr id="9" name="矩形 8">
              <a:extLst>
                <a:ext uri="{FF2B5EF4-FFF2-40B4-BE49-F238E27FC236}">
                  <a16:creationId xmlns:a16="http://schemas.microsoft.com/office/drawing/2014/main" id="{9DC72412-1947-81F1-BCBE-61E20C580138}"/>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 name="TextBox 18">
              <a:hlinkClick r:id="rId4" action="ppaction://hlinksldjump"/>
              <a:extLst>
                <a:ext uri="{FF2B5EF4-FFF2-40B4-BE49-F238E27FC236}">
                  <a16:creationId xmlns:a16="http://schemas.microsoft.com/office/drawing/2014/main" id="{04AFB4E6-B5CF-CA5C-4B58-1B18612E5714}"/>
                </a:ext>
              </a:extLst>
            </p:cNvPr>
            <p:cNvSpPr txBox="1"/>
            <p:nvPr/>
          </p:nvSpPr>
          <p:spPr>
            <a:xfrm>
              <a:off x="1865313" y="1986394"/>
              <a:ext cx="2858094"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文体知识梳理</a:t>
              </a:r>
            </a:p>
          </p:txBody>
        </p:sp>
        <p:sp>
          <p:nvSpPr>
            <p:cNvPr id="11" name="TextBox 10">
              <a:extLst>
                <a:ext uri="{FF2B5EF4-FFF2-40B4-BE49-F238E27FC236}">
                  <a16:creationId xmlns:a16="http://schemas.microsoft.com/office/drawing/2014/main" id="{EA9CBFC0-1AE6-2F44-3007-322AB92A39F0}"/>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11">
            <a:extLst>
              <a:ext uri="{FF2B5EF4-FFF2-40B4-BE49-F238E27FC236}">
                <a16:creationId xmlns:a16="http://schemas.microsoft.com/office/drawing/2014/main" id="{854B4CDA-D443-7C97-5B0E-0BE3D65E34CB}"/>
              </a:ext>
            </a:extLst>
          </p:cNvPr>
          <p:cNvGrpSpPr/>
          <p:nvPr/>
        </p:nvGrpSpPr>
        <p:grpSpPr>
          <a:xfrm>
            <a:off x="2970824" y="5517576"/>
            <a:ext cx="3578174" cy="640508"/>
            <a:chOff x="1145233" y="1930184"/>
            <a:chExt cx="3578174" cy="640508"/>
          </a:xfrm>
        </p:grpSpPr>
        <p:sp>
          <p:nvSpPr>
            <p:cNvPr id="13" name="矩形 12">
              <a:extLst>
                <a:ext uri="{FF2B5EF4-FFF2-40B4-BE49-F238E27FC236}">
                  <a16:creationId xmlns:a16="http://schemas.microsoft.com/office/drawing/2014/main" id="{455EE221-566B-1C09-493A-44E41B93BF6D}"/>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5" action="ppaction://hlinksldjump"/>
              <a:extLst>
                <a:ext uri="{FF2B5EF4-FFF2-40B4-BE49-F238E27FC236}">
                  <a16:creationId xmlns:a16="http://schemas.microsoft.com/office/drawing/2014/main" id="{58DDE860-A004-2717-29F6-8BFA0E76A92E}"/>
                </a:ext>
              </a:extLst>
            </p:cNvPr>
            <p:cNvSpPr txBox="1"/>
            <p:nvPr/>
          </p:nvSpPr>
          <p:spPr>
            <a:xfrm>
              <a:off x="1865313" y="1986394"/>
              <a:ext cx="2858094"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考点突破</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TextBox 10">
              <a:extLst>
                <a:ext uri="{FF2B5EF4-FFF2-40B4-BE49-F238E27FC236}">
                  <a16:creationId xmlns:a16="http://schemas.microsoft.com/office/drawing/2014/main" id="{09B293FB-6ACF-254E-94D7-CE0225B61DF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172096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71249"/>
            <a:ext cx="3791423"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四、说明文的结构特点</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100973241"/>
              </p:ext>
            </p:extLst>
          </p:nvPr>
        </p:nvGraphicFramePr>
        <p:xfrm>
          <a:off x="381000" y="1846581"/>
          <a:ext cx="11430000" cy="3501390"/>
        </p:xfrm>
        <a:graphic>
          <a:graphicData uri="http://schemas.openxmlformats.org/drawingml/2006/table">
            <a:tbl>
              <a:tblPr firstRow="1" firstCol="1" bandRow="1"/>
              <a:tblGrid>
                <a:gridCol w="1513114">
                  <a:extLst>
                    <a:ext uri="{9D8B030D-6E8A-4147-A177-3AD203B41FA5}">
                      <a16:colId xmlns:a16="http://schemas.microsoft.com/office/drawing/2014/main" val="4156867987"/>
                    </a:ext>
                  </a:extLst>
                </a:gridCol>
                <a:gridCol w="9916886">
                  <a:extLst>
                    <a:ext uri="{9D8B030D-6E8A-4147-A177-3AD203B41FA5}">
                      <a16:colId xmlns:a16="http://schemas.microsoft.com/office/drawing/2014/main" val="1406702873"/>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总分式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总</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分：</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事物说明文多用“总—分”式，其中“分”的部分又常按并列方式安排。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总</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分</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总：</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事理说明文多用“总—分—总”式。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总：</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较少采用。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8678137"/>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并列式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多用于空间顺序的说明文。指文章各部分的内容没有主次之分，没有轻重之别，是平行式的结构。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6503843"/>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递进式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多用于逻辑顺序的事理说明文。指一层一层地剖析事理，由浅入深，从现象到本质。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2861958"/>
                  </a:ext>
                </a:extLst>
              </a:tr>
            </a:tbl>
          </a:graphicData>
        </a:graphic>
      </p:graphicFrame>
    </p:spTree>
    <p:extLst>
      <p:ext uri="{BB962C8B-B14F-4D97-AF65-F5344CB8AC3E}">
        <p14:creationId xmlns:p14="http://schemas.microsoft.com/office/powerpoint/2010/main" val="27572102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6889"/>
            <a:ext cx="3430747"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五、说明方法及作用</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54821232"/>
              </p:ext>
            </p:extLst>
          </p:nvPr>
        </p:nvGraphicFramePr>
        <p:xfrm>
          <a:off x="381000" y="1258016"/>
          <a:ext cx="11430000" cy="5199408"/>
        </p:xfrm>
        <a:graphic>
          <a:graphicData uri="http://schemas.openxmlformats.org/drawingml/2006/table">
            <a:tbl>
              <a:tblPr firstRow="1" firstCol="1" bandRow="1"/>
              <a:tblGrid>
                <a:gridCol w="1338943">
                  <a:extLst>
                    <a:ext uri="{9D8B030D-6E8A-4147-A177-3AD203B41FA5}">
                      <a16:colId xmlns:a16="http://schemas.microsoft.com/office/drawing/2014/main" val="333061154"/>
                    </a:ext>
                  </a:extLst>
                </a:gridCol>
                <a:gridCol w="4223657">
                  <a:extLst>
                    <a:ext uri="{9D8B030D-6E8A-4147-A177-3AD203B41FA5}">
                      <a16:colId xmlns:a16="http://schemas.microsoft.com/office/drawing/2014/main" val="1640150701"/>
                    </a:ext>
                  </a:extLst>
                </a:gridCol>
                <a:gridCol w="5867400">
                  <a:extLst>
                    <a:ext uri="{9D8B030D-6E8A-4147-A177-3AD203B41FA5}">
                      <a16:colId xmlns:a16="http://schemas.microsoft.com/office/drawing/2014/main" val="1625172149"/>
                    </a:ext>
                  </a:extLst>
                </a:gridCol>
              </a:tblGrid>
              <a:tr h="14297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概念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作用</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答题模板</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7722302"/>
                  </a:ext>
                </a:extLst>
              </a:tr>
              <a:tr h="4207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作比较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把两种有着外在或内在联系的相同或不同的事物进行比较，突出某事物的特征、性质、变化、发展。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加以比较，突出强调了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，使说明更加鲜明具体，给读者留下深刻印象。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9698379"/>
                  </a:ext>
                </a:extLst>
              </a:tr>
              <a:tr h="4207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列数字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运用具体的数字资料介绍事物特点和本质。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用具体的数据，科学准确地说明了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，使说明更准确，更有说服力，增强说明的科学性和准确性。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5532684"/>
                  </a:ext>
                </a:extLst>
              </a:tr>
              <a:tr h="4207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列举实际事例来说明事物特征，解释抽象的道理或深奥的科学知识。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通过列举</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的例子，真实具体地说明了事物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的特征，使说明更具体、更有说服力，便于读者理解。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9333599"/>
                  </a:ext>
                </a:extLst>
              </a:tr>
            </a:tbl>
          </a:graphicData>
        </a:graphic>
      </p:graphicFrame>
    </p:spTree>
    <p:extLst>
      <p:ext uri="{BB962C8B-B14F-4D97-AF65-F5344CB8AC3E}">
        <p14:creationId xmlns:p14="http://schemas.microsoft.com/office/powerpoint/2010/main" val="15786476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163680404"/>
              </p:ext>
            </p:extLst>
          </p:nvPr>
        </p:nvGraphicFramePr>
        <p:xfrm>
          <a:off x="381000" y="855638"/>
          <a:ext cx="11430000" cy="5606436"/>
        </p:xfrm>
        <a:graphic>
          <a:graphicData uri="http://schemas.openxmlformats.org/drawingml/2006/table">
            <a:tbl>
              <a:tblPr firstRow="1" firstCol="1" bandRow="1"/>
              <a:tblGrid>
                <a:gridCol w="1338943">
                  <a:extLst>
                    <a:ext uri="{9D8B030D-6E8A-4147-A177-3AD203B41FA5}">
                      <a16:colId xmlns:a16="http://schemas.microsoft.com/office/drawing/2014/main" val="1439378207"/>
                    </a:ext>
                  </a:extLst>
                </a:gridCol>
                <a:gridCol w="4223657">
                  <a:extLst>
                    <a:ext uri="{9D8B030D-6E8A-4147-A177-3AD203B41FA5}">
                      <a16:colId xmlns:a16="http://schemas.microsoft.com/office/drawing/2014/main" val="1912142962"/>
                    </a:ext>
                  </a:extLst>
                </a:gridCol>
                <a:gridCol w="5867400">
                  <a:extLst>
                    <a:ext uri="{9D8B030D-6E8A-4147-A177-3AD203B41FA5}">
                      <a16:colId xmlns:a16="http://schemas.microsoft.com/office/drawing/2014/main" val="288524917"/>
                    </a:ext>
                  </a:extLst>
                </a:gridCol>
              </a:tblGrid>
              <a:tr h="28167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作诠释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对事物的特征、事理加以解释说明。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具体解释说明了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说明对象</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的特征、事理，使说明通俗易懂。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4761203"/>
                  </a:ext>
                </a:extLst>
              </a:tr>
              <a:tr h="838162">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下定义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用准确简洁的语言概括事物或事理最重要、最本质的特征。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科学、完整、准确地揭示了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的本质特征。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定义法和诠释法常采用“某某是什么”的语言形式。一般来说，“是”字两边的话题能够互换，就是下定义；如果不能互换，就是作诠释。</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3062884"/>
                  </a:ext>
                </a:extLst>
              </a:tr>
              <a:tr h="55991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引资料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为了使说明内容更充实具体，引用诗句、名言、格言、谚语，以及神话传说、新闻报道、谜语、轶事趣闻等进行说明。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引用神话传说、新闻、诗句、名言、格言、谚语、谜语等，鲜明生动地说明了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，增强了说明的权威性、趣味性。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423713"/>
                  </a:ext>
                </a:extLst>
              </a:tr>
            </a:tbl>
          </a:graphicData>
        </a:graphic>
      </p:graphicFrame>
    </p:spTree>
    <p:extLst>
      <p:ext uri="{BB962C8B-B14F-4D97-AF65-F5344CB8AC3E}">
        <p14:creationId xmlns:p14="http://schemas.microsoft.com/office/powerpoint/2010/main" val="2470347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350017800"/>
              </p:ext>
            </p:extLst>
          </p:nvPr>
        </p:nvGraphicFramePr>
        <p:xfrm>
          <a:off x="381000" y="1106156"/>
          <a:ext cx="11430000" cy="4772688"/>
        </p:xfrm>
        <a:graphic>
          <a:graphicData uri="http://schemas.openxmlformats.org/drawingml/2006/table">
            <a:tbl>
              <a:tblPr firstRow="1" firstCol="1" bandRow="1"/>
              <a:tblGrid>
                <a:gridCol w="1338943">
                  <a:extLst>
                    <a:ext uri="{9D8B030D-6E8A-4147-A177-3AD203B41FA5}">
                      <a16:colId xmlns:a16="http://schemas.microsoft.com/office/drawing/2014/main" val="356024411"/>
                    </a:ext>
                  </a:extLst>
                </a:gridCol>
                <a:gridCol w="4223657">
                  <a:extLst>
                    <a:ext uri="{9D8B030D-6E8A-4147-A177-3AD203B41FA5}">
                      <a16:colId xmlns:a16="http://schemas.microsoft.com/office/drawing/2014/main" val="698356633"/>
                    </a:ext>
                  </a:extLst>
                </a:gridCol>
                <a:gridCol w="5867400">
                  <a:extLst>
                    <a:ext uri="{9D8B030D-6E8A-4147-A177-3AD203B41FA5}">
                      <a16:colId xmlns:a16="http://schemas.microsoft.com/office/drawing/2014/main" val="1055790325"/>
                    </a:ext>
                  </a:extLst>
                </a:gridCol>
              </a:tblGrid>
              <a:tr h="420793">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打比方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用比喻的修辞手法将说明对象的某一特点形象生动地表达出来。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比作</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，形象生动地说明了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，使说明的内容更形象生动，增强了文章的趣味性。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1102307"/>
                  </a:ext>
                </a:extLst>
              </a:tr>
              <a:tr h="4207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就是将事物按一定的标准进行分门别类地逐一说明。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为了说明</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方面分门别类地加以说明，使事物特征明了，说明有条理性，让人印象深刻。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5252787"/>
                  </a:ext>
                </a:extLst>
              </a:tr>
              <a:tr h="14297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摹状貌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描绘事物形貌以表现事物的特征。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具体、形象地说明了事物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8577421"/>
                  </a:ext>
                </a:extLst>
              </a:tr>
              <a:tr h="28167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列图表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846" marR="9846"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用列图表的方式对事物的特征、事理加以说明。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直观明了地说明</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道理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，使人一目了然。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7979" marR="17979" marT="9846" marB="98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5882311"/>
                  </a:ext>
                </a:extLst>
              </a:tr>
            </a:tbl>
          </a:graphicData>
        </a:graphic>
      </p:graphicFrame>
    </p:spTree>
    <p:extLst>
      <p:ext uri="{BB962C8B-B14F-4D97-AF65-F5344CB8AC3E}">
        <p14:creationId xmlns:p14="http://schemas.microsoft.com/office/powerpoint/2010/main" val="14700342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4617"/>
            <a:ext cx="3070071"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六、说明文的语言</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278315533"/>
              </p:ext>
            </p:extLst>
          </p:nvPr>
        </p:nvGraphicFramePr>
        <p:xfrm>
          <a:off x="381000" y="1707515"/>
          <a:ext cx="11430000" cy="3442970"/>
        </p:xfrm>
        <a:graphic>
          <a:graphicData uri="http://schemas.openxmlformats.org/drawingml/2006/table">
            <a:tbl>
              <a:tblPr firstRow="1" firstCol="1" bandRow="1"/>
              <a:tblGrid>
                <a:gridCol w="2667000">
                  <a:extLst>
                    <a:ext uri="{9D8B030D-6E8A-4147-A177-3AD203B41FA5}">
                      <a16:colId xmlns:a16="http://schemas.microsoft.com/office/drawing/2014/main" val="1335883815"/>
                    </a:ext>
                  </a:extLst>
                </a:gridCol>
                <a:gridCol w="8763000">
                  <a:extLst>
                    <a:ext uri="{9D8B030D-6E8A-4147-A177-3AD203B41FA5}">
                      <a16:colId xmlns:a16="http://schemas.microsoft.com/office/drawing/2014/main" val="1120510131"/>
                    </a:ext>
                  </a:extLst>
                </a:gridCol>
              </a:tblGrid>
              <a:tr h="1656080">
                <a:tc>
                  <a:txBody>
                    <a:bodyPr/>
                    <a:lstStyle/>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．说明文语言特点：准确、严密、科学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．说明文语言风格：生动、形象、准确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体现了说明文语言准确、严密、科学特点的修饰限制性词语有：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表程度：比较、几乎、相当、最</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表估计：大约、可能、左右、可算、大概、也许</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表时间：当时</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表范围：一切、部分、全部</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表频率：经常、常常、往往、通常、总是、有时</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表数量：多、有余</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2757263"/>
                  </a:ext>
                </a:extLst>
              </a:tr>
            </a:tbl>
          </a:graphicData>
        </a:graphic>
      </p:graphicFrame>
    </p:spTree>
    <p:extLst>
      <p:ext uri="{BB962C8B-B14F-4D97-AF65-F5344CB8AC3E}">
        <p14:creationId xmlns:p14="http://schemas.microsoft.com/office/powerpoint/2010/main" val="2250583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452.jpeg"/>
          <p:cNvPicPr/>
          <p:nvPr/>
        </p:nvPicPr>
        <p:blipFill>
          <a:blip r:embed="rId2"/>
          <a:stretch>
            <a:fillRect/>
          </a:stretch>
        </p:blipFill>
        <p:spPr>
          <a:xfrm>
            <a:off x="3890754" y="739456"/>
            <a:ext cx="4410490" cy="489094"/>
          </a:xfrm>
          <a:prstGeom prst="rect">
            <a:avLst/>
          </a:prstGeom>
        </p:spPr>
      </p:pic>
      <p:pic>
        <p:nvPicPr>
          <p:cNvPr id="4" name="image462.jpeg"/>
          <p:cNvPicPr/>
          <p:nvPr/>
        </p:nvPicPr>
        <p:blipFill>
          <a:blip r:embed="rId3"/>
          <a:stretch>
            <a:fillRect/>
          </a:stretch>
        </p:blipFill>
        <p:spPr>
          <a:xfrm>
            <a:off x="375229" y="1966750"/>
            <a:ext cx="1871158" cy="510179"/>
          </a:xfrm>
          <a:prstGeom prst="rect">
            <a:avLst/>
          </a:prstGeom>
        </p:spPr>
      </p:pic>
      <p:sp>
        <p:nvSpPr>
          <p:cNvPr id="2" name="矩形 1"/>
          <p:cNvSpPr>
            <a:spLocks noChangeAspect="1"/>
          </p:cNvSpPr>
          <p:nvPr/>
        </p:nvSpPr>
        <p:spPr>
          <a:xfrm>
            <a:off x="2937924" y="1365623"/>
            <a:ext cx="6316152"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把握说明对象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概括对象特征</a:t>
            </a:r>
            <a:endParaRPr lang="zh-CN" altLang="en-US" sz="2800" dirty="0"/>
          </a:p>
        </p:txBody>
      </p:sp>
      <p:sp>
        <p:nvSpPr>
          <p:cNvPr id="5" name="矩形 4"/>
          <p:cNvSpPr>
            <a:spLocks noChangeAspect="1"/>
          </p:cNvSpPr>
          <p:nvPr/>
        </p:nvSpPr>
        <p:spPr>
          <a:xfrm>
            <a:off x="381000" y="26322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．本文的说明对象是什么？围绕说明对象主要介绍了哪些内容？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的主要特点是什么？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．文章依次介绍了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的哪些特点？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03421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28414"/>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．说明对象的判断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看题目。有的文章题目会直接点出本文的说明对象。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观首段。无标题或标题没有表明说明对象时，就要看文章的首段，首段的末尾处往往会点出说明对象。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找结尾段。标题与首段都找不出说明对象时，文章的结尾往往会揭示说明对象。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抓关键句。一般段首中心句或段尾的总结句会点明文章的说明对象。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归纳总结。如果以上方法都不可行，则需研读全文，逐段分析，归纳总结，最后确定说明对象。</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82435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．把握说明对象特点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有的标题就是对象或特征。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留意抓中心句，看说明对象及特征。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看字面意思，文中有语言标志，直接写出特征。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概括归纳法，如“笔”把各种笔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钢笔、毛笔、铅笔等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的各种不同的用途归纳起来。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比较法，把不同事物的不同特征加以比较。总之，事物说明文的特征多在开头或前面。事理说明文的特征有的在开头，有的在结尾。</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91319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锁物锁景更锁人心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中华古锁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木心先生的一首《从前慢》，让锁成为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的物象。从前的锁或玲珑精致，或威严神秘，仿佛时光剪影里一个历史的缩影轮回。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《辞源》曰：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锁，古谓之键，今谓之锁。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新石器时期，先民们就懂得把贵重物品用兽皮包裹起来，外面用绳索捆绑，在开启处打上特殊的绳结。这个绳结只能用一种叫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骨锉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的工具才能打开，绳结和骨锉就是锁和钥匙的雏形。</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07335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目前，已发现的我国最早的锁具是仰韶文化遗址出土的木制锁，起源于门闩。我国东汉时期就出现了簧片结构的金属锁，锁上镂有龙、豹、麒麟等动物图案。至唐朝时，锁具已经十分普及，多为金、银、铜、铁、木等材质。唐朝以后，锁的品种日益增多。明清时期，我国以铜质和铁质锁为主，有广锁、花旗锁、首饰锁、刑具锁四大类，另外还有比较少见的密码锁、机关锁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72176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jpeg"/>
          <p:cNvPicPr/>
          <p:nvPr/>
        </p:nvPicPr>
        <p:blipFill>
          <a:blip r:embed="rId2"/>
          <a:stretch>
            <a:fillRect/>
          </a:stretch>
        </p:blipFill>
        <p:spPr>
          <a:xfrm>
            <a:off x="3492461" y="737913"/>
            <a:ext cx="5207077" cy="501340"/>
          </a:xfrm>
          <a:prstGeom prst="rect">
            <a:avLst/>
          </a:prstGeom>
        </p:spPr>
      </p:pic>
      <p:sp>
        <p:nvSpPr>
          <p:cNvPr id="2" name="矩形 1"/>
          <p:cNvSpPr>
            <a:spLocks noChangeAspect="1"/>
          </p:cNvSpPr>
          <p:nvPr/>
        </p:nvSpPr>
        <p:spPr>
          <a:xfrm>
            <a:off x="381000" y="17285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冰雪精灵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雾凇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如果说冰雪是冬天的信使，那么，雾凇一定是信使的精灵。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寒江晓雾，正冰天、树树凇花云叠。昨夜飞琼千万缕，谁剪条条晴雪？冰羽晶莹，霓裳窈窕，欲舞高寒阙。烟波照影，翩翩思与谁约？</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9962"/>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广锁俗称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绍锁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，民间也叫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横开锁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枕头锁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为铜质，正面呈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状。广锁造型简洁，开关方便，使用范围最为广泛。花旗锁一般用金银铜铁等材料精制，外形精美，有祝福之意，以铜质最多，外形各式各样，专用于锁柜、箱、抽屉等，往往刻有器物、植物、动物、文字、人物以及故事等，造型奇特，富有民族传统风格。首饰锁是装饰用的金属锁，多为金银材料所制，用链子穿好挂于颈项，有如意、元宝、花和动物等造型。其表面刻有精致的花鸟图案，以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喜</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如意吉祥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字样，表达了人们美好的愿望。刑具锁是惩罚性的特种锁具，从古代的木制枷锁演变而来，现在则为金属制作的手铐、脚镣、指铐等等。由于刑具锁的特殊功用，较少流入民间。物以稀为贵，刑具锁的收藏价值也就较高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566743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密码锁，身兼审美性与实用性，中国的文字密码锁不但有很好的实用性，而且具有较高的审美价值。锁环上的文字有真草隶篆各种字体，为双线刻，一般每个锁环上的字都是一句诗或吉祥话语，从整体外观看去，文字、图案两相结合，恰似一幅立体的中国画，意蕴悠远，文雅隽永。密码锁中最出名的要数藏诗锁了，简直就是益智玩具。它是古时候大户人家才会用到的防盗工具。藏诗锁是圆柱体，上面有几个大小相同的转轮，每个转轮刻有不同的汉字。只有将转轮的字连成一条线，并且转到预定的那句诗，锁才能打开。密码锁不仅锁住了财物和秘密，还别有情趣。</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86612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除了对诗句开锁，我国古锁还有很多千奇百怪的开锁方式。无匙锁，顾名思义，就是没有钥匙，要靠手指的默契配合和手上的适当力度才能打开。</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如鸳鸯锁要用两把钥匙才能打开，三巴掌锁则需要对锁连拍三下才能打开。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机关锁，构思精巧，开启时除用钥匙外，还必须按步骤逐一打开各种机关，差一步或错一步都休想将锁打开，其设计之精美，构思之巧妙，充分体现了古代制锁艺人的聪明才智和精湛技艺。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13014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代有一种古月琴锁，样式精美，隐含欣赏之意。少数民族会用弹奏月琴的方式，以表欣赏，古月琴锁或许就是这些人表达心意的最好信物。另有同心锁，传说其是掌管人间姻缘的月老所拥有的一件宝物，寓意永结同心、百年好合。喜鹊锁被人们当作信物相互馈赠，以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今生永不诀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的心意。这样美好的寓意让人很想把锁长存，锁中不仅有情意，还有对生活的企盼与热爱。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代古锁不仅历史悠久，种类众多，制造精巧，而且有着丰富的文化内涵。不仅仅是人们实用的日常用具，锁体上反映的民俗风情吉祥图、书法及文字等，无不令人感叹古人的智慧与巧夺天工，可谓是中华民族一份珍贵的文化遗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17746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段和第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⑨</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段是从哪两个方面对说明对象进行具体说明的？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段画线句主要运用了什么说明方法？有什么作用？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如鸳鸯锁要用两把钥匙才能打开，三巴掌锁则需要对锁连拍三下才能打开</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990412"/>
            <a:ext cx="11430000" cy="1772793"/>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运用了举例子的说明方法，列举了鸳鸯锁和三巴掌锁奇特的开锁方式，具体真实地说明了我国古锁有很多千奇百怪的开锁方式，增强了文章的说服力。</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27052"/>
          <p:cNvSpPr/>
          <p:nvPr/>
        </p:nvSpPr>
        <p:spPr>
          <a:xfrm>
            <a:off x="370840" y="1883105"/>
            <a:ext cx="97949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段从起源方面说明，第</a:t>
            </a:r>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⑨</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段从文化内涵方面说明。</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66699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段中加点的词语不能去掉，为什么？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广锁俗称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绍锁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，民间也叫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横开锁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枕头锁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为铜质，正面呈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字状</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表示大部分、大多数，说明广锁大部分为铜质，但不排除有其他材质的可能。如果去掉，意思就变成广锁全部为铜质，与事实不符，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体现了说明文语言的准确性。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11276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段和第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段的顺序能否调换，为什么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656724"/>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不能调换。第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段介绍的是广锁、花旗锁、首饰锁、刑具锁等常见的古锁类型，第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段介绍的是密码锁这种特殊的古锁类型。按照从常见到特殊的逻辑顺序进行介绍，符合人们的认知规律，所以不能调换。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6301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713410"/>
            <a:ext cx="1871158" cy="510179"/>
          </a:xfrm>
          <a:prstGeom prst="rect">
            <a:avLst/>
          </a:prstGeom>
        </p:spPr>
      </p:pic>
      <p:sp>
        <p:nvSpPr>
          <p:cNvPr id="3" name="矩形 2"/>
          <p:cNvSpPr>
            <a:spLocks noChangeAspect="1"/>
          </p:cNvSpPr>
          <p:nvPr/>
        </p:nvSpPr>
        <p:spPr>
          <a:xfrm>
            <a:off x="2888230" y="1112283"/>
            <a:ext cx="641553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辨别说明方法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揣摩说明作用</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395699"/>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．某段使用了多种说明方法，请选择一种并说明其作用。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．画线句子主要运用了什么说明方法？有什么作用？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．以上材料运用多种说明方法，请从中为以下两种说明方法各找出一个例句，并说明其作用。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07920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397900"/>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．举例子：通过举</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的例子，真实具体地说明了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，使说明更具体、更有说服力。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．分类别：条理清楚地说明了事物的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特点。对事物的特征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事理分门别类加以说明，使说明更有条理性。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．打比方：将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比作</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，形象生动地说明了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，使说明的内容更形象易懂。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．列数字：用具体的数据，科学准确地说明了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，使说明更准确、更有说服力</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96399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31345"/>
            <a:ext cx="11430000" cy="5983561"/>
          </a:xfrm>
          <a:prstGeom prst="rect">
            <a:avLst/>
          </a:prstGeom>
        </p:spPr>
        <p:txBody>
          <a:bodyPr>
            <a:spAutoFit/>
          </a:bodyPr>
          <a:lstStyle/>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．作比较：把</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加以比较，突出强调了</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，使说明更加具体深刻。</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．下定义：用简明科学的语言对说明的对象</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科学事理加以揭示，科学地揭示了事物的特征</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事理。</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．列图表：直观形象地说明了事物的</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．引资料：引用名言、格言、谚语等生动地说明了</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，使说明更有说服力。引用神话传说、新闻、谜语等，生动地说明了</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的特征</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道理</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，增强了文章的趣味性，引起读者兴趣。</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．摹状貌：对事物的特征</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事理加以形象化的描摹，使说明更具体生动形象。</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．作诠释：对事物的特征</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事理加以具体的解释说明，使说明更通俗易懂。</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3117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遂宁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机器人为什么要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更像人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张立华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从搬东西、做家务，到跳舞、跑步甚至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练功夫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，越来越多机器人朝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更像人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的方向发展。有人好奇，为什么要把机器人做成人的模样？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首先，人形机器人可以以人为师。人类拥有独特的身体构造、敏捷的运动能力以及高度灵活的手部结构，是生物进化与自然的完美融合。因此，仿生人形结构可以让机器人通过直接模仿的方式变得更智能。</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3987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从古至今，赞美雾凇的诗词太多了，但好像千言万语都无法描述那种通透灵动的美。它不仅仅是一种自然现象，更是天地间的造化，是可遇不可求的上天的赠予。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雾凇非冰非雪，是冬季低温环境中，空气中水汽直接凝华或者是无数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以下的过冷雾滴随风在树枝等物体上不断积聚冻黏的结果，表现为白色不透明的冰晶沉积物。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552098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人形机器人向人类学习的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第一课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，是通过大量人类动作示范视频学会大致的行为模式、快速掌握基础动作，比如拿起水杯、开门、行走等。然后再通过强化学习，进一步打磨动作细节。这样的学习训练成本更低，效率更高。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其次，人形机器人与社会生活的适配度更高。</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我们日常生活中的大多数物品、设施和空间，都是按照人体比例和使用习惯设计的</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，机器人设计成人形，就能够更好地融入现有环境。</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06064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凭借类似人手的灵巧结构和先进的控制技术，人形机器人可以完成更多任务，并在多变任务中展现出高度通用性。比如使用螺丝刀、键盘、钻头等常用工具，完成开关阀门、物件装配等精细动作，还能平稳处理易碎物体。这种高度适应能力，使得人形机器人在社会任务中更加得心应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机器人设计成人形，还能更好地与人社交。它们的类人外表不仅让我们天然地感到亲切，也是精心设计的交流接口，比如具备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视线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指向功能的头部、具有表达性的手势和手臂动作等，都让我们能更直观地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它的意图。</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97634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我们的大脑更擅长处理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像人一样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的交流信号，所以当人形机器人向我们点头、伸手、微微前倾时，我们会下意识地回应它的动作。相反，一个六足机器人伸出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机械足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，人们往往弄不清楚它的意图。在这方面，人形机器人可以用更自然、更友好的方式和人类相处。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当然，人形机器人的最终目的不是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像人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，而是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。它既是一种仿生人类结构，更是连接人工智能与社会生活的桥梁。未来，人形机器人或许会像手机一样，成为随处可见的智能工具，而在这条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进化之路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上，我们是使用者，更是塑造者。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008566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概括本文从哪些方面说明了机器人为什么要“更像人”</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201584"/>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人形机器人可以以人为师；</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人形机器人与社会生活的适配度更高；</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机器人设计成人形，还能更好地与人社交。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43230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⑥</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⑦</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段中指出一种说明方法，并结合内容分析其作用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2962195"/>
            <a:ext cx="11430000" cy="340099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示例一：运用了举例子的说明方法，举了机器人类人外表的头部、手势和手臂动作等可以让我们更直观地读懂它的意图，具体说明了机器人设计成人形，可以更好地与人社交。</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示例二：运用了作比较的说明方法，把我们的大脑更擅长处理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像人一样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的交流信号与弄不清楚六足机器人伸出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机械足</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的意图进行比较，突出说明了人形机器人可以更好地与人社交。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225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下面句子中加点词能否删去？为什么？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我们日常生活中的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物品、设施和空间，都是按照人体比例和使用习惯设计的</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4219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不能删去。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大多数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表示日常生活中的物品、设施和空间按照人体比例和使用习惯设计的很多；删去就变为了全部，与实际情况不符合；体现了说明文语言的准确性。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210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人工智能已广泛应用到各行各业。作为智能时代的中学生，应该培养哪些方面的能力，才能成为智能工具的“塑造者”，而不被时代淘汰</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2812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终生学习的能力，开拓创新的能力，勇于实践的能力，积极探索的能力，合作探究的能力等。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487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735181"/>
            <a:ext cx="1871158" cy="510179"/>
          </a:xfrm>
          <a:prstGeom prst="rect">
            <a:avLst/>
          </a:prstGeom>
        </p:spPr>
      </p:pic>
      <p:sp>
        <p:nvSpPr>
          <p:cNvPr id="3" name="矩形 2"/>
          <p:cNvSpPr>
            <a:spLocks noChangeAspect="1"/>
          </p:cNvSpPr>
          <p:nvPr/>
        </p:nvSpPr>
        <p:spPr>
          <a:xfrm>
            <a:off x="2937924" y="1134054"/>
            <a:ext cx="6316152"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理清说明顺序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把握文章结构</a:t>
            </a:r>
            <a:endParaRPr lang="zh-CN" altLang="en-US" sz="2800" dirty="0"/>
          </a:p>
        </p:txBody>
      </p:sp>
      <p:sp>
        <p:nvSpPr>
          <p:cNvPr id="4" name="矩形 3"/>
          <p:cNvSpPr>
            <a:spLocks noChangeAspect="1"/>
          </p:cNvSpPr>
          <p:nvPr/>
        </p:nvSpPr>
        <p:spPr>
          <a:xfrm>
            <a:off x="381000" y="2417470"/>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或本段</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使用了什么说明顺序？有何作用？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．根据文章内容，划分文章段落层次。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．本文采用了什么说明顺序？结合文章内容来分析。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段能否删除？为什么？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41582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449564"/>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．说明文常见结构形式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总分式。总—分式；分—总式；总—分—总式。总分式结构常见于逻辑顺序中从概括到具体或从整体到部分的说明文。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递进式。各层之间的关系由浅入深、由表及里、由现象到本质，后边在前边的基础上进一步说明。递进式结构多用于从现象到本质的事理性说明文。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连贯式。各层之间按照事物发展的过程、时间、因果、条件等关系安排层次，前后互相承接。连贯式结构多见于时间顺序的说明文。</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68747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．说明顺序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空间顺序：说明事物的形状、构造，多在建筑物的结构，如上下、远近、左右、内外、东西南北中等。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时间顺序：说明事物的发展变化。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逻辑顺序：说明事理，多说明事物之间的内在联系。常见的逻辑顺序有八种形式：</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由抽象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概括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到具体的顺序；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由主要到次要的顺序；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由原因到结果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或由果溯因</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由浅入深的顺序；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由现象到本质的顺序；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由表及里的顺序；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由整体到局部的顺序；</a:t>
            </a: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由特殊到一般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或由一般到特殊</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的顺序。</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404387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449564"/>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拥抱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商用时代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技术进入商用阶段以来，全球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用户已突破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亿，</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成为经济社会高质量发展的重要驱动力。随着通信技术更新迭代和新终端新业态不断涌现，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Advanced</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5.5G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应运而生。它引入通感一体、无源物联、内生智能等新技术，可使网络性能提升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倍，满足更加复杂和多样化的应用场景需求。当前，全球多个国家和地区都在加快推进</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建设，不断激活发展潜能。</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74713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形成雾凇的气象条件非常苛刻，要求冬季寒冷漫长，而且空气中水汽充足。</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甲】其次，雾凇的形成要求天晴少云，静风或是风速很小。【乙】冬季，空中的云像是大地的一床被子，夜间有云时，削弱了向外的长波辐射，使地面气温降低较慢，昼夜温差相对较小，近地面空气中的水汽就不会凝结。【丙】若是掀掉了这床被子，热量就更多地散发出去，使得地面温度降低，为水汽的凝结提供了必要条件。【丁】大风是雾凇形成过程中的天敌，它总能把形成过程中结构松散的冰晶吹散，即使簇拥在一起的雾凇也会被吹得无影无踪，微风或静风条件为水汽凝结凝华成雾凇提供保障。</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16359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从技术应用上来讲，对生产端而言，</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的连接能力大幅扩展，并走向全场景应联尽联，为智能交通、智能制造等行业打开全新空间。</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例如在中国山东的一家工厂，运用</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u="sng"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的配电器和空开保护，加上无人机和机器人，实现了发电设备的自动化巡检、故障快速隔离和恢复供电，巡检效率提升了</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24</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倍，全年平均断电时长从</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5.4</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小时缩减到</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25</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分钟。</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大幅提升了生产效率。</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10982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对消费者而言，</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可以促进沉浸式业务、家庭带宽业务体验升级，为智慧家庭、智慧文旅等提供助力。网络带宽升级，可为用户收看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4K/8K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高清视频等提供技术支撑，促进裸眼</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3D</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、扩展现实等沉浸式业务的规模化应用，使消费者享受全新的移动互联网体验。</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中国杭州亚运会期间，观众就可以通过终端小程序全程沉浸式</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3D</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智能观赛。</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89279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中国正在加速推进</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商用建设。中国移动宣布今年将在超过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个城市部署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商用网络，目前已公布首批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个商用城市名单。中国联通打造的基于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的超高清浅压缩编码制播系统，创造了制播领域全球最高上行码率纪录。中国电信也在多个省市完成了三载波聚合</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3CC</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百站规模部署，并在钢铁、矿山、医疗等行业探索落地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关键技术。华为作为全球领先的设备商，在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月发布了全球首个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全系列商用产品和解决方案，以原生万兆、原生绿色、原生智能三大创新技术支撑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商用发展。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87152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演进到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的关键阶段，具有承上启下的作用。去年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月，国际电信联盟审议通过《面向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及未来发展的框架和总体目标建议书》，展示了对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的愿景和共识。其中涉及的关键技术，与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当前研究的标准有</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的重叠。因此，发展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也是在提前培育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相关产业要素，为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的落地做好产业储备。今年，全球有望实现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的规模化商业应用，一个更加智能便捷的世界将展现在我们面前。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05159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．本文的说明对象是什么？全文主要采用了什么说明顺序？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段画线句子运用了哪些说明方法？有什么作用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2"/>
            <a:ext cx="11430000" cy="2280689"/>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说明方法：举例子、列数字。</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作用：举了中国在山东的一家工厂运用</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技术的例子，并列举了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5.4</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小时缩减到</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等相关数字，具体、准确地说明了</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的运用对生产端而言，大幅提升了生产效率的特点。</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4ae7e"/>
          <p:cNvSpPr/>
          <p:nvPr/>
        </p:nvSpPr>
        <p:spPr>
          <a:xfrm>
            <a:off x="728028" y="2163182"/>
            <a:ext cx="78280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说明对象：</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说明顺序：逻辑顺序。</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976610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段加点的“近”字能否删去？为什么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16036"/>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不能删去。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接近，将近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。准确地说明了《面向</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2030</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及未来发展的框架和总体目标建议书》中涉及的关键技术，与</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solidFill>
                  <a:srgbClr val="FF0000"/>
                </a:solidFill>
                <a:uFill>
                  <a:solidFill>
                    <a:srgbClr val="000000"/>
                  </a:solidFill>
                </a:uFill>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当前研究的标准有接近</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的重叠。删去了就变成了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的重叠</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，与事实不符。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字体现了说明文语言的准确性。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2438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下列说法表述符合文意的一项是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技术进行了介绍，全文的结构是先总说后分说。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zh-CN" altLang="zh-CN" sz="2800" b="1" dirty="0">
                <a:latin typeface="Calibri" panose="020F0502020204030204" pitchFamily="34" charset="0"/>
                <a:ea typeface="宋体" panose="02010600030101010101" pitchFamily="2" charset="-122"/>
                <a:cs typeface="宋体" panose="02010600030101010101" pitchFamily="2" charset="-122"/>
              </a:rPr>
              <a:t>②③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段分别从生产端和消费端两方面介绍了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技术运用的优势，语言特点主要是生动形象。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段画线句“中国杭州亚运会期间，观众就可以通过终端小程序全程沉浸式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智能观赛”主要运用了列数字的说明方法。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不仅是对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的发展，也是在提前培育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相关产业要素，为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6G</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的落地做好产业储备，所以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5G</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具有承上启下的作用。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530c"/>
          <p:cNvSpPr/>
          <p:nvPr/>
        </p:nvSpPr>
        <p:spPr>
          <a:xfrm>
            <a:off x="6025515" y="132836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5649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974667"/>
            <a:ext cx="1871158" cy="510179"/>
          </a:xfrm>
          <a:prstGeom prst="rect">
            <a:avLst/>
          </a:prstGeom>
        </p:spPr>
      </p:pic>
      <p:sp>
        <p:nvSpPr>
          <p:cNvPr id="3" name="矩形 2"/>
          <p:cNvSpPr>
            <a:spLocks noChangeAspect="1"/>
          </p:cNvSpPr>
          <p:nvPr/>
        </p:nvSpPr>
        <p:spPr>
          <a:xfrm>
            <a:off x="2888230" y="1373540"/>
            <a:ext cx="641553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理解说明内容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筛选有效信息</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678727"/>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．文中某段的说明内容是什么？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，作者从哪些方面来说明的？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．本文通过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，说明了什么？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下个定义。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97596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28414"/>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．快速阅读，根据题干信息，确认筛选信息的区间。首先抓住题干中的关键词，弄清楚题目要求筛选提取什么；再重点地阅读全文，确定答题区间。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．概括说明要点类题的答案都能在文本中找到。答题时一要准确，二要全面。还要掌握筛选、提取信息的方法：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答案是文中的原句，只要细心搜取，将这个“原生态”的句子从文章中摘出来即可。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有的答案散落在文章各个段落里，需要在锁定阅读区间之后，从中筛选出关键词，并对其进行简单的紧缩摘引加工组合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95381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在文章中实在难以找到合适的词句进行加工时，或是有一些专业性较强或内容比较晦涩的语句，就需要对其进行筛选后，再对其进行合理的转化整合。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．答案形成后，与题干问法、赋分进行对照，检查有无遗漏要点。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05974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雾凇形状主要有两种：一种是过冷雾滴碰到冷的地面物体后迅速冻结成粒状的小冰块，叫粒状雾凇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或硬凇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，它的结构较紧密；另一种是由雾滴蒸发时产生的水汽凝华而形成的晶状雾凇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或软凇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，结构较松散，稍有震动就会脱落。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由于雾凇中雾滴与雾滴间空隙很多，不仅看起来轻盈洁白，附着在树木上，宛如琼树银花，清秀雅致，也具有很多内在的优秀品质。人们在观赏玉树琼花般的吉林雾凇时，都会感到空气格外清新舒爽、滋润肺腑，这是因为雾凇蓬松的结构能够吸附大量空气中的污染颗粒，是空气的天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净化器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64577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427791"/>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武威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睡觉时猛抖一下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是怎么回事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我有次上课的时候，差点睡着了，然后就抖了一下，动静好大，周围的人都看着我，真的尴尬死了！我上网一查，发现不少人都有过类似的经历：在夜晚快要入睡的时候，身体会猛地抖动一下，继而把自己吓醒</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这究竟是怎么一回事？有人说是因为在长个子，也有人称因为大脑在测试你是否还活着，更有人说这是猝死的信号。网友众说纷纭，事实究竟如何？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0361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有专家介绍，其实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睡觉时猛抖一下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的现象叫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临睡肌抽跃症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入睡抽动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睡眠惊跳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入睡前肌阵挛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。大约有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的人一生中至少会经历一次入睡抽动，其中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的人每天都会经历一次。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临睡肌抽跃症是一种无意识的肌肉颤搐，表现为刚入睡时身体猛然一抖，而且通常会伴随着一种跌落或踏空的感觉，或者类似触电一样的感受。这种偶尔的抖动，发生在睡眠周期中的快速眼动期，也就是通常所说的做梦时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11144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不少原因可能引起临睡肌抽跃症。比如白天过于兴奋或剧烈运动，摄入较多咖啡因或尼古丁等兴奋剂，尚未完全代谢的兴奋性神经递质可能在睡眠时唤醒大脑，就可能出现睡眠抽动症状。一些人可能是由于过度焦虑或者疲惫，大脑缺乏休息，控制睡眠和觉醒的两套系统容易失衡，导致睡眠抽动症状。此外，钙是神经细胞和肌肉细胞最喜欢的物质，缺钙时，神经和肌肉也容易异常放电或抽搐。</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973019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需要注意的是，如果入睡抽动发生频率太高，伴随头晕、头痛等症状，可能是大脑损伤造成的，此时需要及时就医。临睡肌抽跃症也需要与其他疾病相区分。例如癫痫，其不仅可以在入睡的时候发作，也可以在白天清醒状态时发生。除了肌肉抽搐，癫痫还会引起意识丧失等症状。如果夜晚入睡或者休息时双腿不安地抽动，有时还伴有疼痛、麻木感，难受得不知道把腿放在哪儿好，只有下床活动活动才能缓解，则需要警惕不宁腿综合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82687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睡着睡着突然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一下，不舒服且有些吓人，那么临睡肌抽跃症有没有预防方法呢？首先规律的睡眠很有必要，每天保证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时睡眠，睡前可以听一些舒缓的音乐。睡觉时选择正确的睡姿，避免趴着睡、蜷着睡或者压迫身体等不良的睡姿。睡前不要喝含兴奋神经物质的饮料，咖啡因会引起神经兴奋，影响睡眠质量。睡觉之前可以用湿热水泡脚，泡脚的时候，水最好浸泡到踝关节部位，持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钟，这样可以促进下肢的末梢神经血液循环，有利于缓解肌肉痉挛引起的睡眠抽动。睡前半小时还可进行适度的拉伸，使肌肉得到放松，也有利于降低睡眠抽动的发生几率。专家建议，因为缺钙导致的临睡肌抽跃症，可通过调整膳食结构缓解，多吃钙含量高的食物，如奶制品、大豆、坚果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8147248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绝大多数的入睡抽动是正常的生理反应，就像打嗝、眼皮跳时出现的肌肉抽动一样。专家表示，</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这种抖动一般不会影响睡眠，相反可能让你的睡眠更深沉，和猝死更没关系</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。但如果一段时间内持续存在入睡抽动，需要及时去医院排查是否有潜在疾病。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选自《扬子晚报》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52574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②③</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段的内容，为“临睡肌抽跃症”下定义</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55883"/>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临睡肌抽跃症，是一种发生在睡眠周期中的快速眼动期，表现为刚入睡时伴随着跌落或踏空感觉的身体猛然一抖，或者类似触电感受的无意识的肌肉颤搐的现象</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症状</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832691"/>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可能引起临睡肌抽跃症的原因有哪些</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76648"/>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白天过于兴奋或剧烈运动，摄入较多咖啡因或尼古丁等兴奋剂，过度焦虑或者疲惫，缺钙。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8864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400"/>
            <a:ext cx="11430000" cy="45222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根据文章，下列说法正确的一项是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．本文的说明对象是“临睡肌抽跃症”，据此判断，本文属于事理说明文。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．本文先摆现象，再分析原因，再讲如何预防，采用的是由主到次的逻辑顺序。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段运用了作比较、举例子、引用等说明方法来说明事理。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宋体" panose="02010600030101010101" pitchFamily="2" charset="-122"/>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．画线句中的“一般”“可能”等词，表意不确定，不符合说明文语言严谨准确的要求。</a:t>
            </a:r>
            <a:endParaRPr lang="zh-CN" altLang="en-US" sz="2800" dirty="0"/>
          </a:p>
        </p:txBody>
      </p:sp>
      <p:sp>
        <p:nvSpPr>
          <p:cNvPr id="3" name="A_e6336"/>
          <p:cNvSpPr/>
          <p:nvPr/>
        </p:nvSpPr>
        <p:spPr>
          <a:xfrm>
            <a:off x="6382703" y="1327920"/>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76975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4902" y="1910955"/>
            <a:ext cx="9902195" cy="4478606"/>
          </a:xfrm>
          <a:prstGeom prst="rect">
            <a:avLst/>
          </a:prstGeom>
        </p:spPr>
      </p:pic>
      <p:sp>
        <p:nvSpPr>
          <p:cNvPr id="4" name="矩形 3"/>
          <p:cNvSpPr>
            <a:spLocks noChangeAspect="1"/>
          </p:cNvSpPr>
          <p:nvPr/>
        </p:nvSpPr>
        <p:spPr>
          <a:xfrm>
            <a:off x="1638300" y="2449760"/>
            <a:ext cx="8915400" cy="3400996"/>
          </a:xfrm>
          <a:prstGeom prst="rect">
            <a:avLst/>
          </a:prstGeom>
        </p:spPr>
        <p:txBody>
          <a:bodyPr wrap="square">
            <a:spAutoFit/>
          </a:bodyPr>
          <a:lstStyle/>
          <a:p>
            <a:pPr>
              <a:lnSpc>
                <a:spcPct val="130000"/>
              </a:lnSpc>
              <a:spcAft>
                <a:spcPts val="0"/>
              </a:spcAft>
            </a:pPr>
            <a:r>
              <a:rPr lang="zh-CN" altLang="zh-CN" sz="2800" b="1" dirty="0">
                <a:latin typeface="Calibri" panose="020F0502020204030204" pitchFamily="34" charset="0"/>
                <a:ea typeface="方正彩云_GBK"/>
                <a:cs typeface="Times New Roman" panose="02020603050405020304" pitchFamily="18" charset="0"/>
              </a:rPr>
              <a:t>小贴士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预防临睡肌抽跃症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Wingdings" panose="05000000000000000000" pitchFamily="2" charset="2"/>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调整膳食结构，多吃奶制品、大豆</a:t>
            </a:r>
            <a:r>
              <a:rPr lang="zh-CN" altLang="zh-CN" sz="2800" b="1" u="sng" dirty="0" smtClean="0">
                <a:latin typeface="Times New Roman" panose="02020603050405020304" pitchFamily="18" charset="0"/>
                <a:ea typeface="楷体" panose="02010609060101010101" pitchFamily="49" charset="-122"/>
                <a:cs typeface="Times New Roman" panose="02020603050405020304" pitchFamily="18" charset="0"/>
              </a:rPr>
              <a:t>、坚果</a:t>
            </a:r>
            <a:r>
              <a:rPr lang="en-US" altLang="zh-CN" sz="2800" b="1" u="sng"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A_26ec2"/>
          <p:cNvSpPr/>
          <p:nvPr/>
        </p:nvSpPr>
        <p:spPr>
          <a:xfrm>
            <a:off x="1952919" y="4765224"/>
            <a:ext cx="5953125"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zh-CN" sz="2800" b="1"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温水泡脚</a:t>
            </a:r>
            <a:r>
              <a:rPr lang="zh-CN" altLang="en-US"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睡前半小时适度拉伸</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en-US" dirty="0">
              <a:solidFill>
                <a:prstClr val="white"/>
              </a:solidFill>
            </a:endParaRPr>
          </a:p>
        </p:txBody>
      </p:sp>
      <p:sp>
        <p:nvSpPr>
          <p:cNvPr id="11" name="A_cb589"/>
          <p:cNvSpPr/>
          <p:nvPr/>
        </p:nvSpPr>
        <p:spPr>
          <a:xfrm>
            <a:off x="1952919" y="4210488"/>
            <a:ext cx="44371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不喝含兴奋物质的饮料</a:t>
            </a:r>
            <a:endParaRPr lang="zh-CN" altLang="en-US"/>
          </a:p>
        </p:txBody>
      </p:sp>
      <p:sp>
        <p:nvSpPr>
          <p:cNvPr id="10" name="A_5b207"/>
          <p:cNvSpPr/>
          <p:nvPr/>
        </p:nvSpPr>
        <p:spPr>
          <a:xfrm>
            <a:off x="1952919" y="3655752"/>
            <a:ext cx="30083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选择正确睡姿</a:t>
            </a:r>
            <a:endParaRPr lang="zh-CN" altLang="en-US"/>
          </a:p>
        </p:txBody>
      </p:sp>
      <p:sp>
        <p:nvSpPr>
          <p:cNvPr id="2" name="矩形 1"/>
          <p:cNvSpPr>
            <a:spLocks noChangeAspect="1"/>
          </p:cNvSpPr>
          <p:nvPr/>
        </p:nvSpPr>
        <p:spPr>
          <a:xfrm>
            <a:off x="381000" y="750573"/>
            <a:ext cx="11430000" cy="116038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如图是学生会为住宿生做的小贴士。请你根据文章内容，补充空缺部分。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A_f73e5"/>
          <p:cNvSpPr/>
          <p:nvPr/>
        </p:nvSpPr>
        <p:spPr>
          <a:xfrm>
            <a:off x="1952919" y="3101016"/>
            <a:ext cx="86043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规律睡眠，保证充足睡眠时间</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听一些舒缓的音乐</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4214015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582781"/>
            <a:ext cx="1871158" cy="510179"/>
          </a:xfrm>
          <a:prstGeom prst="rect">
            <a:avLst/>
          </a:prstGeom>
        </p:spPr>
      </p:pic>
      <p:sp>
        <p:nvSpPr>
          <p:cNvPr id="3" name="矩形 2"/>
          <p:cNvSpPr>
            <a:spLocks noChangeAspect="1"/>
          </p:cNvSpPr>
          <p:nvPr/>
        </p:nvSpPr>
        <p:spPr>
          <a:xfrm>
            <a:off x="2888230" y="981654"/>
            <a:ext cx="641553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品味说明语言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体会表达作用</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311565"/>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”词能否替换为“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”一词？请说明理由。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”一词能否删去？为什么？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．找出能体现说明文语言准确性的词语或分析该词语的表达作用。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．指示代词的含义，如“这些条件”“这种现象”等在文中具体指代什么？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03092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雾凇是天然的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负氧离子发生器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，在有雾凇时，负氧离子增多。据测，吉林松花江畔在有雾凇时，负氧离子每立方厘米可达上千至数千个，比没有雾凇时的负氧离子数量多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倍以上。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此外，雾凇还是环境的天然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消音器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。雾凇由于具有浓厚、结构疏松、密度小、空隙度高的特点，对音波反射率很低，能吸收和容纳大量音波。在形成雾凇的成排密集的树林里感到幽静，就是这个道理。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历尽天华成此景，人间万事出艰辛。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雾凇是大自然不可多得的馈赠，就像人生一样，只有做好充分准备，觅得良机，才会成就一场繁华。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选自《气象知识》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2018</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，作者</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张敏，有改动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015338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”一词能否删去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替换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删还是不删</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解释：解释这个词在句中的含义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在程度、状态、性质、范围等方面加以限制</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比较：比较删去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替换</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前后的区别，注意结合具体语境分析。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总结：这体现了说明文语言的准确性、严密性、科学性。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754288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．词语表达效果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解释这个词语的字面意思，分析它在句子中的具体作用，例如对什么事物作了修饰、限制，或者修饰、限制了事物的什么特点。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揭示这类词语在说明文中的一般作用，揭示它的客观性、科学性，例如是否准确、客观等。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总结说明运用这个词语体现了说明文语言的什么特点。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11333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．语言特点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明确题干要求和答题范围。看题干要求是从“生动形象”方面答还是从“准确严密”方面答，答题范围是全文还是某一段或某几段。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阅读相关段落，抓住关键词语。重点抓住句子中的限制性词语或含有修辞手法的词语，从其限制方面回答。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结合句子分析。通过句子中的关键词分析该句子生动形象或准确严密地揭示了事物的某特征或说明了某内容。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776619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龙东地区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什么样的冰能做冰雕？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在我国东北地区，人们将一块块冰雕琢成栩栩如生的各种造型，为城市增添了年味。当我们欣赏这些冰雕艺术作品、沉浸于如梦似幻的冰雪世界时，不禁会好奇：这些构成冰雕的冰块究竟有哪些特别之处？</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053325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冰的透明度是衡量其品质的关键。为了获取品质好的冰块，人们倾向于在水质清澈、流动缓慢的地方采冰。以哈尔滨冰雪大世界为例，其使用的冰块均来自松花江。松花江水质清澈透明，含沙量低、杂质少，保证了冰块的纯净质地。此外，冬季松花江缓慢的水流有助于冰晶的形成，并及时带走冰冻过程中析出的小水泡，形成质地均匀且透明度极高的优质冰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除了透明度，冰的结实程度也至关重要。</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为了确保冰雕作品的稳定性、耐久性，冰面厚度需要达到</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厘米才能开始采冰。</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即便是在入冬较早的哈尔滨，也往往要等到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月份才能开始。为了让游客早日领略美丽的冰雕，建造者想到了一个妙招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存冰。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525109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这个冰雪季，哈尔滨冰雪大世界用冰量达到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万立方米，其中近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万立方米是在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年初存储的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。专门的存冰场如同巨大的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冰雪仓库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，将这些冰块叠放储存。</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为了保持冰块温度，建造者用塑料布、草席等材料，为这些冰块盖上一层层</a:t>
            </a:r>
            <a:r>
              <a:rPr lang="zh-CN" altLang="zh-CN" sz="2800" b="1" u="wavy"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棉被</a:t>
            </a:r>
            <a:r>
              <a:rPr lang="zh-CN" altLang="zh-CN" sz="2800" b="1" u="wavy"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这些材料共同起到了类似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保温瓶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的效果，即使经过夏天，到了冬天也能有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的冰符合使用标准。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值得一提的是，那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融化了的冰也并非无用。它们在化成水的过程中吸收了大量热量，正是这一特性，让冰垛外层的冰块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牺牲自己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，保护了内层的冰块。</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981781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随着科技不断发展，采冰、存冰、制冰的方法更加高效环保。现代采冰机能快速切割出大量规格统一的冰块，提高了采冰效率。制冰方面，人们研发出真空制冰、超声波制冰等先进技术，这些技术不仅能快速制出品质好的冰块，还能根据需求调整冰块的形状和大小。这些方法，彰显了古往今来人们的智慧，也为冰雕艺术提供了更多可能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版，有删改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148034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标题“什么样的冰能做冰雕？”有何妙处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段画线句运用哪种说明方法？有什么作用？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35533"/>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示例：设置悬念，激发读者阅读兴趣；点明本文的说明内容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冰雕用冰的制作和储存。</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e6fc4"/>
          <p:cNvSpPr/>
          <p:nvPr/>
        </p:nvSpPr>
        <p:spPr>
          <a:xfrm>
            <a:off x="728028" y="4107466"/>
            <a:ext cx="1193812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列数字。通过列举具体的数字，具体准确地说明了冰雕用冰的厚度。</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39360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．品析第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段语言，请</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本段中加点词“以上”能否删去，为什么</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本段画波浪线的语句表述生动，请简要分析</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16042"/>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不能删去。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以上</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起限制作用，说明到了冬天有超过</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的冰符合使用标准。删去以后过于绝对，与事实不符。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以上</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一词体现说明文语言的准确性和严密性。</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546551"/>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这句话运用打比方的说明方法，将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塑料布、草席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等材料比作</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棉被</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，生动形象地说明这些材料对保持冰块温度起到的作用。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6175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小文同学想把这篇文章编入新一期的班刊中，但不知道放入哪个栏目</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，请你帮他做出选择并说明理由。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栏目：</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时政速递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成长笔记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知识星球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艺术</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剧场</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988283"/>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知识星球</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。理由示例：本文介绍了冰雕用冰的相关知识，是一篇科普文章。其他栏目与本文内容不符，故选</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知识星球</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3090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对画线部分层次划分正确的一项是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．【甲】【乙】【丙】</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【乙】【丙】</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．【甲】【乙】</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【丙】【丁】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．【甲】【乙】</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【丙】</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6df09"/>
          <p:cNvSpPr/>
          <p:nvPr/>
        </p:nvSpPr>
        <p:spPr>
          <a:xfrm>
            <a:off x="6382703" y="2168599"/>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31164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2150653"/>
            <a:ext cx="1871158" cy="510179"/>
          </a:xfrm>
          <a:prstGeom prst="rect">
            <a:avLst/>
          </a:prstGeom>
        </p:spPr>
      </p:pic>
      <p:sp>
        <p:nvSpPr>
          <p:cNvPr id="3" name="矩形 2"/>
          <p:cNvSpPr>
            <a:spLocks noChangeAspect="1"/>
          </p:cNvSpPr>
          <p:nvPr/>
        </p:nvSpPr>
        <p:spPr>
          <a:xfrm>
            <a:off x="4511271" y="1549526"/>
            <a:ext cx="3169457" cy="601127"/>
          </a:xfrm>
          <a:prstGeom prst="rect">
            <a:avLst/>
          </a:prstGeom>
        </p:spPr>
        <p:txBody>
          <a:bodyPr wrap="none">
            <a:spAutoFit/>
          </a:bodyPr>
          <a:lstStyle/>
          <a:p>
            <a:pPr algn="ctr">
              <a:lnSpc>
                <a:spcPct val="130000"/>
              </a:lnSpc>
            </a:pPr>
            <a:r>
              <a:rPr lang="zh-CN" altLang="zh-CN" sz="2800" b="1" dirty="0">
                <a:ea typeface="Calibri" panose="020F0502020204030204" pitchFamily="34" charset="0"/>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文段作用</a:t>
            </a:r>
            <a:endParaRPr lang="zh-CN" altLang="en-US" sz="2800" dirty="0"/>
          </a:p>
        </p:txBody>
      </p:sp>
      <p:sp>
        <p:nvSpPr>
          <p:cNvPr id="4" name="矩形 3"/>
          <p:cNvSpPr>
            <a:spLocks noChangeAspect="1"/>
          </p:cNvSpPr>
          <p:nvPr/>
        </p:nvSpPr>
        <p:spPr>
          <a:xfrm>
            <a:off x="381000" y="2848809"/>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段在文中有什么作用？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．简要说明第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段在文中的作用。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1329342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．开头段：</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结构上：点明说明对象，引出下文；呼应文章标题；总领全文。</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内容上：介绍说明对象</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的特征；开篇点题。</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表达效果上：激发读者的阅读兴趣；增加说明文的文学色彩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或趣味性、故事性</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．中间段：结构上：承上启下。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．结尾段：</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结构上：收束</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总结</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全文；呼应标题或开头。</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内容上：补充说明对象的特征；表达愿望，提出愿景。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3917644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甜食的诱惑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在日常生活中，很多人都有过这样的经历：明明已经吃饱了，但当看到诱人的甜点时，却还是忍不住想要尝一尝，甚至还能吃得津津有味。这是为什么呢？让我们一起揭开这个谜团。</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692921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生物学角度来看，甜食对大脑有着特殊的吸引力。当我们摄入甜食时，大脑会释放一种与愉悦感和奖励感密切相关的多巴胺。在古代，食物资源相对匮乏，高热量的甜食是难得的能量来源。因此，大脑会通过释放多巴胺来奖励我们寻找和食用甜食的行为，以确保我们能够获取足够的能量来维持生存。即使在现代社会，食物资源丰富，这种古老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奖励机制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依然在我们的大脑中发挥作用。所以，当我们看到甜食时，大脑就会被这种潜在的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奖励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所吸引，让我们忍不住想要吃。</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0496739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消化系统的角度来看，胃部有一种特殊的机制让我们在吃饱后仍然能够容纳甜食。甜食中的糖分在胃中停留的时间较短，它们会迅速进入小肠被吸收，胃部在短时间内不会因为甜食而过度膨胀，就不会向大脑发送强烈的饱腹信号。这种机制让我们在已经吃饱的情况下，还能轻松地吃下甜食，而不会感到过度撑胀。此外，甜食的体积相对较小，密度较高，它们在胃中所占的空间相对有限。</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相比之下，主食等食物通常体积较大，更容易让胃部产生饱腹感。</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这也是为什么我们可以在吃饱主食后，还能轻松吃下几块小饼干或一块蛋糕。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1885043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心理因素也在其中扮演了重要角色。甜食</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美好的情绪和回忆联系在一起。例如，小时候我们可能因为表现好而被奖励一块糖果，或者在特殊节日里品尝到美味的蛋糕。当我们感到压力、疲惫或情绪低落时，甜食能够让我们勾起美好回忆，暂时忘却烦恼，沉浸在那种由甜食带来的愉悦感中。因此，我们在已经吃饱的情况下，仍然渴望吃甜食。而且，甜食的甜味、细腻的质地或者丰富的层次感，都能在口腔中产生一种愉悦的体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332837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过量食用甜食会对健康产生不良影响，如导致肥胖、血糖升高、龋齿等问题。因此，我们需要学会平衡饮食。首先，要控制甜食的摄入量。我们可以选择在偶尔的时候，适当地享受甜食，而不是每天都大量食用。其次，可以尝试选择更健康的甜食替代品。例如，用水果来代替糖果或蛋糕。水果中含有天然的糖分，同时也富含维生素、矿物质和膳食纤维，对身体更有益处。此外，我们还可以通过分散注意力来减少对甜食的渴望。当看到甜食时，试着转移自己的注意力，去做一些其他的事情，如散步、听音乐或者和朋友聊天。这样可以让我们暂时忘却对甜食的欲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科普中国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950346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段有什么作用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55883"/>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由日常生活中的经历说起，引出本文说明的主要内容：明明吃饱了，还能吃得下甜食的原因；引出下文关于吃饱后还能继续吃甜食的原因的具体说明；设置疑问，引发读者思考，激发读者阅读兴趣。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832691"/>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段画线句运用了哪种说明方法？有什么作用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76648"/>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作比较。将甜食与主食等食物进行比较，突出地说明了甜食的体积相对较小、密度较高，它们在胃中所占的空间相对有限的特点。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505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段中的加点词语为什么不可以删去</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16036"/>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常常</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示经常，起限制作用。在句中指甜食经常与美好的情绪和回忆联系在一起，但不是一定与美好的情绪和回忆联系在一起，如果删去，与实际情况不符。这个词语体现了说明文语言的准确性、严密性，所以不能删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5714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小明最近压力很大，每天晚餐都吃得很饱，但还是忍不住吃很多甜食。请你结合选文内容，给他提一些建议来控制对甜食的摄入</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先，要控制甜食的摄入量，不能每天都大量食用。其次，选择更健康的甜食替代品，比如用水果代替糖果或蛋糕。另外，当你想吃甜食时，试着去做一些其他事情，如散步、听音乐等，来转移注意力，减少对甜食的欲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145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段使用了哪两种说明方法？各有何作用？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选文从雾凇外表的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美说到雾凇形成的条件，再说到雾凇内在的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，运用了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说明顺序。</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请用平实的语言概述雾凇在改善环境方面的作用。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雾凇奇观的形成给你哪些启示？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5092801"/>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人生的成功如同雾凇奇观的形成，需要做好充分准备，付出艰辛努力，还要抓住机遇。</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210118"/>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分类别：明确说明了雾凇的两种主要形状；</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作诠释：准确解释了硬凇与软凇的特征及区别。</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8" name="A_6c90f"/>
          <p:cNvSpPr/>
          <p:nvPr/>
        </p:nvSpPr>
        <p:spPr>
          <a:xfrm>
            <a:off x="728028" y="4096631"/>
            <a:ext cx="943775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吸附污染颗粒；</a:t>
            </a:r>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产生负氧离子；</a:t>
            </a:r>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吸纳大量音波。</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solidFill>
                <a:srgbClr val="FF0000"/>
              </a:solidFill>
            </a:endParaRPr>
          </a:p>
        </p:txBody>
      </p:sp>
      <p:sp>
        <p:nvSpPr>
          <p:cNvPr id="7" name="A_1edd1"/>
          <p:cNvSpPr/>
          <p:nvPr/>
        </p:nvSpPr>
        <p:spPr>
          <a:xfrm>
            <a:off x="5939668" y="2987159"/>
            <a:ext cx="1579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逻辑</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solidFill>
                <a:srgbClr val="FF0000"/>
              </a:solidFill>
            </a:endParaRPr>
          </a:p>
        </p:txBody>
      </p:sp>
      <p:sp>
        <p:nvSpPr>
          <p:cNvPr id="6" name="A_93aec"/>
          <p:cNvSpPr/>
          <p:nvPr/>
        </p:nvSpPr>
        <p:spPr>
          <a:xfrm>
            <a:off x="2241184" y="2987159"/>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优秀品质</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solidFill>
                <a:srgbClr val="FF0000"/>
              </a:solidFill>
            </a:endParaRPr>
          </a:p>
        </p:txBody>
      </p:sp>
      <p:sp>
        <p:nvSpPr>
          <p:cNvPr id="5" name="A_0d735"/>
          <p:cNvSpPr/>
          <p:nvPr/>
        </p:nvSpPr>
        <p:spPr>
          <a:xfrm>
            <a:off x="4257698" y="2432423"/>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通透灵动</a:t>
            </a:r>
            <a: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solidFill>
                <a:srgbClr val="FF0000"/>
              </a:solidFill>
            </a:endParaRPr>
          </a:p>
        </p:txBody>
      </p:sp>
    </p:spTree>
    <p:extLst>
      <p:ext uri="{BB962C8B-B14F-4D97-AF65-F5344CB8AC3E}">
        <p14:creationId xmlns:p14="http://schemas.microsoft.com/office/powerpoint/2010/main" val="168039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87581"/>
            <a:ext cx="1871158" cy="510179"/>
          </a:xfrm>
          <a:prstGeom prst="rect">
            <a:avLst/>
          </a:prstGeom>
        </p:spPr>
      </p:pic>
      <p:sp>
        <p:nvSpPr>
          <p:cNvPr id="3" name="矩形 2"/>
          <p:cNvSpPr>
            <a:spLocks noChangeAspect="1"/>
          </p:cNvSpPr>
          <p:nvPr/>
        </p:nvSpPr>
        <p:spPr>
          <a:xfrm>
            <a:off x="4560964" y="1286454"/>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主观表达</a:t>
            </a:r>
            <a:endParaRPr lang="zh-CN" altLang="en-US" sz="2800" dirty="0"/>
          </a:p>
        </p:txBody>
      </p:sp>
      <p:sp>
        <p:nvSpPr>
          <p:cNvPr id="4" name="矩形 3"/>
          <p:cNvSpPr>
            <a:spLocks noChangeAspect="1"/>
          </p:cNvSpPr>
          <p:nvPr/>
        </p:nvSpPr>
        <p:spPr>
          <a:xfrm>
            <a:off x="381000" y="2607509"/>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”给你哪些启示？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”这种现象，你有何看法？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470132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感悟启示类。首先抓住文中的关键句段，从中提炼出作者观点及相关要点；然后深入挖掘事物、事理背后隐含的意义；最后联系生活实际，按照适当的说明顺序组织语言。注意字数要求。结合实际和时代特征谈自己的感悟或启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．联想想象类。解答时首先要以现实生活为基础，调动自己的生活经历，然后从题干中找出答题角度，利用积累的知识进行设计，力求新颖，符合科学原理，最后用简洁明了的语言进行表述。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257355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．献策建议类。首先弄清题干要求围绕什么提建议，需要解决什么问题；然后根据建议对象的特点设计具有针对性和可行性的建议。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．材料链接类。首先仔细分析链接材料，找出其说明对象及特点；然后明确材料和文章的关系，抓关键词，提炼要点；最后结合原文和材料的内容，写出探究结果，用简洁的语言进行表述。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715598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趴桌子午睡，是怎样损害你的健康的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没什么比一个香甜的午觉更能抚慰一个心力交瘁的学生了，但在学校午睡醒来的你，会不会觉得头晕眼花、浑身难受？到底是哪里出了问题呢？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趴桌子午睡首先会让大脑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窒息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。人的心率会在睡眠后逐渐减慢，流入大脑的血液也会相对减少，加上趴桌子蒙头大睡时，脑袋受重力作用拉扯，就会造成脑供血不足。而且教室里面人多通风不好，空气内含氧量低导致大脑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上加霜，睡醒后能不头晕吗？</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565494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趴桌子午睡对眼睛同样不友好。多数学生都是枕着胳膊入睡的。这时，整个头部的重量都会积聚到一个支点上。这很容易压迫眼部血管，导致眼压远高于平时，造成短暂性视力模糊。长期下去，眼球经常持续充血，视力不断恶化不说，还可能得上青光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趴桌子午睡伤害最大的部位当属颈椎了。不合适的桌椅高度，逼得学生们要把身子弯成一只大虾才能入睡。这就让颈肩关节时刻紧绷，给脊柱和关节造成不小的压力，甚至可能让颈椎关节错位。偏爱侧脑袋趴着午睡的同学就更危险了，颈椎过度旋转可能拉伤神经和韧带，堪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锁喉式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午睡。</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006609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胳膊沦为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枕头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的下场当然也好不到哪去。纤细的上肢不得不承担头颅之重，同样阻碍血液循环和神经传导，持续施压，胳膊会越发酸痛，时间久了就可能造成局部神经麻痹。一条毫无知觉的胳膊会让下午的学习变得异常艰难。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刚吃饱饭就趴桌子午睡，最遭殃的器官就是胃。前面说到趴桌子午睡会导致血流减慢，后果就是血液循环受阻无法直抵胃部，扰乱消化系统。趴桌子午睡时还会挤压胃部，使胃部蠕动变得困难，从而引起胃部胀气、消化不良。不想体会憋一肚子屁没法放的尴尬，就别趴桌子睡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322562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如果你非要趴桌子睡，建议垫个抱枕来缓冲压力。另外，午睡最好控制在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分钟内，不然进入深度睡眠后再醒来，只能更痛苦。而且刚吃完午饭不要立刻午睡，可以稍稍坐一下，或稍稍活动一下，过几分钟再进入睡眠状态。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适当的休息是为了走更长远的路，还不让身边趴在桌上的同桌都赶紧支棱起来？别睡了，起来学习了！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选自《实用文摘》，有删改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24946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在学校趴桌子午睡醒来后，为什么会觉得头晕？请简要回答</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从选文</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段来看，趴桌子午睡会对哪些身体部位产生不良的影响？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30110"/>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睡眠后心率减慢，大脑供血减少；</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趴睡时脑袋受重力拉扯，加重脑供血不足；</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教室通风差，空气含氧量低。</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56c75"/>
          <p:cNvSpPr/>
          <p:nvPr/>
        </p:nvSpPr>
        <p:spPr>
          <a:xfrm>
            <a:off x="728028" y="4662202"/>
            <a:ext cx="69374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会对颈椎、胳膊、胃部产生不良影响。</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346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写出下面句子所运用的说明方法。</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每个括号只能写一种说明方法</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这很容易压迫眼部血管，导致眼压远高于平时，造成短暂性视力模糊。</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不合适的桌椅高度，逼得学生们要把身子弯成一只大虾才能入睡。</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．在学校的时候，我们总免不了要趴桌子午睡，这时应该注意些什么呢</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d5f12"/>
          <p:cNvSpPr/>
          <p:nvPr/>
        </p:nvSpPr>
        <p:spPr>
          <a:xfrm>
            <a:off x="489903" y="3267236"/>
            <a:ext cx="1759013"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打比方</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1f3d4"/>
          <p:cNvSpPr/>
          <p:nvPr/>
        </p:nvSpPr>
        <p:spPr>
          <a:xfrm>
            <a:off x="489903" y="2157764"/>
            <a:ext cx="1759013"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作比较</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矩形 1"/>
          <p:cNvSpPr>
            <a:spLocks noChangeAspect="1"/>
          </p:cNvSpPr>
          <p:nvPr/>
        </p:nvSpPr>
        <p:spPr>
          <a:xfrm>
            <a:off x="381000" y="4825516"/>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垫抱枕缓冲压力；</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控制午睡时间在</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分钟内；</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饭后稍作活动再午睡。</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594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 副本" id="{9F184F7E-1992-4998-A410-3D8819843B8B}" vid="{486538A7-12F0-4A6E-BE62-47325F7D6035}"/>
    </a:ext>
  </a:extLst>
</a:theme>
</file>

<file path=docProps/app.xml><?xml version="1.0" encoding="utf-8"?>
<Properties xmlns="http://schemas.openxmlformats.org/officeDocument/2006/extended-properties" xmlns:vt="http://schemas.openxmlformats.org/officeDocument/2006/docPropsVTypes">
  <Template>正文模板 - 副本</Template>
  <TotalTime>140</TotalTime>
  <Words>11753</Words>
  <Application>Microsoft Office PowerPoint</Application>
  <PresentationFormat>宽屏</PresentationFormat>
  <Paragraphs>401</Paragraphs>
  <Slides>99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99</vt:i4>
      </vt:variant>
    </vt:vector>
  </HeadingPairs>
  <TitlesOfParts>
    <vt:vector size="114" baseType="lpstr">
      <vt:lpstr>MS Gothic</vt:lpstr>
      <vt:lpstr>MS Mincho</vt:lpstr>
      <vt:lpstr>等线</vt:lpstr>
      <vt:lpstr>方正彩云_GBK</vt:lpstr>
      <vt:lpstr>方正兰亭圆_GBK</vt:lpstr>
      <vt:lpstr>仿宋</vt:lpstr>
      <vt:lpstr>黑体</vt:lpstr>
      <vt:lpstr>楷体</vt:lpstr>
      <vt:lpstr>宋体</vt:lpstr>
      <vt:lpstr>微软雅黑</vt:lpstr>
      <vt:lpstr>Arial</vt:lpstr>
      <vt:lpstr>Calibri</vt:lpstr>
      <vt:lpstr>Times New Roman</vt:lpstr>
      <vt:lpstr>Wingdings</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cp:revision>
  <dcterms:created xsi:type="dcterms:W3CDTF">2025-11-15T07:36:54Z</dcterms:created>
  <dcterms:modified xsi:type="dcterms:W3CDTF">2025-11-15T15:35:20Z</dcterms:modified>
</cp:coreProperties>
</file>