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8" r:id="rId3"/>
    <p:sldId id="874" r:id="rId4"/>
    <p:sldId id="899" r:id="rId5"/>
    <p:sldId id="900" r:id="rId6"/>
    <p:sldId id="901" r:id="rId7"/>
    <p:sldId id="902" r:id="rId8"/>
    <p:sldId id="903" r:id="rId9"/>
    <p:sldId id="904" r:id="rId10"/>
    <p:sldId id="905" r:id="rId11"/>
    <p:sldId id="906" r:id="rId12"/>
    <p:sldId id="907" r:id="rId13"/>
    <p:sldId id="908" r:id="rId14"/>
    <p:sldId id="909" r:id="rId15"/>
    <p:sldId id="910" r:id="rId16"/>
    <p:sldId id="911" r:id="rId17"/>
    <p:sldId id="912" r:id="rId18"/>
    <p:sldId id="913" r:id="rId19"/>
    <p:sldId id="914" r:id="rId20"/>
    <p:sldId id="915" r:id="rId21"/>
    <p:sldId id="916" r:id="rId22"/>
    <p:sldId id="917" r:id="rId23"/>
    <p:sldId id="918" r:id="rId24"/>
    <p:sldId id="919" r:id="rId25"/>
    <p:sldId id="920" r:id="rId26"/>
    <p:sldId id="921" r:id="rId27"/>
    <p:sldId id="922" r:id="rId28"/>
    <p:sldId id="923" r:id="rId29"/>
    <p:sldId id="924" r:id="rId30"/>
    <p:sldId id="925" r:id="rId31"/>
    <p:sldId id="926" r:id="rId32"/>
    <p:sldId id="875" r:id="rId33"/>
    <p:sldId id="927" r:id="rId34"/>
    <p:sldId id="928" r:id="rId35"/>
    <p:sldId id="929" r:id="rId36"/>
    <p:sldId id="930" r:id="rId37"/>
    <p:sldId id="931" r:id="rId38"/>
    <p:sldId id="932" r:id="rId39"/>
    <p:sldId id="934" r:id="rId40"/>
    <p:sldId id="933" r:id="rId41"/>
    <p:sldId id="935" r:id="rId42"/>
    <p:sldId id="937" r:id="rId43"/>
    <p:sldId id="936" r:id="rId44"/>
    <p:sldId id="938" r:id="rId45"/>
    <p:sldId id="940" r:id="rId46"/>
    <p:sldId id="939" r:id="rId47"/>
    <p:sldId id="941" r:id="rId48"/>
    <p:sldId id="942" r:id="rId49"/>
    <p:sldId id="943" r:id="rId50"/>
    <p:sldId id="944" r:id="rId51"/>
    <p:sldId id="945" r:id="rId52"/>
    <p:sldId id="947" r:id="rId53"/>
    <p:sldId id="948" r:id="rId54"/>
    <p:sldId id="949" r:id="rId55"/>
    <p:sldId id="950" r:id="rId56"/>
    <p:sldId id="946" r:id="rId57"/>
    <p:sldId id="951" r:id="rId58"/>
    <p:sldId id="952" r:id="rId59"/>
    <p:sldId id="953" r:id="rId60"/>
    <p:sldId id="960" r:id="rId61"/>
    <p:sldId id="961" r:id="rId62"/>
    <p:sldId id="959" r:id="rId63"/>
    <p:sldId id="958" r:id="rId64"/>
    <p:sldId id="954" r:id="rId65"/>
    <p:sldId id="957" r:id="rId66"/>
    <p:sldId id="955" r:id="rId67"/>
    <p:sldId id="956" r:id="rId68"/>
    <p:sldId id="962" r:id="rId69"/>
    <p:sldId id="963" r:id="rId70"/>
    <p:sldId id="964" r:id="rId71"/>
    <p:sldId id="965" r:id="rId72"/>
    <p:sldId id="966" r:id="rId73"/>
    <p:sldId id="967" r:id="rId74"/>
    <p:sldId id="968" r:id="rId75"/>
    <p:sldId id="969" r:id="rId76"/>
    <p:sldId id="970" r:id="rId77"/>
    <p:sldId id="971" r:id="rId78"/>
    <p:sldId id="972" r:id="rId79"/>
    <p:sldId id="973" r:id="rId80"/>
    <p:sldId id="974" r:id="rId81"/>
    <p:sldId id="975" r:id="rId82"/>
    <p:sldId id="976" r:id="rId83"/>
    <p:sldId id="980" r:id="rId84"/>
    <p:sldId id="979" r:id="rId85"/>
    <p:sldId id="977" r:id="rId86"/>
    <p:sldId id="978" r:id="rId87"/>
    <p:sldId id="981" r:id="rId88"/>
    <p:sldId id="982" r:id="rId89"/>
    <p:sldId id="984" r:id="rId90"/>
    <p:sldId id="983" r:id="rId91"/>
    <p:sldId id="876" r:id="rId92"/>
    <p:sldId id="879" r:id="rId93"/>
    <p:sldId id="880" r:id="rId94"/>
    <p:sldId id="985" r:id="rId95"/>
    <p:sldId id="986" r:id="rId96"/>
    <p:sldId id="987" r:id="rId97"/>
    <p:sldId id="988" r:id="rId98"/>
    <p:sldId id="989" r:id="rId99"/>
    <p:sldId id="990" r:id="rId100"/>
    <p:sldId id="991" r:id="rId101"/>
    <p:sldId id="992" r:id="rId102"/>
    <p:sldId id="993" r:id="rId103"/>
    <p:sldId id="994" r:id="rId104"/>
    <p:sldId id="995" r:id="rId105"/>
    <p:sldId id="881" r:id="rId106"/>
    <p:sldId id="882" r:id="rId107"/>
    <p:sldId id="883" r:id="rId108"/>
    <p:sldId id="996" r:id="rId109"/>
    <p:sldId id="997" r:id="rId110"/>
    <p:sldId id="998" r:id="rId111"/>
    <p:sldId id="999" r:id="rId112"/>
    <p:sldId id="1000" r:id="rId113"/>
    <p:sldId id="1001" r:id="rId114"/>
    <p:sldId id="1002" r:id="rId115"/>
    <p:sldId id="1003" r:id="rId116"/>
    <p:sldId id="1004" r:id="rId117"/>
    <p:sldId id="1005" r:id="rId118"/>
    <p:sldId id="884" r:id="rId119"/>
    <p:sldId id="885" r:id="rId120"/>
    <p:sldId id="1006" r:id="rId121"/>
    <p:sldId id="1007" r:id="rId122"/>
    <p:sldId id="886" r:id="rId123"/>
    <p:sldId id="1008" r:id="rId124"/>
    <p:sldId id="1009" r:id="rId125"/>
    <p:sldId id="1010" r:id="rId126"/>
    <p:sldId id="1011" r:id="rId127"/>
    <p:sldId id="1012" r:id="rId128"/>
    <p:sldId id="1013" r:id="rId129"/>
    <p:sldId id="1014" r:id="rId130"/>
    <p:sldId id="1015" r:id="rId131"/>
    <p:sldId id="1016" r:id="rId132"/>
    <p:sldId id="1017" r:id="rId133"/>
    <p:sldId id="1018" r:id="rId134"/>
    <p:sldId id="887" r:id="rId135"/>
    <p:sldId id="888" r:id="rId136"/>
    <p:sldId id="889" r:id="rId137"/>
    <p:sldId id="1019" r:id="rId138"/>
    <p:sldId id="1020" r:id="rId139"/>
    <p:sldId id="1021" r:id="rId140"/>
    <p:sldId id="1022" r:id="rId141"/>
    <p:sldId id="1023" r:id="rId142"/>
    <p:sldId id="1024" r:id="rId143"/>
    <p:sldId id="1025" r:id="rId144"/>
    <p:sldId id="1027" r:id="rId145"/>
    <p:sldId id="890" r:id="rId146"/>
    <p:sldId id="891" r:id="rId147"/>
    <p:sldId id="892" r:id="rId148"/>
    <p:sldId id="1028" r:id="rId149"/>
    <p:sldId id="1029" r:id="rId150"/>
    <p:sldId id="1030" r:id="rId151"/>
    <p:sldId id="1031" r:id="rId152"/>
    <p:sldId id="1032" r:id="rId153"/>
    <p:sldId id="1033" r:id="rId154"/>
    <p:sldId id="1034" r:id="rId155"/>
    <p:sldId id="1035" r:id="rId156"/>
    <p:sldId id="893" r:id="rId157"/>
    <p:sldId id="894" r:id="rId158"/>
    <p:sldId id="1036" r:id="rId159"/>
    <p:sldId id="1037" r:id="rId160"/>
    <p:sldId id="1038" r:id="rId161"/>
    <p:sldId id="895" r:id="rId162"/>
    <p:sldId id="1039" r:id="rId163"/>
    <p:sldId id="1040" r:id="rId164"/>
    <p:sldId id="1041" r:id="rId165"/>
    <p:sldId id="1042" r:id="rId166"/>
    <p:sldId id="1043" r:id="rId167"/>
    <p:sldId id="1044" r:id="rId168"/>
    <p:sldId id="1045" r:id="rId169"/>
    <p:sldId id="1046" r:id="rId170"/>
    <p:sldId id="1047" r:id="rId171"/>
    <p:sldId id="1048" r:id="rId172"/>
    <p:sldId id="1049" r:id="rId173"/>
    <p:sldId id="896" r:id="rId174"/>
    <p:sldId id="897" r:id="rId175"/>
    <p:sldId id="898" r:id="rId176"/>
    <p:sldId id="1071" r:id="rId177"/>
    <p:sldId id="1072" r:id="rId178"/>
    <p:sldId id="1073" r:id="rId179"/>
    <p:sldId id="1074" r:id="rId180"/>
    <p:sldId id="1075" r:id="rId181"/>
    <p:sldId id="1076" r:id="rId182"/>
    <p:sldId id="1077" r:id="rId183"/>
    <p:sldId id="1078" r:id="rId184"/>
    <p:sldId id="1079" r:id="rId185"/>
    <p:sldId id="1080" r:id="rId186"/>
    <p:sldId id="1050" r:id="rId187"/>
    <p:sldId id="1051" r:id="rId188"/>
    <p:sldId id="1081" r:id="rId189"/>
    <p:sldId id="1052" r:id="rId190"/>
    <p:sldId id="1082" r:id="rId191"/>
    <p:sldId id="1083" r:id="rId192"/>
    <p:sldId id="1084" r:id="rId193"/>
    <p:sldId id="1085" r:id="rId194"/>
    <p:sldId id="1086" r:id="rId195"/>
    <p:sldId id="1087" r:id="rId196"/>
    <p:sldId id="1088" r:id="rId197"/>
    <p:sldId id="1089" r:id="rId198"/>
    <p:sldId id="1053" r:id="rId199"/>
    <p:sldId id="1054" r:id="rId200"/>
    <p:sldId id="1055" r:id="rId201"/>
    <p:sldId id="1090" r:id="rId202"/>
    <p:sldId id="1091" r:id="rId203"/>
    <p:sldId id="1092" r:id="rId204"/>
    <p:sldId id="1093" r:id="rId205"/>
    <p:sldId id="1094" r:id="rId206"/>
    <p:sldId id="1095" r:id="rId207"/>
    <p:sldId id="1096" r:id="rId208"/>
    <p:sldId id="1097" r:id="rId209"/>
    <p:sldId id="1098" r:id="rId210"/>
    <p:sldId id="1099" r:id="rId211"/>
    <p:sldId id="1056" r:id="rId212"/>
    <p:sldId id="1057" r:id="rId213"/>
    <p:sldId id="1100" r:id="rId214"/>
    <p:sldId id="1058" r:id="rId215"/>
    <p:sldId id="1101" r:id="rId216"/>
    <p:sldId id="1102" r:id="rId217"/>
    <p:sldId id="1103" r:id="rId218"/>
    <p:sldId id="1104" r:id="rId219"/>
    <p:sldId id="1105" r:id="rId220"/>
    <p:sldId id="1106" r:id="rId221"/>
    <p:sldId id="1107" r:id="rId222"/>
    <p:sldId id="1108" r:id="rId223"/>
    <p:sldId id="1109" r:id="rId224"/>
    <p:sldId id="1110" r:id="rId225"/>
    <p:sldId id="1059" r:id="rId226"/>
    <p:sldId id="1060" r:id="rId227"/>
    <p:sldId id="1111" r:id="rId228"/>
    <p:sldId id="1112" r:id="rId229"/>
    <p:sldId id="1061" r:id="rId230"/>
    <p:sldId id="1113" r:id="rId231"/>
    <p:sldId id="1115" r:id="rId232"/>
    <p:sldId id="1114" r:id="rId233"/>
    <p:sldId id="1116" r:id="rId234"/>
    <p:sldId id="1117" r:id="rId235"/>
    <p:sldId id="1118" r:id="rId236"/>
    <p:sldId id="1119" r:id="rId237"/>
    <p:sldId id="1120" r:id="rId238"/>
    <p:sldId id="1121" r:id="rId239"/>
    <p:sldId id="1122" r:id="rId240"/>
    <p:sldId id="1062" r:id="rId241"/>
    <p:sldId id="1063" r:id="rId242"/>
    <p:sldId id="1064" r:id="rId243"/>
    <p:sldId id="1123" r:id="rId244"/>
    <p:sldId id="1124" r:id="rId245"/>
    <p:sldId id="1125" r:id="rId246"/>
    <p:sldId id="1126" r:id="rId247"/>
    <p:sldId id="1127" r:id="rId248"/>
    <p:sldId id="1128" r:id="rId249"/>
    <p:sldId id="1129" r:id="rId250"/>
    <p:sldId id="1130" r:id="rId251"/>
    <p:sldId id="1131" r:id="rId252"/>
    <p:sldId id="1132" r:id="rId253"/>
    <p:sldId id="1133" r:id="rId254"/>
    <p:sldId id="1065" r:id="rId255"/>
    <p:sldId id="1066" r:id="rId256"/>
    <p:sldId id="1134" r:id="rId257"/>
    <p:sldId id="1067" r:id="rId258"/>
    <p:sldId id="1135" r:id="rId259"/>
    <p:sldId id="1136" r:id="rId260"/>
    <p:sldId id="1137" r:id="rId261"/>
    <p:sldId id="1138" r:id="rId262"/>
    <p:sldId id="1139" r:id="rId263"/>
    <p:sldId id="1140" r:id="rId264"/>
    <p:sldId id="1141" r:id="rId265"/>
    <p:sldId id="1142" r:id="rId266"/>
    <p:sldId id="1143" r:id="rId267"/>
    <p:sldId id="1068" r:id="rId268"/>
    <p:sldId id="1069" r:id="rId269"/>
    <p:sldId id="1070" r:id="rId270"/>
    <p:sldId id="1144" r:id="rId271"/>
    <p:sldId id="1145" r:id="rId272"/>
    <p:sldId id="1146" r:id="rId273"/>
    <p:sldId id="1147" r:id="rId274"/>
    <p:sldId id="1148" r:id="rId275"/>
    <p:sldId id="1149" r:id="rId276"/>
    <p:sldId id="1150" r:id="rId277"/>
    <p:sldId id="1151" r:id="rId278"/>
    <p:sldId id="1152" r:id="rId279"/>
    <p:sldId id="1153" r:id="rId280"/>
    <p:sldId id="1154" r:id="rId281"/>
    <p:sldId id="1155" r:id="rId282"/>
    <p:sldId id="873" r:id="rId28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showGuides="1">
      <p:cViewPr varScale="1">
        <p:scale>
          <a:sx n="68" d="100"/>
          <a:sy n="68" d="100"/>
        </p:scale>
        <p:origin x="2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theme" Target="theme/theme1.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tableStyles" Target="tableStyle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专题二　记叙文阅读</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含散文、小说</a:t>
            </a:r>
            <a:r>
              <a:rPr lang="en-US" altLang="zh-CN" sz="2400" b="1" dirty="0" smtClean="0">
                <a:solidFill>
                  <a:schemeClr val="tx1"/>
                </a:solidFill>
                <a:latin typeface="微软雅黑" panose="020B0503020204020204" pitchFamily="34" charset="-122"/>
                <a:ea typeface="微软雅黑" panose="020B0503020204020204" pitchFamily="34" charset="-122"/>
              </a:rPr>
              <a:t>)</a:t>
            </a:r>
          </a:p>
        </p:txBody>
      </p:sp>
      <p:sp>
        <p:nvSpPr>
          <p:cNvPr id="3" name="文本框 2">
            <a:hlinkClick r:id="rId5" action="ppaction://hlinksldjump"/>
            <a:extLst>
              <a:ext uri="{FF2B5EF4-FFF2-40B4-BE49-F238E27FC236}">
                <a16:creationId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91.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．摘棉花是“我”干得最好的活，让“我”获得成就感。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段中，使用两个“慢慢”，突出了“我”的疲惫。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．文章描写黄昏时的棉田，有动有静，富有诗情画意。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．文章回忆“我”儿时在棉田劳动的经历，充满童趣。</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bb6e1"/>
          <p:cNvSpPr/>
          <p:nvPr/>
        </p:nvSpPr>
        <p:spPr>
          <a:xfrm>
            <a:off x="489903" y="2443258"/>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77459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723101"/>
            <a:ext cx="11430000" cy="1165960"/>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862394"/>
            <a:ext cx="11430000" cy="601127"/>
          </a:xfrm>
          <a:prstGeom prst="rect">
            <a:avLst/>
          </a:prstGeom>
        </p:spPr>
        <p:txBody>
          <a:bodyPr>
            <a:spAutoFit/>
          </a:bodyPr>
          <a:lstStyle/>
          <a:p>
            <a:pPr>
              <a:lnSpc>
                <a:spcPct val="130000"/>
              </a:lnSpc>
            </a:pPr>
            <a:r>
              <a:rPr lang="en-US" altLang="zh-CN" sz="2800" b="1" dirty="0">
                <a:solidFill>
                  <a:srgbClr val="000000"/>
                </a:solidFill>
                <a:latin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．小说记叙了三代人的戍边故事，请梳理文章内容完成下面表格。</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607914978"/>
              </p:ext>
            </p:extLst>
          </p:nvPr>
        </p:nvGraphicFramePr>
        <p:xfrm>
          <a:off x="381000" y="1463521"/>
          <a:ext cx="11430000" cy="3103880"/>
        </p:xfrm>
        <a:graphic>
          <a:graphicData uri="http://schemas.openxmlformats.org/drawingml/2006/table">
            <a:tbl>
              <a:tblPr firstRow="1" firstCol="1" bandRow="1"/>
              <a:tblGrid>
                <a:gridCol w="2013181">
                  <a:extLst>
                    <a:ext uri="{9D8B030D-6E8A-4147-A177-3AD203B41FA5}">
                      <a16:colId xmlns:a16="http://schemas.microsoft.com/office/drawing/2014/main" val="2248161904"/>
                    </a:ext>
                  </a:extLst>
                </a:gridCol>
                <a:gridCol w="3161759">
                  <a:extLst>
                    <a:ext uri="{9D8B030D-6E8A-4147-A177-3AD203B41FA5}">
                      <a16:colId xmlns:a16="http://schemas.microsoft.com/office/drawing/2014/main" val="2714550420"/>
                    </a:ext>
                  </a:extLst>
                </a:gridCol>
                <a:gridCol w="3161759">
                  <a:extLst>
                    <a:ext uri="{9D8B030D-6E8A-4147-A177-3AD203B41FA5}">
                      <a16:colId xmlns:a16="http://schemas.microsoft.com/office/drawing/2014/main" val="741444009"/>
                    </a:ext>
                  </a:extLst>
                </a:gridCol>
                <a:gridCol w="3093301">
                  <a:extLst>
                    <a:ext uri="{9D8B030D-6E8A-4147-A177-3AD203B41FA5}">
                      <a16:colId xmlns:a16="http://schemas.microsoft.com/office/drawing/2014/main" val="91922174"/>
                    </a:ext>
                  </a:extLst>
                </a:gridCol>
              </a:tblGrid>
              <a:tr h="211455">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起因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824857"/>
                  </a:ext>
                </a:extLst>
              </a:tr>
              <a:tr h="417830">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罗忠诚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u="sng">
                          <a:solidFill>
                            <a:srgbClr val="000000"/>
                          </a:solidFill>
                          <a:effectLst/>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战场牺牲</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留下家书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家书留存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精神不灭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3543335"/>
                  </a:ext>
                </a:extLst>
              </a:tr>
              <a:tr h="417830">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罗明远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希望女儿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戍守边防</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u="sng">
                          <a:solidFill>
                            <a:srgbClr val="000000"/>
                          </a:solidFill>
                          <a:effectLst/>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b="1"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女儿觉醒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完成传承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8661762"/>
                  </a:ext>
                </a:extLst>
              </a:tr>
              <a:tr h="417830">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罗小薇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不愿戍边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托人调走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了解先辈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深受感化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solidFill>
                            <a:srgbClr val="000000"/>
                          </a:solidFill>
                          <a:effectLst/>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sz="2800" b="1"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271979"/>
                  </a:ext>
                </a:extLst>
              </a:tr>
            </a:tbl>
          </a:graphicData>
        </a:graphic>
      </p:graphicFrame>
      <p:sp>
        <p:nvSpPr>
          <p:cNvPr id="5" name="矩形 4"/>
          <p:cNvSpPr>
            <a:spLocks noChangeAspect="1"/>
          </p:cNvSpPr>
          <p:nvPr/>
        </p:nvSpPr>
        <p:spPr>
          <a:xfrm>
            <a:off x="381000" y="4709033"/>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抗美援朝</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奔赴战场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教育女儿</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走近先辈</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申请入党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自愿戍边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888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从修辞手法的角度赏析下面的句子。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她的指尖触到纸背细密的凹点，像触到某种沉睡的心跳</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运用比喻的修辞手法，将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纸背细密的凹点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比作</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沉睡的心跳</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，生动写出罗小薇通过触摸感受到先辈们的心跳与艰难，内心被深深触动，从而理解他们为百姓牺牲的奉献精神，表达了对他们的敬佩之情。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466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下面是引自“家书”中的两句话，凸显了罗忠诚怎样的精神品质？请简要分析。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爹娘，当你们看到这封信时，儿可能已化作雪山的一块石头了。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儿会化作雪山的石头，长久望着我们的祖国</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22277"/>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处抒写了罗忠诚对父母的眷念不舍，表现了罗忠诚为美好理想视死如归的大无畏精神；第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处抒写了罗忠诚对祖国和人民的忠诚，表现了罗忠诚为保家卫国不怕牺牲的坚定信念。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6092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55469"/>
            <a:ext cx="11430000" cy="228068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下面的两个句子，你认为哪一句更适合作为本文的结尾？请结合文章内容，简述理由。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界碑旁，格桑花开得正盛。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小薇读懂了那一封家书</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392480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82974"/>
            <a:ext cx="11430000" cy="5647187"/>
          </a:xfrm>
          <a:prstGeom prst="rect">
            <a:avLst/>
          </a:prstGeom>
        </p:spPr>
        <p:txBody>
          <a:bodyPr>
            <a:spAutoFit/>
          </a:bodyPr>
          <a:lstStyle/>
          <a:p>
            <a:pPr>
              <a:lnSpc>
                <a:spcPct val="130000"/>
              </a:lnSpc>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示例一：选择</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。内容上，结尾以格桑花在恶劣环境中盛放，表现格桑花顽强的生命力；赞扬戍边者像格桑花一样的精神品格；象征革命精神的代代传承；以景结尾，借景抒情，含蓄隽永，留给读者回味空间。结构上，以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界碑旁，格桑花开得正盛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作结，与前文</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几朵格桑花</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开在雪地里的杜鹃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凌霄花开得正盛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形成时空呼应，使文章结构更为紧密。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示例二：选择</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。内容上，罗忠诚的遗信承载了革命精神，小薇通过阅读这封</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家书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，逐渐理解了父辈的坚守与牺牲，最终选择留在边防；结尾点明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读懂家书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，升华主题。结构上，文章以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家书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为线索，串联起三代军人的故事，以此结尾，既呼应标题，又总结全文，耐人寻味。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661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89395"/>
            <a:ext cx="1871158" cy="510179"/>
          </a:xfrm>
          <a:prstGeom prst="rect">
            <a:avLst/>
          </a:prstGeom>
        </p:spPr>
      </p:pic>
      <p:sp>
        <p:nvSpPr>
          <p:cNvPr id="3" name="矩形 2"/>
          <p:cNvSpPr>
            <a:spLocks noChangeAspect="1"/>
          </p:cNvSpPr>
          <p:nvPr/>
        </p:nvSpPr>
        <p:spPr>
          <a:xfrm>
            <a:off x="4560964" y="1288268"/>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行文思路</a:t>
            </a:r>
            <a:endParaRPr lang="zh-CN" altLang="en-US" sz="2800" dirty="0"/>
          </a:p>
        </p:txBody>
      </p:sp>
      <p:sp>
        <p:nvSpPr>
          <p:cNvPr id="4" name="矩形 3"/>
          <p:cNvSpPr>
            <a:spLocks noChangeAspect="1"/>
          </p:cNvSpPr>
          <p:nvPr/>
        </p:nvSpPr>
        <p:spPr>
          <a:xfrm>
            <a:off x="381000" y="25687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．阅读本文，请简要分析本文的行文思路。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．依据文章思路和内容，在下面横线上填写合适的语句。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．结合全文，试梳理人物的情感变化过程。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079205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1130337"/>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．认真审题。细心揣摩题目要求，弄清楚要筛选怎样的信息。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．回归语段。根据题干的要求和提示，锁定答题区域，寻找关键词句。筛选信息时，可对文中关键词句进行勾画。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．把握思路。</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按时间先后顺序划分；</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按地点的转换来划分；</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按照人物的思想感情的变化发展的过程来划分；</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按照文章内容的不同角度来划分；</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按照“总—分—总”的逻辑顺序来划分。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963990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81169"/>
            <a:ext cx="11430000" cy="5221494"/>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淮北三模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云朵棉袄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2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阎秀丽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山花钻进被窝，却没有一丝睡意。</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月光顺着窗缝溜进来，爬上山花的脸。她翻个身，月光便调皮地从她的脸上蹦到鼻尖上、睫毛上。寂静的夜里便有了月光跳动的声音，唰啦啦、唰啦啦，就像爸爸走路的声音。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想到爸爸，山花更睡不着了。山花很想有一双翅膀，能够飞到天空。只要飞到云朵的旁边就可以。天空上有那么多的云朵，松松软软的，像棉絮。如果能摘下几朵白云，给爸爸做一件棉袄，这样爸爸就不冷了。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398748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5201"/>
            <a:ext cx="11430000" cy="569386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一想到爸爸的棉袄是云朵做的，山花心里就美滋滋的。山花为自己有这个愿望暗自高兴。因为，她想爸爸了。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很小的时候，就知道爸爸在一个很远的地方。她问过妈妈，妈妈说你从咱家这儿坐车到县里，再从县里坐火车三天两夜，才能到爸爸所在的地方。妈妈告诉山花，爸爸工作的地方很冷也很美，是一片银色的世界，漫天开着白色花朵。包括爸爸，也是白色的</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indent="718820">
              <a:lnSpc>
                <a:spcPct val="130000"/>
              </a:lnSpc>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那天晚上山花做了一个梦，爸爸的眉毛是白的，胡子是白的，头也是白的，包括他身上穿的衣服也是白的。山花高兴地说：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你怎么变成白色的爸爸了呀？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爸爸揪着山花的小鼻尖说：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知道宝贝要来，这里就给你开了白色花朵，漂亮不漂亮？</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545707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4647"/>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山花顺着爸爸指的方向望去，看到一棵树，一片雪白，正矗立在这些花海中，一动也不动。如果爸爸不说，她还真没注意。她不由得大叫起来：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好漂亮的树啊！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那不是树，是人。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人？不会吧？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山花吸了吸冻得通红的小鼻子说，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他怎么一动也不动？他不冷吗？可是我感觉好冷啊。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冷，但是他必须站在这儿，就像爸爸一样。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那就把云朵摘下来，让妈妈给爸爸和叔叔各做一件衣服，软软的，就不冷了是不是？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山花扑闪着大眼睛，很认真地和爸爸说。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花儿真聪明，好，等爸爸把天上的云朵摘下来，做漂亮的衣服，暖暖的。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爸爸大笑着举起山花。山花咯咯地大笑起来。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这孩子，做什么梦呢，高兴成这样。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山花隐隐约约听到妈妈在耳边咕哝了一声。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59812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7640"/>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请从动作描写的角度，赏析第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段中的画线部分。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611597"/>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使用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右</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上</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抓</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捏</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等词语，表现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摘棉花时动作轻盈熟练，富有画面感。</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劳动时轻松愉悦的心情。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38840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文章为什么写“我就睡着了”这一情节？</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932362"/>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结构安排上，与上文</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我觉得累了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照应，自然引出下文母亲呼唤、寻找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的内容。</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情感表达上，意在体现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放松的心情和对棉田的亲近。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527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窗外的月光亮晃晃地溜进屋子。山花翻了一个身，搅碎一屋的月光。终于，妈妈带着山花去看爸爸了。一路上，山花坐车坐得吐了好几次，等到了地方，感觉胸膛像爆炸一样。山花依偎在妈妈的怀里，似乎连睁眼的力气都没有了。等下了车，山花看着眼前的一切，带着哭腔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这里没有各种颜色的花，没有清亮亮的河水，没有青蛙呱呱唱歌，更没有小鸟在天空飞</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好没意思！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妈妈忍不住笑，捏着山花的小鼻子说：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这里开的花，咱们那儿可是没有的，这里的水是从雪山上流淌下来的，这里的雄鹰能飞到最高的山峰，这里的青蛙嘛</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嗯嗯，这里的青蛙</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妈妈变得有些结巴，因为她不知道怎么说下去了。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731477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这时，一位穿着军装的叔叔，开着车带着她和妈妈，说去哨卡看爸爸。山花感觉很冷，她缩了缩身子。妈妈抿着嘴，趴在车窗上，轻声说：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怎么就变天了，要下雪了吧？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不知什么时候，蓝色的天空不见了，灰蒙蒙的，像个灰色的大锅盖笼罩在他们的上空。叔叔点点头。车里人谁也没有再说话，山花感觉心口一阵阵地疼，那种喘不上来气的感觉，更加厉害了。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4415636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车忽然剧烈地颠簸一下，吱嘎一声停下来。山花睁开眼，外面不知什么时候已经白茫茫一大片。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呀，下雪了。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山花惊叫道，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爸爸呢？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你们看。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叔叔指着远处一棵白色的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那就是你爸爸，他正在站岗。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和我梦到的一样，爸爸真的变成了一棵白色的树。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山花伸出手掌，一朵朵晶莹的花朵落在她掌心。一朵一朵又一朵，很快就有厚厚的一层白色花朵叠加起来，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我要给爸爸做一件棉袄，软软的，厚厚的，爸爸就不冷了。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山花看着那棵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，如青松一般，在暴虐的风雪中纹丝不动，心里的愿望更强烈了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选自《小说林》</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7462619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段运用插叙手法，补充交代山花要为爸爸做棉袄的原因，表达了妈妈对爸爸工作环境的艳羡之情。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．小说通过“坐车坐得吐了好几次”“胸膛像爆炸一样”等细节，侧面描写边疆环境的恶劣，突出了山花前往哨所的艰辛，侧面烘托爸爸工作的不易。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．熟读小说可知，山花的爸爸是一名戍守边疆的军人，每天要经受高原反应、寒冷的考验，但他积极乐观。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．文中的对话描写，不但有利于塑造人物形象，而且推动了情节的发展。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55f66"/>
          <p:cNvSpPr/>
          <p:nvPr/>
        </p:nvSpPr>
        <p:spPr>
          <a:xfrm>
            <a:off x="10668953" y="768215"/>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25518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．请按时间顺序，从山花的角度，梳理小说的情节。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晚上睡觉想起爸爸，想为爸爸做云朵棉袄</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0000"/>
                </a:solidFill>
                <a:latin typeface="Calibri" panose="020F0502020204030204" pitchFamily="34" charset="0"/>
                <a:ea typeface="宋体" panose="02010600030101010101" pitchFamily="2" charset="-122"/>
                <a:cs typeface="宋体" panose="02010600030101010101" pitchFamily="2" charset="-122"/>
              </a:rPr>
              <a:t>②</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看见在风雪中站岗的爸爸，做棉袄的愿望更强烈</a:t>
            </a:r>
            <a:r>
              <a:rPr lang="en-US" altLang="zh-CN" sz="2800" b="1" dirty="0">
                <a:solidFill>
                  <a:srgbClr val="00B0F0"/>
                </a:solidFill>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cf5ca"/>
          <p:cNvSpPr/>
          <p:nvPr/>
        </p:nvSpPr>
        <p:spPr>
          <a:xfrm>
            <a:off x="4053672" y="3558147"/>
            <a:ext cx="79185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随妈妈长途跋涉去探亲，途中经历不适与寒冷</a:t>
            </a:r>
            <a:endParaRPr lang="zh-CN" altLang="en-US"/>
          </a:p>
        </p:txBody>
      </p:sp>
      <p:sp>
        <p:nvSpPr>
          <p:cNvPr id="3" name="A_fd69f"/>
          <p:cNvSpPr/>
          <p:nvPr/>
        </p:nvSpPr>
        <p:spPr>
          <a:xfrm>
            <a:off x="728028" y="3003411"/>
            <a:ext cx="7294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小时候听妈妈说起爸爸所在的地方很美</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42482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请从修辞手法的角度赏析文中画横线的语句。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月光顺着窗缝溜进来，爬上山花的脸。她翻个身，月光便调皮地从她的脸上蹦到鼻尖上、睫毛上。寂静的夜里便有了月光跳动的声音，唰啦啦、唰啦啦，就像爸爸走路的声音</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04195"/>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这句话运用了拟人的修辞，赋予月光以人的性情，将月光动态化，烘托了山花的孤独以及思念父亲的心理，营造出温暖而略带感伤的氛围。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85967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文学作品中，常用色彩渲染气氛、暗示人物心理、烘托人物、深化文章主题等。请结合语境，说说下面句子中“白色”的表达效果。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妈妈告诉山花，爸爸工作的地方很冷也很美，是一片银色的世界，漫天开着白色花朵。包括爸爸，也是白色的</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和我梦到的一样，爸爸真的变成了一棵白色的树</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5145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白色</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象征着雪域边疆的寒冷的环境，烘托了军人坚守岗位的艰辛。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825515"/>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白色</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暗喻以爸爸为代表的边防战士坚毅、无私奉献的品质，突出了军人形象的高大。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916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结合文章内容，简要分析标题《云朵棉袄》在文中有什么作用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16036"/>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云朵棉袄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是感情的触发点，象征山花对父亲的思念与关爱。</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云朵棉袄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贯穿全文，是行文线索。</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云朵棉袄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从侧面体现了军人坚守岗位的奉献精神，暗含文章主旨。</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云朵棉袄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设置了悬念，激发读者的阅读兴趣。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536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2083523"/>
            <a:ext cx="1871158" cy="510179"/>
          </a:xfrm>
          <a:prstGeom prst="rect">
            <a:avLst/>
          </a:prstGeom>
        </p:spPr>
      </p:pic>
      <p:sp>
        <p:nvSpPr>
          <p:cNvPr id="3" name="矩形 2"/>
          <p:cNvSpPr>
            <a:spLocks noChangeAspect="1"/>
          </p:cNvSpPr>
          <p:nvPr/>
        </p:nvSpPr>
        <p:spPr>
          <a:xfrm>
            <a:off x="3659275" y="1482396"/>
            <a:ext cx="487344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选词填空及语句还原</a:t>
            </a:r>
            <a:endParaRPr lang="zh-CN" altLang="en-US" sz="2800" dirty="0"/>
          </a:p>
        </p:txBody>
      </p:sp>
      <p:sp>
        <p:nvSpPr>
          <p:cNvPr id="4" name="矩形 3"/>
          <p:cNvSpPr>
            <a:spLocks noChangeAspect="1"/>
          </p:cNvSpPr>
          <p:nvPr/>
        </p:nvSpPr>
        <p:spPr>
          <a:xfrm>
            <a:off x="381000" y="2680786"/>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．在文中括号内依次填入词语，最恰当的一项是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．下面的句子出自原文，它在文中的位置应该是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．【丙】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415820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81171"/>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．选词填空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关联法，即看前后文内容关系。就是根据前后文内容确定作者表达的顺序，如由远及近，由动到静等。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语意法，即看要填的词语前后语境意思。揣摩空出来的词语前后语境，寻找出对答题有帮助的信息。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排除法。确定了一个空，其他不符合的选项即可排除。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代入法。把确定好的词语代入句子仔细阅读，看是否符合句意及逻辑，是否符合段意及层意等。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6874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90521"/>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文章结尾段意蕴丰富，请谈谈你的理解。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43447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母亲为最终找到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感到庆幸。</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母亲对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有着深沉的爱。</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成年后对母亲心怀感恩。</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当时幼稚单纯，不明白母亲的心理。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211286"/>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文章以“海一样的棉田里，我像只船”为题，有着怎样的作用？请结合全文简要分析。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15396"/>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比喻新奇生动，吸引读者阅读。</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富有诗意，确立文章抒情基调。</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与棉田的关系，点明文章主要内容。</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在棉田中获得的美好体验，揭示文章主旨。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306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5864"/>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．语句还原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注意内容的相互照应。一般来说，要求还原的语句都与选文某一语段的上句或下句有一定的照应关系，我们只要抓住它们的照应关系就可以解答这种题。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注意话题的一致性。要还原的句子和原文陈述的话题要是同一事物；如果内容差别较大，则不符合语境。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语言风格的和谐。还原语句要注意原文语境的情感基调、感情色彩及语言风格等，比如语境里的句子是热烈的，与之衔接的句子就不能是凄凉的；语境里的句子是壮阔的，衔接的句子就不能是柔婉的。所以，还原语句还要抓感情基调和语言风格的和谐，才能使整段语句衔接连贯</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049463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注意写作顺序的合理。描写事物或叙述事件，总会遵循一定的顺序，可以是逻辑顺序，也可以是空间顺序、时间顺序等。只要遵循事物合理的发展顺序，就一定能找到所给语句的合理归宿。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168782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庐江二模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永远的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大先生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陈桂珍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那年放寒假第一天，我去找同学玩儿，傍晚时下了大雪，冒着雪一路奔跑回家，一进家门就呆住了。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他正从院子里往外走，我的母亲连声道着谢送出来。他挥挥手说：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留步，留步。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我又慌又窘，局促地躬身低声道：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他看看我，又挥挥手：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快进去快进去，看，一头雪。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747133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他辞谢了母亲，在暮色中走远了，地上留下深一脚浅一脚的一串雪窝。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我才知道，老师是来家访了。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你老师可真好。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母亲感叹着，又反复叮咛我，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你可得好好学，对得起老师。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他是我们那所中学资历最深，教学水平公认最高的老师；他常年带初三毕业班，是语文学科的权威；他教过我姐姐，我哥哥，教过我，是我们兄妹三人的恩师。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678185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【甲】老师家访带给的动力让我突然开窍，我的成绩突飞猛进，毕业考试，我的语文考了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满分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，全市第一。这个成绩，让一向谦逊低调的他骄傲了很多年。他曾多次以我为榜样激励此后一届届学生，言谈话语间满满的自豪。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他有一个绝活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刻钢板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所谓刻钢板，就是垫着钢板在蜡纸上刻出字来。刻钢板是个技术活，用劲儿大了，蜡纸会被戳破。劲小了，剔除不净蜡层，油印出来的字迹会模糊不清。他刻钢板格外精心，一笔一划，横平竖直，用力均匀，无一处涂抹。经他的手刻印蜡纸油印出的试卷，字体如印刷体般方方正正，清晰美观。我们曾拿着他刻印的字和课本比较，竟然几可乱真，令我们大为佩服。</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414320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次晚自习，我们放学了，他还伏在办公桌前一动不动。【乙】我去交作业，看到他正在刻钢板。天极冷，我的手缩在衣袖里都要冻僵了，不知道他枯瘦的手指按压在冰凉的钢板上怎么能受得了。刻印的字体小，划痕又是白色，他趴在昏黄的灯光下，吃力地辨认，一页刻下来，只怕眼都要花了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回教室拿了书包回家，隔着窗户看到他把铁笔换到左手，舒活舒活手指，揉了揉眼睛，又伏下身接着刻印起来。这幅画面在我的脑海中久久挥之不去，后来我做试卷格外珍惜，像他一样，一笔一划工工整整地书写，以对得起他的字，不辜负了他的心。</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977258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毕业后，我和姐姐去看望过他一次。那是大年初一，姐姐带着我步行七八里地，去给他拜年。见到我们姊妹两人，他非常高兴，把我们让到屋里坐下，然后踮起脚，从书架顶上够下一个小木箱，又拉开书桌抽屉，拿出一把钥匙，小心地打开木箱，取出两个苹果，递到我和姐姐手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来，一人一个。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苹果有拳头大小，因为放的时间长了，已经皱皱巴巴，但香甜的味道极其浓郁。当时的农村，物资极度匮乏，在大冬天能吃上苹果真是极其奢侈。我和姐姐连连摆手：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不不，谢谢老师。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吃吧！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他说，慈爱的语气里有他一贯的威严，让我们不能拒绝。</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033111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⑯</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姐姐看看我，我看看姐姐，我们不约而同地啃了一口，然后睁大了眼睛，异口同声地说：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真好吃！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⑰</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他就笑了：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这种苹果叫红富士，是烟台特产，咱们这没有。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⑱</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【丙】后来很久很久，我都觉得，在老师家吃到的红富士是世界上最好吃的苹果。再后来，我们听说，当时他正在病中，他珍藏着的苹果，是他教的第一届学生看望他时带去的。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⑲</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他把自己最珍视的礼物，给了我们。</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999656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1551"/>
            <a:ext cx="11430000" cy="5738559"/>
          </a:xfrm>
          <a:prstGeom prst="rect">
            <a:avLst/>
          </a:prstGeom>
        </p:spPr>
        <p:txBody>
          <a:bodyPr>
            <a:spAutoFit/>
          </a:bodyPr>
          <a:lstStyle/>
          <a:p>
            <a:pPr indent="718820">
              <a:lnSpc>
                <a:spcPct val="12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⑳</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次想起他，最先浮现在眼前的是他那一头亮白的银发，其实他那时并不老，也不过四十五六岁。【丁】秋冬时节他喜欢穿一件长及膝盖的黑色呢子大衣，大衣剪裁得体，熨烫得没有一丝皱褶。他面容清癯，身形瘦削，穿上黑色大衣，极其清俊儒雅。尽管那时教师地位极低，甚至常常被人唤作</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臭老九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，但是，他极珍惜自己的身份，从穿衣着装、一言一行间都默默践行着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师严道尊，行为世范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这八个字。这八个字，我在他办公桌笔记本封皮上见过，他写在了纸上，更是刻在了心上。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MS Mincho" panose="02020609040205080304" pitchFamily="49" charset="-128"/>
                <a:cs typeface="MS Mincho" panose="02020609040205080304" pitchFamily="49" charset="-128"/>
              </a:rPr>
              <a:t>㉑</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读民国时期陈寅恪、蔡元培等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大先生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的故事，我常常会想起他。经师易遇，人师难求，此生有幸，永为他的学生；此生有幸，承他衣钵，如他一般躬耕杏坛，育桃李芬芳。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MS Mincho" panose="02020609040205080304" pitchFamily="49" charset="-128"/>
                <a:cs typeface="MS Mincho" panose="02020609040205080304" pitchFamily="49" charset="-128"/>
              </a:rPr>
              <a:t>㉒</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他是我们心中永远的大先生。</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033636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．文章开篇通过描述具体的场景，巧妙地设置悬念，营造了一种略带紧张的氛围。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．老师刻印的字和课本比较，竟然几可乱真，足以体现他刻钢板的技艺之高超。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．“我”认为在老师家吃到的苹果是世界上最好吃的，是因为这种苹果本地没有。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．老师在笔记本封皮上写下“师严道尊，行为世范”八个字，其目的是勉励自己。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fec6"/>
          <p:cNvSpPr/>
          <p:nvPr/>
        </p:nvSpPr>
        <p:spPr>
          <a:xfrm>
            <a:off x="10668953"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13243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5865"/>
            <a:ext cx="11430000" cy="569386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山中的小草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郭震海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或许和年龄有关吧，我越来越喜欢回到乡村，望一望那巍峨的山峰，看一看那沟沟梁梁中错落的农舍，摸一摸身边的一草一木，疲惫顿消，心生愉悦。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太行山是雄伟的，也是温柔的，如一位历经沧桑的母亲，包容万物。一片片白杨林、柳树林、松柏林交织在一起，还有林中高高低低的灌木丛，以及低矮的小草，都生长在大山的怀抱里。大山无声，默默地哺育着草木；草木无言，静静地供养着山里的动物</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04378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2053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．下面的句子出自原文，它在文中的位置应该是</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他是我见过的最一丝不苟的人。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．【丙】</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f544"/>
          <p:cNvSpPr/>
          <p:nvPr/>
        </p:nvSpPr>
        <p:spPr>
          <a:xfrm>
            <a:off x="8525828" y="272875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46107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977110"/>
            <a:ext cx="11430000" cy="1165960"/>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1039517"/>
            <a:ext cx="11430000" cy="1161280"/>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请结合上下文，解释下面加点词的含义，并分析这两个词语在文中的作用。</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88497416"/>
              </p:ext>
            </p:extLst>
          </p:nvPr>
        </p:nvGraphicFramePr>
        <p:xfrm>
          <a:off x="381000" y="2200797"/>
          <a:ext cx="11430000" cy="2647950"/>
        </p:xfrm>
        <a:graphic>
          <a:graphicData uri="http://schemas.openxmlformats.org/drawingml/2006/table">
            <a:tbl>
              <a:tblPr firstRow="1" firstCol="1" bandRow="1"/>
              <a:tblGrid>
                <a:gridCol w="5344886">
                  <a:extLst>
                    <a:ext uri="{9D8B030D-6E8A-4147-A177-3AD203B41FA5}">
                      <a16:colId xmlns:a16="http://schemas.microsoft.com/office/drawing/2014/main" val="1920257425"/>
                    </a:ext>
                  </a:extLst>
                </a:gridCol>
                <a:gridCol w="2721428">
                  <a:extLst>
                    <a:ext uri="{9D8B030D-6E8A-4147-A177-3AD203B41FA5}">
                      <a16:colId xmlns:a16="http://schemas.microsoft.com/office/drawing/2014/main" val="694767858"/>
                    </a:ext>
                  </a:extLst>
                </a:gridCol>
                <a:gridCol w="3363686">
                  <a:extLst>
                    <a:ext uri="{9D8B030D-6E8A-4147-A177-3AD203B41FA5}">
                      <a16:colId xmlns:a16="http://schemas.microsoft.com/office/drawing/2014/main" val="220403426"/>
                    </a:ext>
                  </a:extLst>
                </a:gridCol>
              </a:tblGrid>
              <a:tr h="41783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句子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加点词的含义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表达效果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4264582"/>
                  </a:ext>
                </a:extLst>
              </a:tr>
              <a:tr h="1243330">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他挥挥手说：“</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留</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步</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留</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步</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Calibri" panose="020F0502020204030204" pitchFamily="34" charset="0"/>
                          <a:ea typeface="宋体" panose="02010600030101010101" pitchFamily="2" charset="-122"/>
                          <a:cs typeface="宋体" panose="02010600030101010101" pitchFamily="2" charset="-122"/>
                        </a:rPr>
                        <a:t>①</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体现了老师的谦虚和礼貌，表现出他对家长的尊重。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30" marR="1143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9942937"/>
                  </a:ext>
                </a:extLst>
              </a:tr>
              <a:tr h="624205">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他看看我，又挥挥手：“</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快</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去</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快</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spc="-2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去</a:t>
                      </a:r>
                      <a:r>
                        <a:rPr lang="zh-CN" sz="28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，看，一头雪。”</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促“我”赶快进屋，避免受冻。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u="sng" dirty="0">
                          <a:effectLst/>
                          <a:latin typeface="Calibri" panose="020F0502020204030204" pitchFamily="34" charset="0"/>
                          <a:ea typeface="宋体" panose="02010600030101010101" pitchFamily="2" charset="-122"/>
                          <a:cs typeface="宋体" panose="02010600030101010101" pitchFamily="2" charset="-122"/>
                        </a:rPr>
                        <a:t>②</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556673"/>
                  </a:ext>
                </a:extLst>
              </a:tr>
            </a:tbl>
          </a:graphicData>
        </a:graphic>
      </p:graphicFrame>
      <p:sp>
        <p:nvSpPr>
          <p:cNvPr id="5" name="矩形 4"/>
          <p:cNvSpPr>
            <a:spLocks noChangeAspect="1"/>
          </p:cNvSpPr>
          <p:nvPr/>
        </p:nvSpPr>
        <p:spPr>
          <a:xfrm>
            <a:off x="381000" y="4963042"/>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请母亲停下脚步，不必再送行，表示客气和礼貌。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体现了老师对学生无微不至的关怀。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843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文中第</a:t>
            </a: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段运用大量笔墨写“大先生”刻钢板的绝活，请结合具体内容，分析这样写的作用。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16036"/>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通过详细描绘</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大先生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刻钢板的过程，突出了他精湛的专业技能和对待工作的高度责任感，使人物形象更加丰满。</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凸显了他作为教师的师德风范，表现出这种精神品质对学生产生的深远影响，照应后文中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做试卷时格外珍惜、工整书写的习惯。</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深化文章主旨，表达了作者对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大先生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的敬仰和怀念之情。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106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文中多次提到“大先生”这个称呼，请结合文章内容，谈谈你对“大先生”的理解，并说说为什么作者称他为“永远的‘大先生’”</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01968"/>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我的理解：</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大先生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是指这位老师不仅在教学上有着极高的水平，而且在为人处世、对待学生方面也都展现出高尚的师德和人格魅力。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原因：他关心学生的学习和生活，用自己的行动影响和激励着学生，成为他们成长道路上的引路人。这种深远的影响和启迪，使得</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大先生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的形象在学生心中永远鲜活。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793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2170609"/>
            <a:ext cx="1871158" cy="510179"/>
          </a:xfrm>
          <a:prstGeom prst="rect">
            <a:avLst/>
          </a:prstGeom>
        </p:spPr>
      </p:pic>
      <p:sp>
        <p:nvSpPr>
          <p:cNvPr id="3" name="矩形 2"/>
          <p:cNvSpPr>
            <a:spLocks noChangeAspect="1"/>
          </p:cNvSpPr>
          <p:nvPr/>
        </p:nvSpPr>
        <p:spPr>
          <a:xfrm>
            <a:off x="4560964" y="1569482"/>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人称作用</a:t>
            </a:r>
            <a:endParaRPr lang="zh-CN" altLang="en-US" sz="2800" dirty="0"/>
          </a:p>
        </p:txBody>
      </p:sp>
      <p:sp>
        <p:nvSpPr>
          <p:cNvPr id="4" name="矩形 3"/>
          <p:cNvSpPr>
            <a:spLocks noChangeAspect="1"/>
          </p:cNvSpPr>
          <p:nvPr/>
        </p:nvSpPr>
        <p:spPr>
          <a:xfrm>
            <a:off x="381000" y="2746101"/>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．本文采取第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人称进行叙述，有何作用？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段的人称能否换为“你”？为什么？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975968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1195651"/>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．第一人称：</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使文章更具有真实性；</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叙述亲切自然；</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便于作者直接表达自己的思想感情。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．第二人称：</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拉近了作者与读者之间的距离，亲切自然；</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有利于面对面交流，便于直接抒发感情，有感染力。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．第三人称：</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直接、客观地展现生活；</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不受时间和空间的限制，反映形式比较灵活自由。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953811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淮北校级联考二模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出纳老梁叔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李志联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二十多年前，老梁是我入职鄄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城农行工作第一站的出纳员，也是我的金融启蒙老师。老梁比我父亲小十来岁，我便喊他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老梁叔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老梁叔在海军服役时当过管辖上百人的舰长，转业后又干了多年出纳员、信贷员，是大家公认的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正派人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。他以行为家，家就住在农行营业所平房里面，一天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小时在岗，最适合带离家远又单身的学生兵。</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03616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8191"/>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老梁叔主要教我练习点钞，附带传授一些信贷基础知识和操作技能，不忙时带我出去催收贷款。他给我上的第一课是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君子不取不义之财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简单说就是古代的钱庄老板为了考验学徒的人品，故意在学徒经过的地上丢钱，观察学徒的反应，考验学徒的诚信品质。这个以金钱考验人的小故事，老梁叔给我讲了五六遍之多，生怕我记不住，似乎在银行上班必须先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雷锋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这一关。说起点钞，其实并非老梁叔的专长，他身体胖、手掌大，动作有点臃肿，点得不算快，有时还掉钞，上下两次点的数目不一致，找了半天才发现掉地上了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如果我发现了，我保准第一时间捡起来，直起身体，双手递给他，</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老梁叔，我捡到一张钱，给您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他有时也借机对我开展一下现场教学，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点钞就怕漏钞，手指一定要夹紧，五个手指头配合好，缺一点也不行，小李一定要记住哈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864634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但我承认，在智能点钞机尚未普及的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代末，手工点钞还是老梁叔点得好，动作规范，操作到位，有耐心，有毅力。特别是对待那些拿着破烂零钞到网点兑换整钞的商户或村民，老梁叔来者不拒，数量少的当场清点兑换，数量多到难以当场兑换的，与人当面说好，改天来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由于老梁叔长年累月吃住在所，对贷款户、代办员情况都很熟悉，主任就让他兼职信贷员，空闲时就带着我出去催收即将到期的小额贷款，清收那些已呆滞多年的老贷款。当时俺俩一人骑一辆自行车，车把上挂一个小提包，装着借据、催收通知书、利息单、计算器、签字笔、印泥盒等，走街串巷，进村入户，俨然一个流动的小银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169790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鲁西南一向民风淳朴。碰到饭点，熟悉老梁叔的人怎会轻易让他走呢，不然太薄情了。饭通常在村里的农行代办员家里吃。那时下乡有误餐费补助，在代办员家里吃过饭，趁着主人出去添水沏茶的空档。老梁叔就会从口袋里面抽出两张钞票，往人家桌子上一放，推起车子就走，一边走一边笑着打招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走了哈。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人家反应过来，拿着钱追出家门，我俩已骑出去老远了！回所的路上，野风轻拂，稼禾送香，让人心旷神怡，老梁叔便会哼唱起歌曲来，主要是《军港之夜》等海军熟悉的老歌。我知道，老梁叔心里怀念他当海军舰长时的那些高光时刻。</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40804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05720"/>
            <a:ext cx="11430000" cy="4573560"/>
          </a:xfrm>
          <a:prstGeom prst="rect">
            <a:avLst/>
          </a:prstGeom>
        </p:spPr>
        <p:txBody>
          <a:bodyPr>
            <a:spAutoFit/>
          </a:bodyPr>
          <a:lstStyle/>
          <a:p>
            <a:pPr indent="718820">
              <a:lnSpc>
                <a:spcPct val="130000"/>
              </a:lnSpc>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每当走在山中，我总喜欢俯下身子，去观察一株株小草。任微风从耳边吹过，小鸟在头顶欢唱。草木香混合着泥土的芳香，吸几口，如饮佳酿。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在太行山里，每一株草都有自己的名字。山里的孩子从小就进山识草木。在孩子眼里，草木是伙伴。在大人眼里，草木是宝贝，可以作为餐桌上的美食、家畜的饲料，更可成为医治疾患的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救命草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它们不仅为苍山披绿，也曾在漫长的岁月里救过山里人的命。山里人代代相传，口口相授，对各种草木的习性和作用如数家珍。</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90710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0793"/>
            <a:ext cx="11430000" cy="5443413"/>
          </a:xfrm>
          <a:prstGeom prst="rect">
            <a:avLst/>
          </a:prstGeom>
        </p:spPr>
        <p:txBody>
          <a:bodyPr>
            <a:spAutoFit/>
          </a:bodyPr>
          <a:lstStyle/>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⑦</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有一次收贷回所的路上，正赶上某个村子的农民跨路给玉米浇水，他们直接把一侧沟渠里的水抽到大路上，再沿一条小生产路淌进玉米地。我们被水拦住了去路，没办法，只好脱下鞋袜，推车涉水而过。老梁叔问一旁看水的村民，才知道他们原来的水管坏了，暂时没钱买浇地的管子了。几天后，老梁叔帮这个村子申请办理了小额水利贷款，秋天玉米收获后，我们也如期收回了那笔贷款。</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⑧</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后来，我岗位多次调整，工作忙忙碌碌，与老梁叔也很少见面。他一直坚持到那个乡镇营业所撤并。据说撤所的当晚，老梁叔喝多了，站在营业所的院子中央，抬头看着月亮，高声唱那首熟悉的《军港之夜》，引得周围邻居隔着院子的铁栅栏门观看，也惹得老梁婶子一阵笑骂</a:t>
            </a:r>
            <a:r>
              <a:rPr lang="zh-CN" altLang="zh-CN" sz="27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295271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几年前，老梁叔正式退休了，跟着大女儿去河北涿州照顾小外孙去了。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我有十来年没见过老梁叔了，心里面还真是想念。前阵子，涿州暴雨成灾，全国支援涿州抗汛救灾，我拨打老梁叔以前的电话询问情况，却一直没有打通。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热心的、粗心的老梁叔哦，愿您一生平安！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953853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．老梁叔多次以讲小故事的方式，教育“我”“君子不取不义之财”。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．“野风轻拂，稼禾送香”，乡下环境优美，烘托了老梁叔的愉悦心情。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．老梁叔的电话没能打通，表现了“我”对老梁叔的牵挂和担忧。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．文章记叙了“我”与老梁叔之间的故事，语言含蓄，情感真挚。</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4e30"/>
          <p:cNvSpPr/>
          <p:nvPr/>
        </p:nvSpPr>
        <p:spPr>
          <a:xfrm>
            <a:off x="10668953" y="188852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3432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2251"/>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老梁叔是一名为人善良、工作勤恳的银行工作人员。请分别列举一例说明</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812293"/>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为人善良：老梁叔在农行代办员家里吃饭，都留两张钞票作为饭钱；老梁叔为没钱买水管的村民申请办理小额水利贷款。工作勤恳：老梁叔以行为家，一天</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小时在岗；老梁叔点钞认真，给人兑换整钞来者不拒。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381000" y="360316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请从描写方法的角度赏析下面的句子。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如果我发现了，我保准第一时间捡起来，直起身体，双手递给他，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老梁叔，我捡到一张钱，给您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a:spLocks noChangeAspect="1"/>
          </p:cNvSpPr>
          <p:nvPr/>
        </p:nvSpPr>
        <p:spPr>
          <a:xfrm>
            <a:off x="381000" y="5239297"/>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运用了动作描写和语言描写，生动具体地写出了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捡钱交给老梁叔的情景，表现了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为人诚实和对老梁叔的恭敬。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0306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5720"/>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文中两次写老梁叔唱起《军港之夜》，这样写有什么用意</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35609"/>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表现老梁叔对海军生活的怀念和对乡镇营业所生活的不舍。</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表现了老梁叔性格率真</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或是一个真性情的人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，丰富了老梁叔的人物形象。</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照应老梁叔在海军服役时当过舰长的经历，使文章结构完整、周密。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52648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．文章以第一人称的视角叙述，有什么作用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056374"/>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是文章的线索人物，通过</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的见闻将对老梁叔的回忆串联起来。</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是故事的亲历者，使叙述更真实，更亲切。</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便于抒发情感，表达作者对老梁叔美好品质的赞美和对老梁叔的思念之情。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5107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44038"/>
            <a:ext cx="1871158" cy="510179"/>
          </a:xfrm>
          <a:prstGeom prst="rect">
            <a:avLst/>
          </a:prstGeom>
        </p:spPr>
      </p:pic>
      <p:sp>
        <p:nvSpPr>
          <p:cNvPr id="3" name="矩形 2"/>
          <p:cNvSpPr>
            <a:spLocks noChangeAspect="1"/>
          </p:cNvSpPr>
          <p:nvPr/>
        </p:nvSpPr>
        <p:spPr>
          <a:xfrm>
            <a:off x="3970258" y="1242911"/>
            <a:ext cx="425148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记叙顺序及作用</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441301"/>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．本文的叙述顺序是什么？有什么作用？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．本文在记叙的顺序方面有什么特点？从全文看有什么作用？请结合具体内容分析。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段采用了哪种记叙顺序？有什么表达效果？</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030923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．顺叙作用：叙事有头有尾，条理清晰，读起来脉络清楚、印象深刻。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．倒叙作用：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为了表现文章中心思想的需要，把最能表现中心思想的部分提到前面，加以突出；</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为了使文章结构富于变化，避免平铺直叙，增强文章的生动性；</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为了表现效果的需要，使文章曲折有致，造成悬念，引人入胜。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．插叙作用：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插入的内容对主要情节起补充衬托的作用；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有时会起到解释说明的作用；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使文章脉络清晰；</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使文章结构紧凑。</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754288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50184"/>
            <a:ext cx="11430000" cy="5221494"/>
          </a:xfrm>
          <a:prstGeom prst="rect">
            <a:avLst/>
          </a:prstGeom>
        </p:spPr>
        <p:txBody>
          <a:bodyPr>
            <a:spAutoFit/>
          </a:bodyPr>
          <a:lstStyle/>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2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2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肖曙光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老方的追悼会上需要一张遗像，因为老方生前不爱照相，一时间找不到一张合适的照片，工务段就请来一位画家帮忙，想给老方画一张遗像。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拿着从档案中找来的一些旧照片，替老方画了一张像。画像上的老方双目圆睁，炯炯有神的眼里透着一份执着和刚毅，天庭饱满，下巴圆润，一看就颇有股英雄气概。为了让画像更贴近本人，画家拿着这张画像去给村民们看，想听听大家的意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053325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1551"/>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老方本就是这个村里的，当初铁路通到村里，工务段就地招工，他才进了工务段。他从村头搬到了村尾铁路边的小屋，就成了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公家人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，让村民羡慕不已。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村里人看了画像，都摇头，说：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不像！不像！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哪里不像？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画家问道。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眼睛。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村民王群说，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他的眼睛总是眯着，我们笑话他是‘一线天’呢。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画家拿出旧照片说：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他年轻时眼睛明明不小啊，咋会变成眯缝眼呢？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他天天盯着铁轨，晚上光线又不好，眼睛哪能没有变化？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一位村民这样解释。</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6593613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0793"/>
            <a:ext cx="11430000" cy="5443413"/>
          </a:xfrm>
          <a:prstGeom prst="rect">
            <a:avLst/>
          </a:prstGeom>
        </p:spPr>
        <p:txBody>
          <a:bodyPr>
            <a:spAutoFit/>
          </a:bodyPr>
          <a:lstStyle/>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⑧</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确实，白天火车运务繁忙，老方通常是晚上才工作。村里人已习惯了夜晚那盏移动的信号灯。昏暗中，他或蹲着，或跪着，或撅着腚正在维修加固。黑魆魆的夜里，那灯光如忠诚的卫士，来回移动，显得格外孤独而倔强。</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⑨</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眯起眼睛是为了发现零件上的细小问题，特别是在漆黑的夜里</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这话是老方自己说的。</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又有一位村民补充道。</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⑩</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画家觉得好像也有点道理。于是画家重新修改了画像，又问：</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像不像？</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村民们却还说：</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不像。</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7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画家正疑惑时，村民刘大力说：</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额头。</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他指着画像说。</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老方的额头上有一道疤痕。</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是的。小孩子喊他癞疤叔。</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几个村民证实道。</a:t>
            </a:r>
            <a:endParaRPr lang="zh-CN" altLang="zh-CN" sz="27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51044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记得很小的时候，我就跟在父亲身后上山采中草药。我最先认识的是黄芩，我喜欢它的向阳而生。除了喜欢阳坡外，黄芩似乎不再择地，荒石缝隙，道路旁边，只要有一点泥土就能生长。根茎深埋泥土，春天生出新芽，细小的躯干慢慢抽出。农人们懂得，此时的黄芩格外娇嫩，走过之时脚步会变得缓而轻，生怕把它踩疼。到了七八月份，它细长的躯干会高高上扬，如柳叶般的叶子在躯干两边展开，顶端开出紫色的小花，随风摇曳，很是漂亮。黄芩的根能入药，味道很苦，有清热、泻火、解毒的作用。山里人在挖黄芩的时候很讲究，比如发现成片的黄芩，会选一些年长的挖走，留下年幼的继续生长。</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200831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0070"/>
            <a:ext cx="11430000" cy="5641609"/>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疤痕怎么来的？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刘大力沉默了。另一个人揉了他一把：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还不是拜你所赐。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刘大力脸红了。按规定人和牲畜不能进铁路边的围栏，有一年，刘大力家的羊群进了围栏后，又跑到铁路上，一列火车正开过来。老方为了救羊，在火车飞驰而过的一刹那，他抱着羊滚到路边，结果额头撞在石头上，血流如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我对不住老方。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刘大力红了眼睛</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⑯</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画家苦笑一下，再次修改画像。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这回像了吗？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村民们端详着画像，有的说像，有的说不像。就在莫衷一是时，一个村民高声说：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下巴不像。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对，他的下巴是尖的，刀削一般。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村民说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0590916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他以前的照片上好像是圆圆的下巴啊。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画家说。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他以前是胖，但自从做了巡道工，天天忙得脚跟打后背，早就累成尖下巴了。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刘大力接过话茬：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是啊，还记得那场大雨吗？他不仅保护了铁路，还帮了我们。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⑲</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大家当然记得。那场雨下得像水库开了闸。半夜里，老方跌跌撞撞地来敲响村里人的门，让大家赶快转移，说发生了泥石流。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那回老方帮我们脱了险。这回他却在泥石流里没了。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众人的眼眶瞬间湿润了</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。就在前几天，又一场大雨引发了泥石流，巡查铁路回来的老方，在通知村民转移的途中遇难了</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5583772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MS Mincho" panose="02020609040205080304" pitchFamily="49" charset="-128"/>
                <a:cs typeface="MS Mincho" panose="02020609040205080304" pitchFamily="49" charset="-128"/>
              </a:rPr>
              <a:t>㉑</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画家不由竖起了大拇指</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老方原来这个样子。不过画像上看着有点丑了，没有原来那么俊朗。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MS Mincho" panose="02020609040205080304" pitchFamily="49" charset="-128"/>
                <a:cs typeface="MS Mincho" panose="02020609040205080304" pitchFamily="49" charset="-128"/>
              </a:rPr>
              <a:t>㉒</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大家点头说：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嗯，但这才是我们心中的老方。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选自《羊城晚报》，有删改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2790023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．老方的眼睛由“双目圆睁”变成后来的“眯缝眼”，是因为他习惯眯着眼睛工作造成的。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．写老方维修加固时“或蹲着，或跪着，或撅着腚”，可见其工作很辛苦。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．画家反复询问村民画出来的老方像不像，体现了他工作认真仔细有耐心。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．最后画出来的老方有点丑，与他原来的俊朗形成对比，表现了画家的失望。</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827a4"/>
          <p:cNvSpPr/>
          <p:nvPr/>
        </p:nvSpPr>
        <p:spPr>
          <a:xfrm>
            <a:off x="10621328"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2296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608403837"/>
              </p:ext>
            </p:extLst>
          </p:nvPr>
        </p:nvGraphicFramePr>
        <p:xfrm>
          <a:off x="381000" y="1550608"/>
          <a:ext cx="11430000" cy="1082548"/>
        </p:xfrm>
        <a:graphic>
          <a:graphicData uri="http://schemas.openxmlformats.org/drawingml/2006/table">
            <a:tbl>
              <a:tblPr firstRow="1" firstCol="1" bandRow="1"/>
              <a:tblGrid>
                <a:gridCol w="1208314">
                  <a:extLst>
                    <a:ext uri="{9D8B030D-6E8A-4147-A177-3AD203B41FA5}">
                      <a16:colId xmlns:a16="http://schemas.microsoft.com/office/drawing/2014/main" val="2771460880"/>
                    </a:ext>
                  </a:extLst>
                </a:gridCol>
                <a:gridCol w="2677886">
                  <a:extLst>
                    <a:ext uri="{9D8B030D-6E8A-4147-A177-3AD203B41FA5}">
                      <a16:colId xmlns:a16="http://schemas.microsoft.com/office/drawing/2014/main" val="3725776584"/>
                    </a:ext>
                  </a:extLst>
                </a:gridCol>
                <a:gridCol w="3722914">
                  <a:extLst>
                    <a:ext uri="{9D8B030D-6E8A-4147-A177-3AD203B41FA5}">
                      <a16:colId xmlns:a16="http://schemas.microsoft.com/office/drawing/2014/main" val="1651424413"/>
                    </a:ext>
                  </a:extLst>
                </a:gridCol>
                <a:gridCol w="3820886">
                  <a:extLst>
                    <a:ext uri="{9D8B030D-6E8A-4147-A177-3AD203B41FA5}">
                      <a16:colId xmlns:a16="http://schemas.microsoft.com/office/drawing/2014/main" val="415168508"/>
                    </a:ext>
                  </a:extLst>
                </a:gridCol>
              </a:tblGrid>
              <a:tr h="0">
                <a:tc>
                  <a:txBody>
                    <a:bodyPr/>
                    <a:lstStyle/>
                    <a:p>
                      <a:pPr algn="ctr" fontAlgn="ctr">
                        <a:lnSpc>
                          <a:spcPct val="120000"/>
                        </a:lnSpc>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原文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lnSpc>
                          <a:spcPct val="120000"/>
                        </a:lnSpc>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刘大力红了眼睛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lnSpc>
                          <a:spcPct val="120000"/>
                        </a:lnSpc>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众人的眼眶瞬间湿润了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lnSpc>
                          <a:spcPct val="120000"/>
                        </a:lnSpc>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画家不由竖起了大拇指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945746"/>
                  </a:ext>
                </a:extLst>
              </a:tr>
              <a:tr h="0">
                <a:tc>
                  <a:txBody>
                    <a:bodyPr/>
                    <a:lstStyle/>
                    <a:p>
                      <a:pPr algn="ctr" fontAlgn="ctr">
                        <a:lnSpc>
                          <a:spcPct val="120000"/>
                        </a:lnSpc>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20000"/>
                        </a:lnSpc>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lnSpc>
                          <a:spcPct val="120000"/>
                        </a:lnSpc>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②</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___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20000"/>
                        </a:lnSpc>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崇敬、赞叹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572712"/>
                  </a:ext>
                </a:extLst>
              </a:tr>
            </a:tbl>
          </a:graphicData>
        </a:graphic>
      </p:graphicFrame>
      <p:sp>
        <p:nvSpPr>
          <p:cNvPr id="7" name="A_0fe98"/>
          <p:cNvSpPr/>
          <p:nvPr/>
        </p:nvSpPr>
        <p:spPr>
          <a:xfrm>
            <a:off x="4662000" y="2171355"/>
            <a:ext cx="1222438"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悲痛</a:t>
            </a:r>
            <a:endParaRPr lang="zh-CN" altLang="en-US"/>
          </a:p>
        </p:txBody>
      </p:sp>
      <p:sp>
        <p:nvSpPr>
          <p:cNvPr id="3" name="A_b0703"/>
          <p:cNvSpPr/>
          <p:nvPr/>
        </p:nvSpPr>
        <p:spPr>
          <a:xfrm>
            <a:off x="2026387" y="2171355"/>
            <a:ext cx="2294001"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歉意、愧疚</a:t>
            </a:r>
            <a:endParaRPr lang="zh-CN" altLang="en-US"/>
          </a:p>
        </p:txBody>
      </p:sp>
      <p:sp>
        <p:nvSpPr>
          <p:cNvPr id="2" name="矩形 1"/>
          <p:cNvSpPr>
            <a:spLocks noChangeAspect="1"/>
          </p:cNvSpPr>
          <p:nvPr/>
        </p:nvSpPr>
        <p:spPr>
          <a:xfrm>
            <a:off x="381000" y="927709"/>
            <a:ext cx="11430000" cy="601127"/>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体味文中画线句子蕴含的情感，在表格空缺处填入恰当的内容。</a:t>
            </a:r>
            <a:endParaRPr lang="zh-CN" altLang="en-US" sz="2800" dirty="0"/>
          </a:p>
        </p:txBody>
      </p:sp>
      <p:sp>
        <p:nvSpPr>
          <p:cNvPr id="5" name="矩形 4"/>
          <p:cNvSpPr>
            <a:spLocks noChangeAspect="1"/>
          </p:cNvSpPr>
          <p:nvPr/>
        </p:nvSpPr>
        <p:spPr>
          <a:xfrm>
            <a:off x="381000" y="2654928"/>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请从修辞方法的角度赏析下面的句子。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黑魆魆的夜里，那灯光如忠诚的卫士，来回移动，显得格外孤独而倔强</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381000" y="431282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该句使用了比喻的修辞方法，将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灯光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比作</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忠诚的卫士</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，生动形象地描绘了老方在夜晚工作的情景，强调了老方工作的辛苦和他对工作的忠诚，同时也表达了作者对老方工作态度的赞美。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3096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28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．文章第</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段运用了哪种记叙顺序？有何作用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382768"/>
            <a:ext cx="11430000" cy="228068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文章第</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运用了插叙的记叙顺序。通过回忆老方在铁路上救羊的事迹，补充了故事情节，交代了老方额头大疤痕的由来，丰富了老方的人物形象，同时也解释了村民对老方感激和怀念的原因，增强了文章的真实性和感染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73379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老方的哪些优秀品质给你留下深刻印象？请结合小说内容简要分析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277754"/>
            <a:ext cx="11430000" cy="1721433"/>
          </a:xfrm>
          <a:prstGeom prst="rect">
            <a:avLst/>
          </a:prstGeom>
        </p:spPr>
        <p:txBody>
          <a:bodyPr>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爱岗敬业：总是坚守岗位，确保铁路安全无虞；勇敢无畏：面对危险情况，及时通知村民转移，帮助村民脱险；认真负责：对待工作一丝不苟，即便是细小的问题也会仔细检查，甚至为此养成了眯眼工作的习惯。</a:t>
            </a:r>
            <a:endParaRPr lang="zh-CN" altLang="en-US" sz="2800" dirty="0"/>
          </a:p>
        </p:txBody>
      </p:sp>
    </p:spTree>
    <p:extLst>
      <p:ext uri="{BB962C8B-B14F-4D97-AF65-F5344CB8AC3E}">
        <p14:creationId xmlns:p14="http://schemas.microsoft.com/office/powerpoint/2010/main" val="137337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974666"/>
            <a:ext cx="1871158" cy="510179"/>
          </a:xfrm>
          <a:prstGeom prst="rect">
            <a:avLst/>
          </a:prstGeom>
        </p:spPr>
      </p:pic>
      <p:sp>
        <p:nvSpPr>
          <p:cNvPr id="3" name="矩形 2"/>
          <p:cNvSpPr>
            <a:spLocks noChangeAspect="1"/>
          </p:cNvSpPr>
          <p:nvPr/>
        </p:nvSpPr>
        <p:spPr>
          <a:xfrm>
            <a:off x="4200288" y="1373539"/>
            <a:ext cx="3791423"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概括文章内容</a:t>
            </a:r>
            <a:endParaRPr lang="zh-CN" altLang="en-US" sz="2800" dirty="0"/>
          </a:p>
        </p:txBody>
      </p:sp>
      <p:sp>
        <p:nvSpPr>
          <p:cNvPr id="4" name="矩形 3"/>
          <p:cNvSpPr>
            <a:spLocks noChangeAspect="1"/>
          </p:cNvSpPr>
          <p:nvPr/>
        </p:nvSpPr>
        <p:spPr>
          <a:xfrm>
            <a:off x="381000" y="2571929"/>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．本文围绕“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”，主要写了哪几件事？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．概括这段故事的主要内容。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1329342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．概括段意层意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摘句归纳法。从中心句、过渡句、开头和结尾句等可以入手。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合并归纳法。文章中可能涉及并列段，概括段意时，就要把这几个并列的意思合并起来。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取主舍次法。概括段意时只要将主要内容进行概括即可。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列小标题法。</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摘录法，即摘录现成的词语或句子；</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浓缩法，把段落大意浓缩成小标题。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39176446"/>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．概括某一事件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通读全文，进行定位。即在通读了文章后，看文章详细叙述事件的文字分别在文章第几段。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理清事件，梳理结构层次。即看文章介绍了几件事情，然后再看哪几段都是围绕一件事情写的，就把哪几段划分到一起；或根据文段中的一些关键词来划分层次，如“第一次”“第二次”“后来”等。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根据段落层次来概括每个具体的事件。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根据题干赋分验证答案要点是否全面。如果赋分是奇数，如</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分等，答案很可能是一点或三点。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2882458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．结合全文，概括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标题扩展法。如果标题本身就是一个事件的话，那么就可在标题的基础上增加相应的要素进行扩展。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记叙文六要素归纳法。六要素是时间、地点、人物、事情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起因、经过、结果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。其中，人物和事情是最主要的。另外需注意，如果文章中特意强调了时间或地点的话，那么在概括时就需加上。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段意合并法。合并那些内容集中的段落，把整个文章分成几部分。分段后，用一句话概括出大致意思。然后将各段的段意合并起来就是文章主要内容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41878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小柴胡似乎有点调皮，喜欢往灌木丛里钻，仿佛在和农人捉迷藏。</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过它散发出的特殊香气总会暴露它的存在。这种植物在春天里很容易被发现，因为上一年的枯枝还未腐朽，懂它的人一眼就可认出。不过太行山里的农人不会在春天挖小柴胡，那样会遭到乡亲们的数落。小柴胡的叶子同样细长、秀丽，春生夏长，开出的小黄花香气四溢。小柴胡的根细长，多用于治疗感冒发热等。山里人偶感风寒，抓一把小柴胡，再配几根大葱的根，熬水喝，晚上出一身透汗，第二天便又精神焕发。</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3270594"/>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借助关键句法。结构上有总起句、过渡句、总结句、中心句等。无论哪种归纳形式，都要遵循：一是力求完整；二是力求简洁；三是力求明确，不能笼统含糊。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7261688"/>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篾匠章三爹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章三爹是驼背，是篾匠，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年代的手艺人。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根竹子，在他的手中翻转腾挪，便可变成簸箕、筲箕、菜篮、撮箕、筛子、箩筐、鱼篓等日常用具。物资匮乏的年代，篾活少，不足以养家糊口，没人愿意拜其为师，所以未能一辈子靠手艺吃饭，后来手艺和他一同被埋入黄土。</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6929218"/>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0793"/>
            <a:ext cx="11430000" cy="5443413"/>
          </a:xfrm>
          <a:prstGeom prst="rect">
            <a:avLst/>
          </a:prstGeom>
        </p:spPr>
        <p:txBody>
          <a:bodyPr>
            <a:spAutoFit/>
          </a:bodyPr>
          <a:lstStyle/>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③</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大家都叫他章三爹，不是亲称，也非敬称，与</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长妈妈</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的来历相似，依稀记得他和我家是沾亲带故的。儿时在乡间小路上，总会遇到他，远远就看到那高高驼起的背，岁月硬生生将他原本瘦小的身躯折成了九十度，所以章三爹只能颔首低眉看着自己迈出的脚尖</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负重前行</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这也让他一辈子的路都走得很平稳，没有跌宕，没有起伏。虽然驼背，但他不用拐杖，走路总是将长满老茧的双手交叉背着放在驼背上，看着很不协调，这或许是他唯一不向命运屈服的倔强。孩子们见到他，会大声喊</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章三爹</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，他停下脚步，认真地歪着身子扭过头，颓唐的脸上立即露出慈祥的笑容，</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唉，你们是谁家的娃啊？</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孩子们边答边笑哈哈地跑远了。</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嗯，张家的、李家的、王家的</a:t>
            </a:r>
            <a:r>
              <a:rPr lang="en-US" altLang="zh-CN" sz="27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好啊！</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然后自言自语地踽踽独行。</a:t>
            </a:r>
            <a:endParaRPr lang="zh-CN" altLang="zh-CN" sz="27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14281331"/>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0793"/>
            <a:ext cx="11430000" cy="5443413"/>
          </a:xfrm>
          <a:prstGeom prst="rect">
            <a:avLst/>
          </a:prstGeom>
        </p:spPr>
        <p:txBody>
          <a:bodyPr>
            <a:spAutoFit/>
          </a:bodyPr>
          <a:lstStyle/>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④</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几次章三爹见到我母亲都会热情地问：</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姑娘，家里的筲箕筛子那些还有的用吗？</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可能是家里需要新添用具，抑或是母亲觉得盛情难却，便和他约了时间来家里做篾活。</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700" b="1" dirty="0">
                <a:latin typeface="Calibri" panose="020F0502020204030204" pitchFamily="34" charset="0"/>
                <a:ea typeface="宋体" panose="02010600030101010101" pitchFamily="2" charset="-122"/>
                <a:cs typeface="宋体" panose="02010600030101010101" pitchFamily="2" charset="-122"/>
              </a:rPr>
              <a:t>⑤</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那是深秋的清晨，一家人被章三爹的敲门声叫醒，我披着衣服去开门，扑面而来的寒气窜进身体，不禁打了个寒战。褪色的蜡黄帆布工具包挂在他脖子上微微摇晃，</a:t>
            </a:r>
            <a:r>
              <a:rPr lang="zh-CN" altLang="zh-CN" sz="2700" b="1" u="sng" dirty="0">
                <a:latin typeface="Times New Roman" panose="02020603050405020304" pitchFamily="18" charset="0"/>
                <a:ea typeface="楷体" panose="02010609060101010101" pitchFamily="49" charset="-122"/>
                <a:cs typeface="Times New Roman" panose="02020603050405020304" pitchFamily="18" charset="0"/>
              </a:rPr>
              <a:t>脸色如同冰霜般煞白，佝偻的身子蜷缩成了一个不规整的圆</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。破旧的棉袄有几团棉絮已呼之欲出，原本弱不禁风的他更显孱弱。我赶忙帮他取下工具包，迎他进屋，难以想象以这样的姿态穿行深秋的晨雾是一种怎样的感受，</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是我来早了，扰到你们休息了！</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他边移进屋边尴尬地说，喝了杯热水就拿起篾刀到竹林里挑选竹子去了。</a:t>
            </a:r>
            <a:endParaRPr lang="zh-CN" altLang="zh-CN" sz="27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6463389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等家人都起来后，章三爹已经拖着砍好的竹子回来了，接下来便开始削竹、破篾</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满是锈迹的篾刀在他粗糙的手中游刃有余、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势如破竹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根根竹条片被剥离出来，等着下一道工序的召唤。章三爹没有工艺图纸，全凭胸中有丘壑，编织的用具不仅实用而且精巧美观。我常好奇地围观章三爹编织的过程，他总是笑呵呵地耐心讲解，全然没有对小孩稚嫩天真的敷衍与搪塞。</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0681867"/>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几粒花生米就可以下一杯酒！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这是章三爹的名言。但母亲仍会以农家最高的礼遇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设酒杀鸡作食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款待客人，三爹看到桌上超标的饭食，脸上露出不悦的神色，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干吗这样浪费？我只要有两杯酒和一碟花生米就足够了！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他不是扭捏作态，上桌了也很少大快朵颐。</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喜欢喝酒，但不贪杯，菜也绝不多动几筷，不小心洒了两滴酒在手指上，他会马上放入嘴里吮吸，微微颤动的花白胡须似乎在显露心满意足</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。章三爹常年独居，虽有儿女，日子也都捉襟见肘，生活潦倒，他没有篾活时都会下田帮儿子儿媳干农活。清贫的生活，身体的不便，章三爹也未因命运如此而忧戚，就这样简朴而清幽地生活着。</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3043689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随着求学离家时日的增加，我也很少再见到章三爹。后来，听母亲说章三爹去世了，不知为何，心中莫名的伤楚，因为他的命运多舛？因为一手好手艺的遗失？以至于脑海里常浮现他的身影，他用满是沟壑的双手编织着精美的竹器，也编织了自己一生的际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前不久和友人聊到这种竹器，友人说现在有些小巷子也能看到这些器具，但都是青白色的，跟以前家里用得油光发亮的感觉截然不同，青白得清冷刺手，只有那枣红发光的才温润光滑。是啊，温润的是岁月浸染的情愫，是像章三爹一样历经世事而安然的坚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选自《散文精选大全》，有删改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9409558"/>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段对章三爹身体状况和职业特点的介绍，既交代了故事的主人公，又引出下文写章三爹忙着为大家做篾活的内容。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．章三爹对小孩是慈祥的，不仅在路上遇见时热情招呼，还会对“我”的问题耐心回答，满足“我”的好奇心。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．“我”求学离家后，想起章三爹时，心中莫名的伤楚，不仅因为他的好手艺未传承下来，更是因为他清贫艰难的一生。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段写“我”和友人说起现在那些青白的竹器的内容，是为了和章三爹的竹器作对比，突出文章主题。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53c5"/>
          <p:cNvSpPr/>
          <p:nvPr/>
        </p:nvSpPr>
        <p:spPr>
          <a:xfrm>
            <a:off x="10621328" y="1048292"/>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09050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4207448607"/>
              </p:ext>
            </p:extLst>
          </p:nvPr>
        </p:nvGraphicFramePr>
        <p:xfrm>
          <a:off x="381000" y="1724376"/>
          <a:ext cx="11430000" cy="3728085"/>
        </p:xfrm>
        <a:graphic>
          <a:graphicData uri="http://schemas.openxmlformats.org/drawingml/2006/table">
            <a:tbl>
              <a:tblPr firstRow="1" firstCol="1" bandRow="1"/>
              <a:tblGrid>
                <a:gridCol w="1672883">
                  <a:extLst>
                    <a:ext uri="{9D8B030D-6E8A-4147-A177-3AD203B41FA5}">
                      <a16:colId xmlns:a16="http://schemas.microsoft.com/office/drawing/2014/main" val="1214916169"/>
                    </a:ext>
                  </a:extLst>
                </a:gridCol>
                <a:gridCol w="3629465">
                  <a:extLst>
                    <a:ext uri="{9D8B030D-6E8A-4147-A177-3AD203B41FA5}">
                      <a16:colId xmlns:a16="http://schemas.microsoft.com/office/drawing/2014/main" val="1159189024"/>
                    </a:ext>
                  </a:extLst>
                </a:gridCol>
                <a:gridCol w="6127652">
                  <a:extLst>
                    <a:ext uri="{9D8B030D-6E8A-4147-A177-3AD203B41FA5}">
                      <a16:colId xmlns:a16="http://schemas.microsoft.com/office/drawing/2014/main" val="1749515927"/>
                    </a:ext>
                  </a:extLst>
                </a:gridCol>
              </a:tblGrid>
              <a:tr h="21145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词句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原意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在文中的意思</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8514"/>
                  </a:ext>
                </a:extLst>
              </a:tr>
              <a:tr h="62420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长妈妈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鲁迅儿时的保姆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9707087"/>
                  </a:ext>
                </a:extLst>
              </a:tr>
              <a:tr h="624205">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负重前行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背负着沉重的包裹向前行走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②</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9086313"/>
                  </a:ext>
                </a:extLst>
              </a:tr>
              <a:tr h="62420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势如破竹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比喻节节胜利，毫无阻碍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③</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4840340"/>
                  </a:ext>
                </a:extLst>
              </a:tr>
              <a:tr h="62420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设酒杀鸡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桃花源里的人招待渔人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表现母亲的热情好客和淳朴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0725777"/>
                  </a:ext>
                </a:extLst>
              </a:tr>
            </a:tbl>
          </a:graphicData>
        </a:graphic>
      </p:graphicFrame>
      <p:sp>
        <p:nvSpPr>
          <p:cNvPr id="6" name="A_8d98d"/>
          <p:cNvSpPr/>
          <p:nvPr/>
        </p:nvSpPr>
        <p:spPr>
          <a:xfrm>
            <a:off x="6007810" y="3937790"/>
            <a:ext cx="5508688"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形容章三爹动作娴熟、手艺高超</a:t>
            </a:r>
            <a:endParaRPr lang="zh-CN" altLang="en-US"/>
          </a:p>
        </p:txBody>
      </p:sp>
      <p:sp>
        <p:nvSpPr>
          <p:cNvPr id="5" name="A_1e5e7"/>
          <p:cNvSpPr/>
          <p:nvPr/>
        </p:nvSpPr>
        <p:spPr>
          <a:xfrm>
            <a:off x="6007810" y="3055140"/>
            <a:ext cx="5865876"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形容章三爹的驼背折弯了他的身体</a:t>
            </a:r>
            <a:endParaRPr lang="zh-CN" altLang="en-US"/>
          </a:p>
        </p:txBody>
      </p:sp>
      <p:sp>
        <p:nvSpPr>
          <p:cNvPr id="3" name="A_8d469"/>
          <p:cNvSpPr/>
          <p:nvPr/>
        </p:nvSpPr>
        <p:spPr>
          <a:xfrm>
            <a:off x="6007810" y="2301712"/>
            <a:ext cx="4794313" cy="29870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表现章三爹的身份平常无奇</a:t>
            </a:r>
            <a:endParaRPr lang="zh-CN" altLang="en-US" dirty="0"/>
          </a:p>
        </p:txBody>
      </p:sp>
      <p:sp>
        <p:nvSpPr>
          <p:cNvPr id="2" name="矩形 1"/>
          <p:cNvSpPr>
            <a:spLocks noChangeAspect="1"/>
          </p:cNvSpPr>
          <p:nvPr/>
        </p:nvSpPr>
        <p:spPr>
          <a:xfrm>
            <a:off x="381000" y="1101478"/>
            <a:ext cx="7577715"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文章中的语言颇有新意，请完成下面表格。</a:t>
            </a:r>
            <a:endParaRPr lang="zh-CN" altLang="en-US" sz="2800" dirty="0"/>
          </a:p>
        </p:txBody>
      </p:sp>
    </p:spTree>
    <p:extLst>
      <p:ext uri="{BB962C8B-B14F-4D97-AF65-F5344CB8AC3E}">
        <p14:creationId xmlns:p14="http://schemas.microsoft.com/office/powerpoint/2010/main" val="316053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请品析下列句子的表达效果。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脸色如同冰霜般煞白，佝偻的身子蜷缩成了一个不规整的圆。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从修辞手法的角度</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4306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运用比喻的修辞手法，把章三爹的脸色比作冰霜，身子比作不规整的圆，生动形象地写出深秋清晨章三爹的脸色苍白、身体蜷缩的状态，表现他的孱弱与生活的艰辛，同时体现了他重诺的品质。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138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益母草的性格则比较外向，田埂旁，小路边，它总喜欢与灌木比高低，长得很是旺盛。仿佛春来它先知，嫩小的新叶迎春破土，生长很快。进入夏季，远远望去，挺拔的个头开满了粉红色的小花。花开两三天后，就是采收最好的时候。选一个晴朗的天气，用镰刀齐地割下地上部分，留下的根来年又会旺长。采回后，稍作晾晒，清洗干净，母亲会将益母草分段，然后在一口大砂锅里熬，边熬边搅拌。最后过滤掉枝叶，再接着熬，直到熬成膏状，放入罐里，待入药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2895367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喜欢喝酒，但不贪杯，菜也绝不多动几筷，不小心洒了两滴酒在手指上，他会马上放入嘴里吮吸，微微颤动的花白胡须似乎在显露心满意足。</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从人物描写的角度</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4306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运用动作描写</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洒、放入、吮吸</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和外貌描写</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微微颤动的花白胡须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，细致地刻画了章三爹喝酒时的节俭、知足，体现他简朴的生活习惯和安于清贫的心态。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449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．联系文章内容，说说从哪些事情可以看出章三爹“历经世事而安然的坚守”</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340099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章三爹有一手篾匠的好手艺，却未能靠手艺吃饭，不过他始终没有丢掉篾匠活，这是他对手艺的坚守。</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他因驼背折弯了腰，但绝不用拐杖，把路走得很平稳，这是他对不屈服于命运的坚守。</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他只要几粒花生米就能下一杯酒，并且不贪杯，这是他对简朴清幽生活的坚守。</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他穿过深秋的晨雾，在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一家人还未起床时，就到了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家，并立刻开始做工，这是他对信诺的坚守。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0944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一件竹器，不只是用具，还有岁月的浸染和湿润的情绪。情深难诉，借物喻人，亦可娓娓道来。请从你的生活中找出一件类似的物品来，抒发它因为某人而给你带来的人生感悟。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物品：</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人生感悟</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59773"/>
          <p:cNvSpPr/>
          <p:nvPr/>
        </p:nvSpPr>
        <p:spPr>
          <a:xfrm>
            <a:off x="370840" y="4662202"/>
            <a:ext cx="105093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悟到，摔倒并不可怕，爬起来继续骑行，一定会到达目的地。</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82f13"/>
          <p:cNvSpPr/>
          <p:nvPr/>
        </p:nvSpPr>
        <p:spPr>
          <a:xfrm>
            <a:off x="2156778" y="4107466"/>
            <a:ext cx="102506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父母给我买的自行车让我体验到自由驰骋的快乐，更让我领</a:t>
            </a:r>
            <a:endParaRPr lang="zh-CN" altLang="en-US"/>
          </a:p>
        </p:txBody>
      </p:sp>
      <p:sp>
        <p:nvSpPr>
          <p:cNvPr id="3" name="A_c77f0"/>
          <p:cNvSpPr/>
          <p:nvPr/>
        </p:nvSpPr>
        <p:spPr>
          <a:xfrm>
            <a:off x="1799590" y="3552730"/>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自行车。</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5497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65809"/>
            <a:ext cx="1871158" cy="510179"/>
          </a:xfrm>
          <a:prstGeom prst="rect">
            <a:avLst/>
          </a:prstGeom>
        </p:spPr>
      </p:pic>
      <p:sp>
        <p:nvSpPr>
          <p:cNvPr id="3" name="矩形 2"/>
          <p:cNvSpPr>
            <a:spLocks noChangeAspect="1"/>
          </p:cNvSpPr>
          <p:nvPr/>
        </p:nvSpPr>
        <p:spPr>
          <a:xfrm>
            <a:off x="4200288" y="1213323"/>
            <a:ext cx="3791423" cy="652486"/>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把握思想</a:t>
            </a:r>
            <a:r>
              <a:rPr lang="zh-CN" altLang="zh-CN" sz="2800" b="1" dirty="0" smtClean="0">
                <a:latin typeface="Calibri" panose="020F0502020204030204" pitchFamily="34" charset="0"/>
                <a:ea typeface="方正兰亭圆_GBK"/>
                <a:cs typeface="Times New Roman" panose="02020603050405020304" pitchFamily="18" charset="0"/>
              </a:rPr>
              <a:t>情感</a:t>
            </a:r>
            <a:endParaRPr lang="zh-CN" altLang="en-US" sz="2800" dirty="0"/>
          </a:p>
        </p:txBody>
      </p:sp>
      <p:sp>
        <p:nvSpPr>
          <p:cNvPr id="4" name="矩形 3"/>
          <p:cNvSpPr>
            <a:spLocks noChangeAspect="1"/>
          </p:cNvSpPr>
          <p:nvPr/>
        </p:nvSpPr>
        <p:spPr>
          <a:xfrm>
            <a:off x="381000" y="2542195"/>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．文章表达了作者怎样的思想感情？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．请结合文章主旨，说说文中表现了哪些情感。</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470132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．从重点句中去体会。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．从关键词语中去体会。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．从对人物的语言、动作、神情以及心理活动的描写中去体会。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．从对景物的描写中去体会。“一切景语皆情语”，“景”和“情”是分不开的。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．从标点符号中去体会。要特别注意文章中的感叹号、省略号和问号的作用。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2573559"/>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4" name="矩形 3"/>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安庆二模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又到椿芽飘香时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毕传高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我的老家在鄂东一个名叫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乌沙畈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的小山村。记忆中，老家的云雾总是带着三分药香。四月的风掠过青砖黛瓦，将山坳里新发的椿芽香揉碎了撒向人间。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5654947"/>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家的春天是从石缝里钻出来的。新修的水泥路刚被夜雨洗得发亮，山上的野樱还未谢尽，榨林塝的竹林里早已冒出星星点点的笋尖。这时候，若往小镇的早集上走一走，定能遇见头戴蓝布巾的阿婆，竹篮里码着扎成小把的香椿芽。叶片上沾着露水，茎秆掐断处凝着琥珀色的汁，空气里浮动的香气，裹挟着泥土与晨雾的湿润，直往人肺腑里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椿树打头不作梁，四月芽尖赛参汤。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祖父在世时常念叨这句老话。故乡人家多在檐前屋后栽种香椿，倒不图它成材，单为这年年岁岁守时的馈赠。我总记得屋前那株，树干虬曲如卧龙，树皮皴裂似百岁老人的手。</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惊蛰过后，枝丫间便缀满玛瑙般的芽苞，待到清明雨落，嫩叶舒展如孔雀翎羽，在炊烟里轻轻摇曳。</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9799506"/>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3220"/>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采椿芽是门讲究活儿。父亲会选在露水将散未散的清晨，扛着带钩的竹竿往山上去。香椿多长在老宅旁、竹篱边、山林里、梯田坎上，越是贫瘠处越生得精神。父亲教我们姐弟看叶尖颜色：紫红者味醇，碧绿者气清。采时不可贪心，每枝只取顶芽两三片，留得母树续生机。我们拎着篾篮跟在后面，看父亲用竹竿轻巧一勾，嫩芽便簌簌落进篾篮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最妙的还是母亲灶台上的戏法。青石垒的土灶烧着松针，铁锅热得泛青时，菜籽油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滋啦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声跳起舞来。焯过山泉水的香椿切得细碎，拌上自家老母鸡下的蛋，金玉相融倒入锅中。霎时间香气撞开雕花木窗，漫过晾着草药的竹匾，惊醒了梁上打盹的花猫。这味道不同于城里的香精调料，倒像把整个春天的山野之气都收在碗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初尝微苦，细品回甘，末了舌尖还留着草木的清气。</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0508098"/>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椿芽炒蛋刚出锅，总要先给隔壁老人送一碗。他常说我家的香椿是沾了医圣的灵气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李时珍当年在泗流山采药，曾在我家歇脚饮茶，临走时将药篓里几粒椿实遗落院中。这话我原是不信的，直到某日在《本草纲目》翻见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椿樗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香者名椿，臭者名樗</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椿木实而叶香可啖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，心中不觉一怔，对香椿的爱便又多了几分。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山里的春天总伴着交换与分享。四一奶端来腌得透亮的香椿酱，敦六叔送来新挖的野竹笋，母亲则用晒干的香椿芽包了艾草青团回赠。最难忘那年春早，香椿发得稀落，母亲把攒了半月的芽尖全给了坐月子的菊芬嫂。母亲说草木知仁义，人更要懂情分。夜里我们姐弟仨就着腌萝卜喝粥，却觉得比往日更有滋味。</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0689295"/>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年椿芽季，我告别了生我养我的大山，调到了县城。临行前，母亲往车里塞了一包连夜焙制的香椿茶，叶片蜷曲如碧螺，热水一冲便舒展成振翅的绿蝶。这些年东奔西走，尝过湖南的腌腊肉，吃过重庆的辣子鸡，却总在春雨绵绵的夜，想起老屋瓦檐滴落的椿芽香。小城也能买到香椿，但城里的香椿用保鲜膜裹着，躺在冷气充足的货架上，终究少了山野的魂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前日收到老家带来的包裹。粗布包着的玻璃瓶里，紫红的香椿芽浸在琥珀色的茶油中，底下沉着几粒青花椒。按母亲所嘱，取一勺拌在刚出锅的挂面里，总算满足了心心念念的期盼，仿佛又见老屋炊烟袅袅。</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475810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一次回乡，我总会走进山里，去看看这些草木，就像是去拜访一个个交情甚厚的老友。初春的风在苍茫的群山中、空旷的原野上奔跑，苏醒的小溪一路迈着轻盈的脚步边走边唱。背阴处偶有残雪待融，雪面上有山鸡、野兔走过，爪印如盛开的花朵。沉睡了一个冬天的老桃树、大柳树，枝条上已有新芽冒尖，让人惊喜。此时大地之下，成群结队的小草闻风而动，枯枝败叶中孕育着新生。阳坡上的黄芩，灌木丛中的小柴胡，田埂边的益母草，点点嫩芽已经在解冻的泥土中萌生。我轻声唤着它们的名字，微风中，它们纷纷点头应答</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7843070"/>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又一次梦回乌沙畈。门前那株香椿愈发苍劲，枝干上系满红布条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都是求医问药的外乡人挂的。原来老树竟成了乡亲们口中的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药王椿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，说是用它的芽尖煎水可治咳喘。醒来翻着手机，家人群里正热闹：姐姐在晒新采的椿芽，母亲站在老树下手搭树干，笑容比枝头的春阳还暖。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又到椿芽飘香时。我披衣起身，听见远山的香椿正在抽芽，那声音轻得像母亲年轻时哼的采茶调。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选自《光明日报》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04</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版</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，有</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0051746"/>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428319687"/>
              </p:ext>
            </p:extLst>
          </p:nvPr>
        </p:nvGraphicFramePr>
        <p:xfrm>
          <a:off x="381000" y="1711325"/>
          <a:ext cx="11430000" cy="4044950"/>
        </p:xfrm>
        <a:graphic>
          <a:graphicData uri="http://schemas.openxmlformats.org/drawingml/2006/table">
            <a:tbl>
              <a:tblPr firstRow="1" firstCol="1" bandRow="1"/>
              <a:tblGrid>
                <a:gridCol w="4430486">
                  <a:extLst>
                    <a:ext uri="{9D8B030D-6E8A-4147-A177-3AD203B41FA5}">
                      <a16:colId xmlns:a16="http://schemas.microsoft.com/office/drawing/2014/main" val="3414590662"/>
                    </a:ext>
                  </a:extLst>
                </a:gridCol>
                <a:gridCol w="6999514">
                  <a:extLst>
                    <a:ext uri="{9D8B030D-6E8A-4147-A177-3AD203B41FA5}">
                      <a16:colId xmlns:a16="http://schemas.microsoft.com/office/drawing/2014/main" val="3120553894"/>
                    </a:ext>
                  </a:extLst>
                </a:gridCol>
              </a:tblGrid>
              <a:tr h="417830">
                <a:tc rowSpan="5">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忆椿芽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头戴蓝布巾的阿婆售卖椿芽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2403901"/>
                  </a:ext>
                </a:extLst>
              </a:tr>
              <a:tr h="211455">
                <a:tc vMerge="1">
                  <a:txBody>
                    <a:bodyPr/>
                    <a:lstStyle/>
                    <a:p>
                      <a:endParaRPr lang="zh-CN" altLang="en-US"/>
                    </a:p>
                  </a:txBody>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祖父念叨关于椿树的老话</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5148624"/>
                  </a:ext>
                </a:extLst>
              </a:tr>
              <a:tr h="417830">
                <a:tc vMerge="1">
                  <a:txBody>
                    <a:bodyPr/>
                    <a:lstStyle/>
                    <a:p>
                      <a:endParaRPr lang="zh-CN" altLang="en-US"/>
                    </a:p>
                  </a:txBody>
                  <a:tcPr/>
                </a:tc>
                <a:tc>
                  <a:txBody>
                    <a:bodyPr/>
                    <a:lstStyle/>
                    <a:p>
                      <a:pPr fontAlgn="ctr">
                        <a:spcAft>
                          <a:spcPts val="0"/>
                        </a:spcAft>
                      </a:pP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en-US" altLang="zh-CN"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586661"/>
                  </a:ext>
                </a:extLst>
              </a:tr>
              <a:tr h="211455">
                <a:tc vMerge="1">
                  <a:txBody>
                    <a:bodyPr/>
                    <a:lstStyle/>
                    <a:p>
                      <a:endParaRPr lang="zh-CN" altLang="en-US"/>
                    </a:p>
                  </a:txBody>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母亲用椿芽做菜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8929747"/>
                  </a:ext>
                </a:extLst>
              </a:tr>
              <a:tr h="211455">
                <a:tc vMerge="1">
                  <a:txBody>
                    <a:bodyPr/>
                    <a:lstStyle/>
                    <a:p>
                      <a:endParaRPr lang="zh-CN" altLang="en-US"/>
                    </a:p>
                  </a:txBody>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乡邻分享椿芽相关食物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602920"/>
                  </a:ext>
                </a:extLst>
              </a:tr>
              <a:tr h="417830">
                <a:tc>
                  <a:txBody>
                    <a:bodyPr/>
                    <a:lstStyle/>
                    <a:p>
                      <a:pPr fontAlgn="ctr">
                        <a:spcAft>
                          <a:spcPts val="0"/>
                        </a:spcAft>
                      </a:pP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2800" b="1" u="sng" dirty="0" smtClean="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“我”收到老家寄来用茶油浸着的香椿芽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8853098"/>
                  </a:ext>
                </a:extLst>
              </a:tr>
              <a:tr h="624205">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梦椿芽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fontAlgn="ctr">
                        <a:spcAft>
                          <a:spcPts val="0"/>
                        </a:spcAft>
                      </a:pP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88359"/>
                  </a:ext>
                </a:extLst>
              </a:tr>
            </a:tbl>
          </a:graphicData>
        </a:graphic>
      </p:graphicFrame>
      <p:sp>
        <p:nvSpPr>
          <p:cNvPr id="8" name="A_0e7ea"/>
          <p:cNvSpPr/>
          <p:nvPr/>
        </p:nvSpPr>
        <p:spPr>
          <a:xfrm>
            <a:off x="4736556" y="5337614"/>
            <a:ext cx="3722751"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群里关于椿芽的消息</a:t>
            </a:r>
            <a:endParaRPr lang="zh-CN" altLang="en-US" dirty="0"/>
          </a:p>
        </p:txBody>
      </p:sp>
      <p:sp>
        <p:nvSpPr>
          <p:cNvPr id="7" name="A_d9e6d"/>
          <p:cNvSpPr/>
          <p:nvPr/>
        </p:nvSpPr>
        <p:spPr>
          <a:xfrm>
            <a:off x="4736556" y="4910894"/>
            <a:ext cx="7651877"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梦到老家</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药王椿</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，醒来看到家人</a:t>
            </a:r>
            <a:endParaRPr lang="zh-CN" altLang="en-US"/>
          </a:p>
        </p:txBody>
      </p:sp>
      <p:sp>
        <p:nvSpPr>
          <p:cNvPr id="6" name="A_79ca3"/>
          <p:cNvSpPr/>
          <p:nvPr/>
        </p:nvSpPr>
        <p:spPr>
          <a:xfrm>
            <a:off x="4736556" y="3087174"/>
            <a:ext cx="1936814"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分辨椿芽</a:t>
            </a:r>
            <a:endParaRPr lang="zh-CN" altLang="en-US"/>
          </a:p>
        </p:txBody>
      </p:sp>
      <p:sp>
        <p:nvSpPr>
          <p:cNvPr id="5" name="A_7736f"/>
          <p:cNvSpPr/>
          <p:nvPr/>
        </p:nvSpPr>
        <p:spPr>
          <a:xfrm>
            <a:off x="4736556" y="2660454"/>
            <a:ext cx="8009065"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父亲清晨带</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上山采椿芽并教</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a:t>
            </a:r>
            <a:r>
              <a:rPr lang="zh-CN" altLang="en-US"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a:p>
        </p:txBody>
      </p:sp>
      <p:sp>
        <p:nvSpPr>
          <p:cNvPr id="3" name="A_67763"/>
          <p:cNvSpPr/>
          <p:nvPr/>
        </p:nvSpPr>
        <p:spPr>
          <a:xfrm>
            <a:off x="306070" y="4454964"/>
            <a:ext cx="4675251"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念椿芽</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或思椿芽、盼椿芽</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a:p>
        </p:txBody>
      </p:sp>
      <p:sp>
        <p:nvSpPr>
          <p:cNvPr id="2" name="矩形 1"/>
          <p:cNvSpPr>
            <a:spLocks noChangeAspect="1"/>
          </p:cNvSpPr>
          <p:nvPr/>
        </p:nvSpPr>
        <p:spPr>
          <a:xfrm>
            <a:off x="381000" y="1047734"/>
            <a:ext cx="6495689"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请根据文章内容，补全下面的表格。</a:t>
            </a:r>
            <a:endParaRPr lang="zh-CN" altLang="en-US" sz="2800" dirty="0"/>
          </a:p>
        </p:txBody>
      </p:sp>
    </p:spTree>
    <p:extLst>
      <p:ext uri="{BB962C8B-B14F-4D97-AF65-F5344CB8AC3E}">
        <p14:creationId xmlns:p14="http://schemas.microsoft.com/office/powerpoint/2010/main" val="1673950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3"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请从修辞手法的角度赏析第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惊蛰过后，枝丫间便缀满玛瑙般的芽苞，待到清明雨落，嫩叶舒展如孔雀翎羽，在炊烟里轻轻摇曳</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43068"/>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运用比喻的修辞手法，将椿树的芽苞比作玛瑙，将嫩叶比作孔雀翎羽，生动形象地写出了椿树芽苞的色泽鲜艳和嫩叶的美丽姿态，表现了作者对椿树的喜爱之情。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811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段中提到李时珍在“我”家歇脚遗落椿实的传说，有什么作用？请联系上下文加以分析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增添了文章的文化底蕴和传奇色彩。</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传说使</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对香椿的喜爱又多了几分，突出文章主题。</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从侧面表现了家乡香椿的独特魅力，也为下文写</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药王椿</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做铺垫。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0094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结合全文，说说文章以“又到椿芽飘香时”为题有什么妙处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16036"/>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作为文章线索，贯穿全文，使文章结构井然。</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点明写作对象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椿芽，</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又到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体现时间的轮回，引发作者对过去关于椿芽种种美好回忆的怀念。</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飘香</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一词营造出美好的氛围，激发读者阅读兴趣。</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含蓄地表达了作者对故乡、对亲人的思念之情，暗示文章主旨。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488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．本文通过“香椿”表达了哪些思想情感？结合文本内容简要分析</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215652"/>
            <a:ext cx="11430000" cy="508145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对故乡的眷恋与思念之情。文中多次通过香椿回忆故乡的景、人、事，借香椿的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山野魂魄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象征故乡独特的生活气息，表达对故乡的深深怀念之情。</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对亲情的珍视。父亲教采椿芽的细节、母亲用椿芽做菜的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戏法</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、离别时的香椿茶与后续包裹，都展现了家庭生活的温馨，传递出对亲人的感恩与思念。</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对乡村温情与传统美德的赞美。邻里间交换香椿酱、野竹笋，母亲将椿芽送给坐月子的菊芬嫂，体现山里人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知仁义、懂情分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的淳朴民风和真挚情谊。</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对传统的尊重与传承。祖父的俗语、李时珍的传说等，赋予了香椿以文化内涵，暗含对传统的尊重与传承。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47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2039982"/>
            <a:ext cx="1871158" cy="510179"/>
          </a:xfrm>
          <a:prstGeom prst="rect">
            <a:avLst/>
          </a:prstGeom>
        </p:spPr>
      </p:pic>
      <p:sp>
        <p:nvSpPr>
          <p:cNvPr id="3" name="矩形 2"/>
          <p:cNvSpPr>
            <a:spLocks noChangeAspect="1"/>
          </p:cNvSpPr>
          <p:nvPr/>
        </p:nvSpPr>
        <p:spPr>
          <a:xfrm>
            <a:off x="4019950" y="1438855"/>
            <a:ext cx="415209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标题理解及作用</a:t>
            </a:r>
            <a:endParaRPr lang="zh-CN" altLang="en-US" sz="2800" dirty="0"/>
          </a:p>
        </p:txBody>
      </p:sp>
      <p:sp>
        <p:nvSpPr>
          <p:cNvPr id="4" name="矩形 3"/>
          <p:cNvSpPr>
            <a:spLocks noChangeAspect="1"/>
          </p:cNvSpPr>
          <p:nvPr/>
        </p:nvSpPr>
        <p:spPr>
          <a:xfrm>
            <a:off x="381000" y="2680787"/>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．结合文意，说明文章标题“</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．你如何理解文章标题“</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．文章标题换成另外一个标题是否可以？为什么？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9126542"/>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448425"/>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．理解标题的含义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从把握文章标题的象征意义入手。理解象征手法，关键在于找出象征本体和象征对象之间的联系和共同点。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从理解标题的双关义入手。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从作者感情的出发点切入。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从概括文章主要内容的角度入手。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从寻找文章的文眼上发掘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8843941"/>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．理解标题的作用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概括文章内容。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文眼；揭示文章中心。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提示文章线索。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作者感情的出发点。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吸引读者注意。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一语双关。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41771743"/>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泸州</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金三在盈水村开了一家烧饼店。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手巧，学什么都快，他会开拖拉机、做过木匠，在街上烧饼店学了半个月，就回来自己开店了。金三和妻子每天总要在店里和好面，很晚才回家，第二天公鸡一打鸣，就又去忙活。金三把和好的面用擀面杖擀开，妻子把面撕成一块块面团，金三再用擀面杖把面团擀成一个个长条形或圆形的饼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77786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段中“每一株草都有自己的名字”，表现出太行山区的人们对家乡的小草非常熟悉。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段中“只要有一点泥土就能生长”，突出了黄芩生命力顽强，对生存环境别无他求。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段写益母草从采收到制成膏状的过程时，用了割、晾晒、清洗、熬等动词，准确精练。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段的景物描写，有静态有动态，有视觉有听觉，展现了大山初春时节的勃勃生机。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cb593"/>
          <p:cNvSpPr/>
          <p:nvPr/>
        </p:nvSpPr>
        <p:spPr>
          <a:xfrm>
            <a:off x="489903" y="1322951"/>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19686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的烧饼店在进出村子的必经之路上，村民隔三岔五就要从这里经过。盈水村的人习惯早起，都是一早就去田里干活儿。待太阳照头的时候，就陆陆续续推着推车回家了。这时候还没到吃中饭的时间，经过金三的烧饼店，就有人要买一两个烧饼填填肚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做的烧饼有长的、有圆的，长的是咸烧饼，圆的是甜烧饼和实心烧饼。金三的烧饼好吃，可以拿钱买，也可以用粮食来换。村里人有钱习惯存定期，不到期都舍不得拿出来用。一个烧饼两毛五，一块钱能买四个，可即便如此，村里人还是习惯拿粮食来换。还有的人索性就赊账，金三找了个本子，记上名字和日期，后面写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欠甜烧饼三个、欠咸烧饼五个、欠实心烧饼十个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96704871"/>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的账本上写满了欠账信息。但他平时很少催人还钱，到过年的时候，才会去收账。有的人会把钱还上，有的人还不上，金三也就作罢。妻子为此有些生气，金三就笑笑说，人家家里真没钱，算了算了，明年再要吧。妻子见他年年如此，有一年气得跑回了娘家，金三也不管。别人笑他，人财两空。金三笑笑说，账收不回来，人还是会回来的。果不其然，过了两天，妻子就回来了。村里人知道，他妻子是舍不得金三一个人起早贪黑的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村里有个叫吕四的，他的妻子常年卧病在床。吕四一边带儿子阿毛，一边种地，没钱买烧饼，可孩子要吃，就偶尔赊账买一个哄哄他。</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5084967"/>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烧饼店旁有条小河，河上有座小拱桥，村里的小孩们喜欢在这里一边啃烧饼，一边钻桥洞。阿毛看到别的孩子拿着烧饼，就追着直流口水。有人看到了，跟金三开玩笑说，你看吕四家这么可怜，你也不送一个烧饼给他孩子吃。金三听了，笑笑不说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一天，阿毛跟一个小孩在桥洞里抢烧饼吃，不小心掉到了河里。吕四不会水，急得大喊救命。金三一个猛子扎进河里，三下两下，把阿毛救了上来。上岸的时候，金三手上还拿着擀面杖呢。金三用毛巾擦了擦身子，顺手递给阿毛一个甜烧饼。阿毛一边抽泣，一边啃着烧饼。</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65820744"/>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子过得不急不慢，金三的生意不好也不坏。儿子大学毕业留在了省城，让他和老伴儿进城带孙女。临行前，金三在烧饼店里里外外走了好几趟，他从墙上取下账本，看见还有不少村民的烧饼钱没还清呢，他翻到吕四的名字，足足记了两页纸。金三想了想，突然站起身，点燃烧饼炉，拿起账本扔了进去。账本在炉火中一页一页地变成灰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光荏苒，金三的日子过得悠闲自在。有一年春节，已是盈水村养殖大户的阿毛来省城看望金三，阿毛说，一直记得金三烧饼的味道。阿毛还说，前几年县上派来的驻村干部带领大家修公路、搞养殖、种果树，村里的楼房渐渐多了起来。金三听得有一些入神。</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8787014"/>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阿毛走后，金三特意去了一趟附近的烧饼店，站在火炉前，金三说想看一下炭火，师傅用奇怪的眼神看了看他，算是默许。金三把头凑近炭炉，</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那火烧得正旺，白白的烧饼坯在炭火的烘烤下慢慢变成金黄色。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金三仿佛又回到了自己的烧饼店。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选自《天池小小说》，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有删改，作者彭雨生</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01827440"/>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这篇小说围绕金三写了哪些事？请在下面的横线上补充情节。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学做烧饼</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开店卖烧饼、赊账收账</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①</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进城带孙女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听阿毛讲变化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简要概括金三的形象特点。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17487"/>
          <p:cNvSpPr/>
          <p:nvPr/>
        </p:nvSpPr>
        <p:spPr>
          <a:xfrm>
            <a:off x="728028" y="4107466"/>
            <a:ext cx="8009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勤劳能干、善良宽容、乐于助人、重情重义。</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1eacb"/>
          <p:cNvSpPr/>
          <p:nvPr/>
        </p:nvSpPr>
        <p:spPr>
          <a:xfrm>
            <a:off x="5457190" y="2997994"/>
            <a:ext cx="64611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在烧饼店前回忆</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观看烧饼制作</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a:p>
        </p:txBody>
      </p:sp>
      <p:sp>
        <p:nvSpPr>
          <p:cNvPr id="4" name="A_f6b74"/>
          <p:cNvSpPr/>
          <p:nvPr/>
        </p:nvSpPr>
        <p:spPr>
          <a:xfrm>
            <a:off x="9651365" y="2443258"/>
            <a:ext cx="19368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烧毁账本</a:t>
            </a:r>
            <a:endParaRPr lang="zh-CN" altLang="en-US"/>
          </a:p>
        </p:txBody>
      </p:sp>
      <p:sp>
        <p:nvSpPr>
          <p:cNvPr id="3" name="A_5b5f5"/>
          <p:cNvSpPr/>
          <p:nvPr/>
        </p:nvSpPr>
        <p:spPr>
          <a:xfrm>
            <a:off x="6528753" y="2443258"/>
            <a:ext cx="2828987"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救落水的阿毛</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17005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理解第</a:t>
            </a: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段画横线句子的含义。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那火烧得正旺，白白的烧饼坯在炭火的烘烤下慢慢变成金黄色</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76189"/>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表面描写烧饼的制作过程，实则喻指生活虽经磨砺，但最终沉淀为美好；象征金三对过去生活的怀念和对美好时光的回忆，表达了他对烧饼店生活的深厚感情。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4419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．从《金三烧饼》和《金三烧饼店》中选一个作本文的题目，你喜欢哪个？请结合文本简述理由</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41814"/>
            <a:ext cx="11430000" cy="396114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喜欢《金三烧饼》。理由：烧饼贯穿全文，是文章的行文线索；故事核心是表现金三勤劳与善良的性格，表现对平凡劳动者品格的赞美。文章着重描写的是金三这个人而非烧饼店本身；题目更简洁，突出人物精神。</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喜欢《金三烧饼店》。理由：烧饼店是金三与村民互动的核心场所，它见证了金三与妻子的矛盾、与村民的互动，承载了复杂的人际关系。而烧饼店的命运同样暗示着传统生活方式的消逝，强化了时代变迁的怅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806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952895"/>
            <a:ext cx="1871158" cy="510179"/>
          </a:xfrm>
          <a:prstGeom prst="rect">
            <a:avLst/>
          </a:prstGeom>
        </p:spPr>
      </p:pic>
      <p:sp>
        <p:nvSpPr>
          <p:cNvPr id="3" name="矩形 2"/>
          <p:cNvSpPr>
            <a:spLocks noChangeAspect="1"/>
          </p:cNvSpPr>
          <p:nvPr/>
        </p:nvSpPr>
        <p:spPr>
          <a:xfrm>
            <a:off x="4200288" y="1351768"/>
            <a:ext cx="3791423"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人物形象分析</a:t>
            </a:r>
            <a:endParaRPr lang="zh-CN" altLang="en-US" sz="2800" dirty="0"/>
          </a:p>
        </p:txBody>
      </p:sp>
      <p:sp>
        <p:nvSpPr>
          <p:cNvPr id="4" name="矩形 3"/>
          <p:cNvSpPr>
            <a:spLocks noChangeAspect="1"/>
          </p:cNvSpPr>
          <p:nvPr/>
        </p:nvSpPr>
        <p:spPr>
          <a:xfrm>
            <a:off x="381000" y="2629280"/>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．请结合全文探究文中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是个什么样的人。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．通过文中哪些具体事例可以归纳出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身上的性格特征？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8992554"/>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368257"/>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．从人物描写的五种方法</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肖像、动作、语言、心理、神态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入手。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．从侧面描写入手。侧面描写，简要地说，就是通过其他人物的言行，间接写主人公。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．从分析人物与人物之间的关系入手。有些作品除了中心人物之外，还有其他人物。分析时我们既要抓住中心人物，又要分析人物与人物之间的关系。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．从典型事例入手。典型事例往往从不同侧面反映出人物的性格特点。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．从作者的评价入手。作者对人物的评价直接反映出人物的性格特点。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9595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3F48293B-C768-E04A-005D-29C9B196FB35}"/>
              </a:ext>
            </a:extLst>
          </p:cNvPr>
          <p:cNvSpPr txBox="1"/>
          <p:nvPr/>
        </p:nvSpPr>
        <p:spPr>
          <a:xfrm>
            <a:off x="272322" y="2658773"/>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专题二　记叙文阅读</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含散文、小说</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grpSp>
        <p:nvGrpSpPr>
          <p:cNvPr id="2" name="组合 1">
            <a:extLst>
              <a:ext uri="{FF2B5EF4-FFF2-40B4-BE49-F238E27FC236}">
                <a16:creationId xmlns:a16="http://schemas.microsoft.com/office/drawing/2014/main" id="{A3A6403B-94BD-9B99-BF71-65FDA54806D6}"/>
              </a:ext>
            </a:extLst>
          </p:cNvPr>
          <p:cNvGrpSpPr/>
          <p:nvPr/>
        </p:nvGrpSpPr>
        <p:grpSpPr>
          <a:xfrm>
            <a:off x="2970824" y="4373466"/>
            <a:ext cx="3437021" cy="640508"/>
            <a:chOff x="1145233" y="1930184"/>
            <a:chExt cx="3437021" cy="640508"/>
          </a:xfrm>
        </p:grpSpPr>
        <p:sp>
          <p:nvSpPr>
            <p:cNvPr id="3" name="矩形 2">
              <a:extLst>
                <a:ext uri="{FF2B5EF4-FFF2-40B4-BE49-F238E27FC236}">
                  <a16:creationId xmlns:a16="http://schemas.microsoft.com/office/drawing/2014/main" id="{03C8993D-EAC0-3750-1265-2F1AD7A2A85B}"/>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6" name="TextBox 18">
              <a:hlinkClick r:id="rId3" action="ppaction://hlinksldjump"/>
              <a:extLst>
                <a:ext uri="{FF2B5EF4-FFF2-40B4-BE49-F238E27FC236}">
                  <a16:creationId xmlns:a16="http://schemas.microsoft.com/office/drawing/2014/main" id="{6661ED2C-54DC-23DE-982A-B32623B48587}"/>
                </a:ext>
              </a:extLst>
            </p:cNvPr>
            <p:cNvSpPr txBox="1"/>
            <p:nvPr/>
          </p:nvSpPr>
          <p:spPr>
            <a:xfrm>
              <a:off x="1865313" y="1986394"/>
              <a:ext cx="2716941"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决胜真题演练</a:t>
              </a:r>
            </a:p>
          </p:txBody>
        </p:sp>
        <p:sp>
          <p:nvSpPr>
            <p:cNvPr id="7" name="TextBox 10">
              <a:extLst>
                <a:ext uri="{FF2B5EF4-FFF2-40B4-BE49-F238E27FC236}">
                  <a16:creationId xmlns:a16="http://schemas.microsoft.com/office/drawing/2014/main" id="{7BB1E710-94A7-F0CE-6570-B5757DA03EC0}"/>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8" name="组合 7">
            <a:extLst>
              <a:ext uri="{FF2B5EF4-FFF2-40B4-BE49-F238E27FC236}">
                <a16:creationId xmlns:a16="http://schemas.microsoft.com/office/drawing/2014/main" id="{3DEF273E-B0A3-326D-3E63-37993C3376BD}"/>
              </a:ext>
            </a:extLst>
          </p:cNvPr>
          <p:cNvGrpSpPr/>
          <p:nvPr/>
        </p:nvGrpSpPr>
        <p:grpSpPr>
          <a:xfrm>
            <a:off x="6531284" y="4373466"/>
            <a:ext cx="3578174" cy="640508"/>
            <a:chOff x="1145233" y="1930184"/>
            <a:chExt cx="3578174" cy="640508"/>
          </a:xfrm>
        </p:grpSpPr>
        <p:sp>
          <p:nvSpPr>
            <p:cNvPr id="9" name="矩形 8">
              <a:extLst>
                <a:ext uri="{FF2B5EF4-FFF2-40B4-BE49-F238E27FC236}">
                  <a16:creationId xmlns:a16="http://schemas.microsoft.com/office/drawing/2014/main" id="{9DC72412-1947-81F1-BCBE-61E20C580138}"/>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 name="TextBox 18">
              <a:hlinkClick r:id="rId4" action="ppaction://hlinksldjump"/>
              <a:extLst>
                <a:ext uri="{FF2B5EF4-FFF2-40B4-BE49-F238E27FC236}">
                  <a16:creationId xmlns:a16="http://schemas.microsoft.com/office/drawing/2014/main" id="{04AFB4E6-B5CF-CA5C-4B58-1B18612E5714}"/>
                </a:ext>
              </a:extLst>
            </p:cNvPr>
            <p:cNvSpPr txBox="1"/>
            <p:nvPr/>
          </p:nvSpPr>
          <p:spPr>
            <a:xfrm>
              <a:off x="1865313" y="1986394"/>
              <a:ext cx="2858094"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文体知识梳理</a:t>
              </a:r>
            </a:p>
          </p:txBody>
        </p:sp>
        <p:sp>
          <p:nvSpPr>
            <p:cNvPr id="11" name="TextBox 10">
              <a:extLst>
                <a:ext uri="{FF2B5EF4-FFF2-40B4-BE49-F238E27FC236}">
                  <a16:creationId xmlns:a16="http://schemas.microsoft.com/office/drawing/2014/main" id="{EA9CBFC0-1AE6-2F44-3007-322AB92A39F0}"/>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11">
            <a:extLst>
              <a:ext uri="{FF2B5EF4-FFF2-40B4-BE49-F238E27FC236}">
                <a16:creationId xmlns:a16="http://schemas.microsoft.com/office/drawing/2014/main" id="{854B4CDA-D443-7C97-5B0E-0BE3D65E34CB}"/>
              </a:ext>
            </a:extLst>
          </p:cNvPr>
          <p:cNvGrpSpPr/>
          <p:nvPr/>
        </p:nvGrpSpPr>
        <p:grpSpPr>
          <a:xfrm>
            <a:off x="2970824" y="5517576"/>
            <a:ext cx="3578174" cy="640508"/>
            <a:chOff x="1145233" y="1930184"/>
            <a:chExt cx="3578174" cy="640508"/>
          </a:xfrm>
        </p:grpSpPr>
        <p:sp>
          <p:nvSpPr>
            <p:cNvPr id="13" name="矩形 12">
              <a:extLst>
                <a:ext uri="{FF2B5EF4-FFF2-40B4-BE49-F238E27FC236}">
                  <a16:creationId xmlns:a16="http://schemas.microsoft.com/office/drawing/2014/main" id="{455EE221-566B-1C09-493A-44E41B93BF6D}"/>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5" action="ppaction://hlinksldjump"/>
              <a:extLst>
                <a:ext uri="{FF2B5EF4-FFF2-40B4-BE49-F238E27FC236}">
                  <a16:creationId xmlns:a16="http://schemas.microsoft.com/office/drawing/2014/main" id="{58DDE860-A004-2717-29F6-8BFA0E76A92E}"/>
                </a:ext>
              </a:extLst>
            </p:cNvPr>
            <p:cNvSpPr txBox="1"/>
            <p:nvPr/>
          </p:nvSpPr>
          <p:spPr>
            <a:xfrm>
              <a:off x="1865313" y="1986394"/>
              <a:ext cx="2858094"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考点突破</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TextBox 10">
              <a:extLst>
                <a:ext uri="{FF2B5EF4-FFF2-40B4-BE49-F238E27FC236}">
                  <a16:creationId xmlns:a16="http://schemas.microsoft.com/office/drawing/2014/main" id="{09B293FB-6ACF-254E-94D7-CE0225B61DF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172096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28155"/>
            <a:ext cx="11430000" cy="228536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作者说“太行山是雄伟的，也是温柔的”，如何理解这里的“雄伟”“温柔”？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918197"/>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因为太行山山峰巍峨，所以说它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雄伟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因为太行山默默无声，如母亲一般哺育着各种草木和动物，所以说它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温柔</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14891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请从修辞方法的角度赏析下面的句子。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小柴胡似乎有点调皮，喜欢往灌木丛里钻，仿佛在和农人捉迷藏</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23896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运用拟人手法，</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有点调皮</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捉迷藏</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赋予小柴胡以人的性格和动作，表现了小柴胡生长在灌木丛里的习性，表达了作者对它的喜爱。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6934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铁砧上的岁月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王祖胜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暮春的风掠过村头，晨光未及推开窗户，村口老榆树下的铁匠铺已升起袅袅青烟，风箱呼哧呼哧吞吐着岁月。三块青石板垒成的炉灶里，橘红的火焰，将铁块烧得通体透亮。</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铁砧上火星四溅，</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叮当</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脆响，</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露水，</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檐下打盹的麻雀，也</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一个村庄的农事记忆。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那个年代的村庄像块温润的璞玉，铁匠铺便是璞玉上最灵动的纹路。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361878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的铁匠铺设在村口的老榆树下。那时的老周头，总爱把蓝布衫的袖子卷得老高，露出古铜色的手臂，肌肉随着铁锤的起落如老树根般虬结。他握锤的手布满老茧，指节处的疤痕如凝固的岩浆。每当铁块烧至金黄，他便操起小锤，与徒弟小六的八磅大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一唱一和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，重锤落下时，铁砧发出闷雷般的轰鸣，惊起树上的灰雀，在霞光里扑棱棱飞向远方。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老周头的打铁手艺是祖传的，他打造的铁器，坚韧耐用。那时的铁匠是个好行当，农忙时节，铁匠铺更是热闹非凡。农户们扛着磨损的农具，带着焦急和期待，纷至沓来。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42675077"/>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张木匠的刨刀卷了刃，李瓦匠的瓦刀豁了口，都要找老周头拾掇。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周大伯，给我家锄头开个口！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周大哥，我家铁锹啥时能拿，等着用呢。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老周头总能让废旧或损坏的铁器焕发新生，如同妙手回春的郎中。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就这样，十里八村的乡亲们总爱扛着缺角的锄头，揣着豁口的菜刀来找他。他总是不慌不忙接过农具，眯起眼睛细细端详，瞬间洞悉它们的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病痛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。老周头从不急着收钱，总是说：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先用着，秋后收了粮再说。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57767211"/>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打铁讲究火候，就像做人要拿捏分寸。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烧红的铁块浸入水桶，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嗞啦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一声，白色的水雾升腾而起，缭绕的水雾里，老周头时常说这样的话。他传授技艺从不吝啬，随时教徒弟小六观察铁块的颜色变化。他说，从暗红到金黄，再到淬火时的银白，每种色泽都暗藏玄机。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老周头的工具箱里藏着个铁皮匣子，里面整整齐齐码着他打的铁钉，每枚铁钉都刻着年份。有时他小心翼翼从匣子里取出一枚枚铁钉，自豪地向人展示：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七七年发大水，这钉子钉过王家的救命木筏；八二年包干到户，这钉子固定过村里仓库的门锁</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老周头如数家珍。有次暴雨冲坏了村小学的门槛，老周头连夜赶制了八颗铁楔子固定门槛，还用红漆在每颗楔子上画了笑脸。</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71760597"/>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新世纪的钟声敲响时，年老体衰的老周头已鬓染霜白。年轻人纷纷扔下锄头，涌进不同的城市，徒弟小六也奔自己的前程去了。老周头的铁匠铺门可罗雀，只有几位老人偶尔来修修旧农具。他依然每天清晨生起火炉，把铁块烧得通红，静静地望着袅袅青烟飘散天际。那珍藏多年的铁皮匣子里的铁钉，在阳光下泛着暗红的光，纹路里还嵌着细碎的火星。老周头颤抖着抚摸那一枚枚铁钉，老泪纵横地叹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这些铁钉呀，都是会呼吸的啊！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575880"/>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老榆树下，那弥漫着烟火气的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叮叮当当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的打铁声，混着新麦的香气，混着老铁匠掌心的温度，在钢筋水泥的丛林里，轻轻叩响那在岁月深处沉睡的铁砧。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老周头和他的铁匠铺，已成为中华农耕文明里的一抹记忆，在岁月的流转中沉淀发酵</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中国作家网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铁砧：打铁时垫在底下的铁墩。</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39734045"/>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079619838"/>
              </p:ext>
            </p:extLst>
          </p:nvPr>
        </p:nvGraphicFramePr>
        <p:xfrm>
          <a:off x="381000" y="2483826"/>
          <a:ext cx="11429999" cy="2647950"/>
        </p:xfrm>
        <a:graphic>
          <a:graphicData uri="http://schemas.openxmlformats.org/drawingml/2006/table">
            <a:tbl>
              <a:tblPr firstRow="1" firstCol="1" bandRow="1"/>
              <a:tblGrid>
                <a:gridCol w="4309130">
                  <a:extLst>
                    <a:ext uri="{9D8B030D-6E8A-4147-A177-3AD203B41FA5}">
                      <a16:colId xmlns:a16="http://schemas.microsoft.com/office/drawing/2014/main" val="1505407530"/>
                    </a:ext>
                  </a:extLst>
                </a:gridCol>
                <a:gridCol w="4309130">
                  <a:extLst>
                    <a:ext uri="{9D8B030D-6E8A-4147-A177-3AD203B41FA5}">
                      <a16:colId xmlns:a16="http://schemas.microsoft.com/office/drawing/2014/main" val="711172028"/>
                    </a:ext>
                  </a:extLst>
                </a:gridCol>
                <a:gridCol w="2811739">
                  <a:extLst>
                    <a:ext uri="{9D8B030D-6E8A-4147-A177-3AD203B41FA5}">
                      <a16:colId xmlns:a16="http://schemas.microsoft.com/office/drawing/2014/main" val="4229293992"/>
                    </a:ext>
                  </a:extLst>
                </a:gridCol>
              </a:tblGrid>
              <a:tr h="41783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时间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铁匠铺的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生意状况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老周头的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身体状态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192189"/>
                  </a:ext>
                </a:extLst>
              </a:tr>
              <a:tr h="624205">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第一个时间段：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那个年代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②</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fontAlgn="ctr">
                        <a:spcAft>
                          <a:spcPts val="0"/>
                        </a:spcAft>
                      </a:pPr>
                      <a:r>
                        <a:rPr lang="zh-CN" altLang="en-US" sz="2800" b="1" u="sng" dirty="0"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sz="2800" b="1" u="sng" dirty="0" smtClean="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③</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331506"/>
                  </a:ext>
                </a:extLst>
              </a:tr>
              <a:tr h="417830">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第二个时间段：</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__</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门可罗雀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年老体衰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1218902"/>
                  </a:ext>
                </a:extLst>
              </a:tr>
            </a:tbl>
          </a:graphicData>
        </a:graphic>
      </p:graphicFrame>
      <p:sp>
        <p:nvSpPr>
          <p:cNvPr id="7" name="A_1b7d1"/>
          <p:cNvSpPr/>
          <p:nvPr/>
        </p:nvSpPr>
        <p:spPr>
          <a:xfrm>
            <a:off x="9569311" y="3617105"/>
            <a:ext cx="1936813"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壮实有力</a:t>
            </a:r>
            <a:endParaRPr lang="zh-CN" altLang="en-US"/>
          </a:p>
        </p:txBody>
      </p:sp>
      <p:sp>
        <p:nvSpPr>
          <p:cNvPr id="6" name="A_57f70"/>
          <p:cNvSpPr/>
          <p:nvPr/>
        </p:nvSpPr>
        <p:spPr>
          <a:xfrm>
            <a:off x="4615200" y="3830465"/>
            <a:ext cx="2770251"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户们纷至沓来</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p>
        </p:txBody>
      </p:sp>
      <p:sp>
        <p:nvSpPr>
          <p:cNvPr id="5" name="A_07a93"/>
          <p:cNvSpPr/>
          <p:nvPr/>
        </p:nvSpPr>
        <p:spPr>
          <a:xfrm>
            <a:off x="4972388" y="3403745"/>
            <a:ext cx="4654677"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生意兴隆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热闹非凡、农</a:t>
            </a:r>
            <a:endParaRPr lang="zh-CN" altLang="en-US" dirty="0"/>
          </a:p>
        </p:txBody>
      </p:sp>
      <p:sp>
        <p:nvSpPr>
          <p:cNvPr id="3" name="A_e8908"/>
          <p:cNvSpPr/>
          <p:nvPr/>
        </p:nvSpPr>
        <p:spPr>
          <a:xfrm>
            <a:off x="1878371" y="4713115"/>
            <a:ext cx="1579626"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新世纪</a:t>
            </a:r>
            <a:endParaRPr lang="zh-CN" altLang="en-US"/>
          </a:p>
        </p:txBody>
      </p:sp>
      <p:sp>
        <p:nvSpPr>
          <p:cNvPr id="2" name="矩形 1"/>
          <p:cNvSpPr>
            <a:spLocks noChangeAspect="1"/>
          </p:cNvSpPr>
          <p:nvPr/>
        </p:nvSpPr>
        <p:spPr>
          <a:xfrm>
            <a:off x="381000" y="1300775"/>
            <a:ext cx="11430000" cy="1161280"/>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【散文·理脉络】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阅读选文</a:t>
            </a:r>
            <a:r>
              <a:rPr lang="zh-CN" altLang="zh-CN" sz="2800" b="1" dirty="0">
                <a:ea typeface="宋体" panose="02010600030101010101" pitchFamily="2" charset="-122"/>
                <a:cs typeface="宋体" panose="02010600030101010101" pitchFamily="2" charset="-122"/>
              </a:rPr>
              <a:t>②</a:t>
            </a:r>
            <a:r>
              <a:rPr lang="en-US" altLang="zh-CN" sz="2800" b="1" dirty="0">
                <a:latin typeface="Times New Roman" panose="02020603050405020304" pitchFamily="18" charset="0"/>
                <a:ea typeface="宋体" panose="02010600030101010101" pitchFamily="2" charset="-122"/>
              </a:rPr>
              <a:t>~</a:t>
            </a:r>
            <a:r>
              <a:rPr lang="zh-CN" altLang="zh-CN" sz="2800" b="1" dirty="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段，将下面的表格补充完整。</a:t>
            </a:r>
            <a:endParaRPr lang="zh-CN" altLang="en-US" sz="2800" dirty="0"/>
          </a:p>
        </p:txBody>
      </p:sp>
    </p:spTree>
    <p:extLst>
      <p:ext uri="{BB962C8B-B14F-4D97-AF65-F5344CB8AC3E}">
        <p14:creationId xmlns:p14="http://schemas.microsoft.com/office/powerpoint/2010/main" val="402235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3"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【散文·品语言】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请赏析选文画线句中加点词的表达效果。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铁砧上火星四溅，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叮当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脆响，</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露水，</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檐下打盹的麻雀，也</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一个村庄的农事记忆</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28130"/>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用词精准，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惊落了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惊飞了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惊醒了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分别对应</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露水</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檐下打盹的麻雀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村庄的农事记忆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，表现了打铁声的清脆响亮，富有画面感。</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三个词重复中有变化，语势连贯。</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由实转虚，开启下文对往昔的回忆。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771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【散文·析人物】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．选文中老周头具有哪些精神品质？请结合相关内容分析</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340099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耐心周到：为乡亲们修农具，耐心细致有求必应。</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善良厚道有爱心：体谅乡亲们的难处，从不急着收钱，关爱孩子们。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大气、无私：向徒弟传授技艺从不吝啬。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责任心强，乐于助人，救人急难：乡亲们遇到危险或灾难时，能急人之难及时救助。</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勤劳肯干：长期劳作，手上布满老茧。</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⑥</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对行业的热爱和坚守：铁匠行当没落了，他依然每天守护着铁匠铺。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538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【散文·赏技法】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段和第</a:t>
            </a: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段都写到铁皮匣子里的“铁钉”，对表现老周头的情感有何作用？请结合相关内容分析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2"/>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⑧</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铁钉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，承载着老周头的光荣岁月，表现出他作为铁匠的自豪及对打铁的热爱；第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⑨</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段写老周头抚摸铁钉落泪叹息的场景，表现出他的失落伤感；两处以物传情，形成反差，强调了铁匠行当由盛到衰而引发的老周头的情感落差。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7881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文章线索明晰，首尾呼应，请结合全文加以分析。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50027"/>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文章以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山中的小草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为线索贯串全文</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，文章先总写山中的小草，然后重点写三种小草，最后合写山野、小草</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，井然有序，层次分明</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开头</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我越来越喜欢回到乡村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摸一摸身边的一草一木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和结尾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每一次回乡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去看看这些草木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相呼应</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，结构完整，浑然一体</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20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【散文·作思辨】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有人认为，在时代大潮中，像“老周头和他的铁匠铺”这类曾经的人事和传统的行当，大多会被遗忘和取代，不值得留恋。请结合选文谈谈你的看法</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28133"/>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铁匠等传统行当虽然会被取代，但作为中华农耕文明的组成部分，值得我们记忆。</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那个年代人们展现出的纯朴善良的美好品质与和谐的人际关系，值得传承。</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时代不断发展，一些传统行当被取代，是社会发展的必然，我们要理性对待，与时俱进。</a:t>
            </a:r>
            <a:r>
              <a:rPr lang="zh-CN" altLang="zh-CN" sz="2800" b="1" dirty="0">
                <a:solidFill>
                  <a:srgbClr val="FF0000"/>
                </a:solidFill>
                <a:uFill>
                  <a:solidFill>
                    <a:srgbClr val="000000"/>
                  </a:solidFill>
                </a:uFill>
                <a:latin typeface="Calibri" panose="020F0502020204030204" pitchFamily="34" charset="0"/>
                <a:ea typeface="Arial" panose="020B0604020202020204" pitchFamily="34"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468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65810"/>
            <a:ext cx="1871158" cy="510179"/>
          </a:xfrm>
          <a:prstGeom prst="rect">
            <a:avLst/>
          </a:prstGeom>
        </p:spPr>
      </p:pic>
      <p:sp>
        <p:nvSpPr>
          <p:cNvPr id="3" name="矩形 2"/>
          <p:cNvSpPr>
            <a:spLocks noChangeAspect="1"/>
          </p:cNvSpPr>
          <p:nvPr/>
        </p:nvSpPr>
        <p:spPr>
          <a:xfrm>
            <a:off x="4019950" y="1264683"/>
            <a:ext cx="415209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词语理解与赏析</a:t>
            </a:r>
            <a:endParaRPr lang="zh-CN" altLang="en-US" sz="2800" dirty="0"/>
          </a:p>
        </p:txBody>
      </p:sp>
      <p:sp>
        <p:nvSpPr>
          <p:cNvPr id="4" name="矩形 3"/>
          <p:cNvSpPr>
            <a:spLocks noChangeAspect="1"/>
          </p:cNvSpPr>
          <p:nvPr/>
        </p:nvSpPr>
        <p:spPr>
          <a:xfrm>
            <a:off x="381000" y="2463073"/>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．品味下列句中加点词语的含义及作用。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．品味下列句中加点词语的表达效果。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段加点词有什么深层含义？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．找出第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”指代的内容。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4448914"/>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75391"/>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．词语的含义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明确词语原义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揣摩词语语境义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准确把握引申义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比喻义或象征义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紧密联系文章主要内容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文中主要人物性格、品格、故事情节、细节等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联系文章主旨。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指示代词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这、那</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指代义，原文回答要牢记：看位置，先近后远，先看句内，后看上、下句、语段以及全文。先往前找，如果找不到再往后找；非指示代词的指代：从理解词义入手，来把握指代的内容。确定指代对象后，将其代入原句试读，看语意是否畅通，指称是否吻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06221532"/>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．词语的赏析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解释词义或指出词语所用的修辞、描写方法等。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揭示内容表现力。即结合语境分析指定词语和描述对象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人物、景物、事理等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之间的关系，重点分析动作行为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和状态性质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形容词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等产生</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形成、出现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的原因。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揭示表达效果。分析该词是否体现了语言的准确性、趣味性、生动性和形象性等，或指出其与中心、上下文的关系，揭示出作者或人物的特殊情感等。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1346024"/>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云南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皮黄</a:t>
            </a:r>
            <a:r>
              <a:rPr lang="zh-CN" altLang="zh-CN" sz="2800" b="1" baseline="30000"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宋明珠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在舞台上拉京胡，灯光聚在他身上。我看见他的琴弓进退，似乎在诉说着一段心事、发出一声沉吟。松香的灰尘在灯光里飞舞，又寂寂地落下。一曲终了，一个故事、一段人生就结束了。随着大幕拉上，父亲收起琴，转身，走下舞台和我站在一起。那个时候我经常陪他演出，静静地站在侧台，观察一个故事如何在父亲拉起琴弓的时候展开，收回手腕的时候结束，如何在皮黄交替中娓娓道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4691589"/>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看着父亲收琴入匣，看着苍白的松香灰覆满琴身，好像是一身风霜，伴着他走来，路在他的脚下一寸一寸地慢慢生长。那是一条碧绿的湖边小路，路上经过一座小桥，过了桥，有一座朱红漆门的院子。院门开的时候，父亲潸然泪下</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6752360"/>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反复要我背诵那座小院的位置：桓台县起凤镇华沟村。那是我还不认识字的时候就必须背诵的地点，那里的一切风物我早已在父亲的反复叮嘱中烂熟于胸。比如：齐桓公带着人马踩出来的马踏湖，住着五位先贤的五贤祠，比人还高的芦苇，湖里的鱼虾、黄鳝和藕，院子里的枣树和桃树</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这些，都挤挤挨挨地塞在父亲的琴盒子里，每当黄昏，父亲照例拉起弓，我仿佛听见这些风物在琴弦上吱吱呀呀地响。挂念变成松香的灰尘，一层一层积在琴身上。待父亲刚收弓，我便伸手去摸松香新落处，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烫</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同样热的还有眼泪。父亲说，再不回去看看就要上学了，不一定能抽出时间，我才回到那个背诵了无数遍的地点。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37017337"/>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没几天，我就发现桓台可太好了，</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华沟也太好了</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以到处疯跑。我辈分大得很，一出门有人喊我小奶奶，有人喊我小姑。一开始不习惯，但好处是，集上有什么我就能吃到什么，酥脆的周村烧饼、厚厚的锅饼。有的时候随便路过谁家，往院子里一探头，人家看见我便笑着说，小奶奶来了，递给我葡萄、枣子、无花果，有的时候还有刚炸好的藕盒子、豆腐匣子。惹得比我年纪还大的外甥女追着我喊，小姨，别跑</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5022936"/>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父亲是远近闻名的拉胡琴的好手。只要他回到老家，村里的戏台就热闹起来。只有过年时才打开的戏箱子，这时也会开一次。化妆箱子、服装、月琴、板胡</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一一在后台排开。我带着一众晚辈站在台下，嘴里随便嚼着点什么，目不转睛地看台上光景流转，台上唱得高兴，不拘京剧、吕剧，</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好像父亲他们总也不累，总也不老</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以后很多次，在舞台上，在家里，在很多地方听到父亲的京胡，总觉得只有在桓台，他拉得才是最响亮的。声音穿过青青的苇帐，留在马踏湖的飘渺的雾中。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假期很快过去，离开前的最后一个晚上，外甥女带着我去五贤祠磕了头。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9456868"/>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再回桓台总是匆匆。考上大学了，回去；考上研究生了，回去；工作了，回去</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每次回去，父亲他们照例是要凑在一起唱戏的。皮黄一响，戏台上的出将入相又连起来一段光景的起点和终点。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我从台下走到后台。一口服装箱子，几个凳子，仅此而已。服装和化妆待在后台没事做，见我走来，热情地招呼我扮上试试。化妆扔掉手里的瓜子，拉过我勒头、吊眉、油彩打底</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画眼睛的时候，她皱起眉，眯着眼，叹了口气，说：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这老眼，花的呀。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服装倚着墙，嚼着瓜子笑。台下看的，台上唱的，也都已老眼昏花。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57846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作者通过写黄芩、小柴胡和益母草这三种小草表达了怎样的思想感情？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76189"/>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它们是作者从小就熟悉的小草，寄托了作者对家乡的深厚感情。</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它们是造福山里人的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救命草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，体现了作者对自然的感恩之情。</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它们与家乡人关系密切，表现了作者对人与自然和谐共生的赞美之情。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969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台上响起一段小过门儿，我听见琴弓由父亲的手腕引着进退自如。我跟着舒开水袖，父亲的琴声托着我飞得很高，飞到马踏湖上，看有人划着小船，在青青的苇帐中穿行</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芦苇有两人高，遮着视线让人看不清里面的故事。我隐隐看见一个小男孩在专心地蒙琴筒，想要做他的第一把京胡。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可是，等到皮黄一响，他就老了</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皮黄：戏曲声腔，西皮和二黄的合称。</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11006646"/>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段中作者为什么说“华沟也太好了”？请简要概括</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55883"/>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可以到处疯跑，自由自在；</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能吃到各种美食，受到优待；</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村民淳朴、热情好客。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27253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．结合选文内容，分析第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段加点词的含义。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待父亲刚收弓，我便伸手去摸松香新落处，</a:t>
            </a:r>
            <a:r>
              <a:rPr lang="zh-CN" altLang="zh-CN" sz="2800" b="1" spc="-2000" dirty="0">
                <a:latin typeface="Times New Roman" panose="02020603050405020304" pitchFamily="18" charset="0"/>
                <a:ea typeface="楷体" panose="02010609060101010101" pitchFamily="49" charset="-122"/>
                <a:cs typeface="Times New Roman" panose="02020603050405020304" pitchFamily="18" charset="0"/>
              </a:rPr>
              <a:t>滚</a:t>
            </a:r>
            <a:r>
              <a:rPr lang="zh-CN" altLang="zh-CN" sz="2800" b="1" baseline="-25000"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latin typeface="Times New Roman" panose="02020603050405020304" pitchFamily="18" charset="0"/>
                <a:ea typeface="楷体" panose="02010609060101010101" pitchFamily="49" charset="-122"/>
                <a:cs typeface="Times New Roman" panose="02020603050405020304" pitchFamily="18" charset="0"/>
              </a:rPr>
              <a:t>烫</a:t>
            </a:r>
            <a:r>
              <a:rPr lang="zh-CN" altLang="zh-CN" sz="2800" b="1" baseline="-25000"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62579"/>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松香灰因琴弦摩擦生热而温度高；松香灰凝聚父亲对故乡的炽热思念，体现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触摸时内心的强烈触动。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4860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段“好像父亲他们总也不累，总也不老”与第</a:t>
            </a: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段“可是，等到皮黄一响，他就老了”两句，前后表述是否矛盾？为什么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01968"/>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不矛盾。两者描写的视角不同。第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⑥</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段从小孩子的视角来写，写孩童时期的印象。父亲唱戏时神采飞扬，让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感觉他们充满活力，仿佛时光停滞；第</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段是长大后的视角，写成年后的感悟。皮黄声勾起时光流逝的慨叹，突显父亲在岁月中真实老去的事实，表达对时光流逝的怅惘。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6560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25643"/>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随着时代的发展，许多传统艺术在传承上面临巨大挑战。联系选文和链接材料，探究如何才能让传统艺术焕发新生。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旦本来是我所最怕的东西，尤其是怕他坐下了唱。这时候，看见大家也都很扫兴，才知道他们的意见是和我一致的。那老旦当初还只是踱来踱去的唱，后来竟在中间的一把交椅上坐下了。我很担心；双喜他们却就破口喃喃的骂。我忍耐的等着，许多工夫，只见那老旦将手一抬，我以为就要站起来了，不料他却又慢慢的放下在原地方，仍旧唱。全船里几个人不住的吁气，其余的也打起呵欠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摘自</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《社戏》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023177"/>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9965"/>
            <a:ext cx="11430000" cy="5133713"/>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唢呐博士刘雯雯在维也纳大厅用一曲《百鸟朝凤》燃爆全场。曾经，不少人认为唢呐很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土气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，可近年来，唢呐正以破竹之势闯入年轻人的世界，掀起一阵热潮。唢呐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跨界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也越来越多：年轻人把唢呐与摇滚结合、与戏剧结合、与现代流行元素结合</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摘编自</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《北京青年报》</a:t>
            </a:r>
            <a:endParaRPr lang="en-US" altLang="zh-CN" sz="2800" b="1" dirty="0" smtClean="0">
              <a:latin typeface="Times New Roman" panose="02020603050405020304" pitchFamily="18" charset="0"/>
              <a:ea typeface="仿宋" panose="02010609060101010101" pitchFamily="49" charset="-122"/>
              <a:cs typeface="Times New Roman" panose="02020603050405020304" pitchFamily="18" charset="0"/>
            </a:endParaRP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696399"/>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扎根生活土壤：如父亲回乡演奏，村民自发搭台，使艺术融入乡土生活，葆有生命力。创新表现形式：借鉴唢呐与摇滚、戏剧跨界融合，用现代元素吸引年轻受众。注重观众体验：避免《社戏》中老旦脱离观众的冗长表演，需增强互动性与感染力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542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65809"/>
            <a:ext cx="1871158" cy="510179"/>
          </a:xfrm>
          <a:prstGeom prst="rect">
            <a:avLst/>
          </a:prstGeom>
        </p:spPr>
      </p:pic>
      <p:sp>
        <p:nvSpPr>
          <p:cNvPr id="3" name="矩形 2"/>
          <p:cNvSpPr>
            <a:spLocks noChangeAspect="1"/>
          </p:cNvSpPr>
          <p:nvPr/>
        </p:nvSpPr>
        <p:spPr>
          <a:xfrm>
            <a:off x="4020752" y="1264682"/>
            <a:ext cx="4150495"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en-US" altLang="zh-CN" sz="2800" dirty="0">
                <a:solidFill>
                  <a:srgbClr val="00B0F0"/>
                </a:solidFill>
                <a:latin typeface="Cambria Math" panose="02040503050406030204" pitchFamily="18" charset="0"/>
                <a:ea typeface="MS Gothic" panose="020B0609070205080204" pitchFamily="49" charset="-128"/>
                <a:cs typeface="Cambria Math" panose="02040503050406030204" pitchFamily="18" charset="0"/>
              </a:rPr>
              <a:t>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句子理解与赏析</a:t>
            </a:r>
            <a:endParaRPr lang="zh-CN" altLang="en-US" sz="2800" dirty="0"/>
          </a:p>
        </p:txBody>
      </p:sp>
      <p:sp>
        <p:nvSpPr>
          <p:cNvPr id="4" name="矩形 3"/>
          <p:cNvSpPr>
            <a:spLocks noChangeAspect="1"/>
          </p:cNvSpPr>
          <p:nvPr/>
        </p:nvSpPr>
        <p:spPr>
          <a:xfrm>
            <a:off x="381000" y="2506614"/>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段中画线句子运用了什么描写方法？有什么作用？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段画线句子的表达效果。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．赏析第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8952494"/>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75229" y="140601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．理解语句含义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句子中的关键词。关键词，是在句子中起关键作用、核心作用的词语。从句子中的关键词语入手，通过替换词语的方法来把握语境意义，从而把握句子的含义。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的中心思想。作者写文章时，为了凸显中心，增强文章的感染力，常常会采用寓意深远的句子点明、突出或深化主题，使某些句子意在言外，达到含蓄委婉、耐人寻味的效果。对其深层含义的把握，应从探究作者的写作目的入手，结合中心思想来分析，进而领会句子的含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7335392"/>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92360"/>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．句子赏析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回答句子赏析题，首先判断要赏析的句子是环境描写句、人物描写句，还是运用了修辞、表现手法、关键字词等的句子。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从修辞角度入手。修辞手法的运用，能使句子表达的意思更形象、生动、传神。常见的修辞手法有八种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即比喻、拟人、夸张、排比、对偶、反复、设问、反问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，它们在不同的语境中所起到的作用各不相同。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从描写角度入手。从人物描写和环境描写方法入手，揭示其与描写对象特点之间的关系或作用。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从用词的角度入手。一般可以从动词、形容词、副词、叠词、成语等入手</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8724861"/>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从表现手法入手。如照应、对比、衬托、联想、想象等。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从表达方式角度。主要赏析描写句、议论句和抒情句。描写句：突出描写对象的特征和意义，生动形象。抒情句：突出感情，增强感染力，引起共鸣。议论句：揭示所写内容的意义，突出中心。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8022949"/>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59397"/>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繁花院落对斜阳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何武豪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暮春的一个下午，我循着花的清香和乡野间的气息，走进了中国传统村落邦塘村。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放眼望去，</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村前屋后的一树树繁花，状如米粒，或银白，或淡黄，簇拥枝头，仿佛千万只细小的眼睛正好奇地打量着村庄</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。那是荔枝花，在邦塘村，没有哪一种花能开得像它们那样让我陶醉。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5214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中国地图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侯发山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爷爷曾是地图绘制工程师，绘了一辈子地图，</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对地图有着特殊的感情</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。退休后，每天对着地图默默地看，有时还自言自语，嘀嘀咕咕不知说些什么。家里有人的时候，总要给人家讲述地图上地名背后的故事。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59565501"/>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邦塘村分南北两个自然村，中间是一片低洼塘田，庄稼繁茂，一派生机盎然的田园风光。沿着塘岸延伸的横向大巷，是全村的主干道，贯穿南村与北村。纵向的一条条小巷相对笔直，顺着坡势由红砖铺成，间或有几级青石台阶，两侧是门口相向的古宅。邦塘村共有一百余座古宅，堪称古民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博物馆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。这些古宅大多是清代道光、咸丰年间所建，较为完整地保留了清代的传统风格，是雷州半岛清代民居的典型代表</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indent="718820">
              <a:lnSpc>
                <a:spcPct val="130000"/>
              </a:lnSpc>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南村有两条小巷至今仍保留着闸门楼，分别写着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廉让间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。我迈入闸门楼，沿着小巷慢慢地行走。古宅山墙竖列，下午的阳光从小巷上方细长的天空投射下来，斜照在墙壁上，也照在青苔覆盖的巷径上，一半明亮，一半幽深</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1605525"/>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繁花院落鸟鸣啾。古宅大多不开正门，以边门与小巷相通，称为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龙虎门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许多宅第门楼高敞，墀头突出，上有各种灰塑纹饰。一些门额上的宅名已经模糊，有的甚至被涂抹，无法辨认。高大的木门也有不少油漆脱落，沧桑斑驳，有的半掩着，有的上了锁。从门缝间可见里面的院落，或半壁青苔，或满庭杂草。有些宅院已大部分坍塌，里面长满灌木和藤蔓，但院里的荔枝树、龙眼树等仍在陆续开花，时不时有小鸟飞过，留下几声鸟鸣。这些古宅曾经见证过多少花朝月夕，讲述过多少人间故事！真希望这些古宅都能得到妥善的保护和修复，能够赓续更长久的历史。</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3825591"/>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就像那座已得到修葺的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居由轩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，如今已重现光华，成为乡村旅游的打卡地之一。这座建于清咸丰年间的大宅院，曾是邦塘村首富李光祖的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客厅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。大门朝向南村大巷，三进式设计，门外有一副大石鼓，门内设仪门形制，曲径回廊，幽静典雅，又颇具威仪，是一座典型的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府第式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民居。居由轩后来改为学堂，培养了许多人才。清朝中期至清末，该村有功名者一百多人，任过六品以上的官员有十多人，其中就有不少在这里读过书</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5058388"/>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邦塘村大多是书香世家，村中还有一座花园式书室，叫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南坡别业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清代翰林庶吉士李晋熙所建。这座建筑规模宏大，内有鱼池、竹苑，可惜大多已崩塌。当时李晋熙在京师为官，购书六七万卷，捆载而归，建书室以收藏。李晋熙是光绪十六年进士，忠孝耿介，好读书，擅诗文，喜集句，有《漉云斋诗存》《漉云斋集句》等存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5467672"/>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在浓荫下聊天的李大爷，热情地带我去看村中最大的一座古民居。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吱呀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一声推开大门，四面高墙深院，前庭是客厅，门顶塑着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建德第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师古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的篆体字。全宅回字形布局，共有七十二间房子，天井相连，拱门相通；院内有大照壁，上面是一幅灰塑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五鹤图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，两边装饰绿釉花窗；正屋内墙有各式壁画，石雕托梁，灰塑脊顶，彩绘屋翘，让人叹为观止。可以想见，当时生活在这座院落里的人们，该是怎样的热闹、怎样的其乐融融。</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10383484"/>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行到北村，大巷边有一座高耸的碉楼，正对着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仁里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巷。巷头有八座形制相仿的古宅，简朴大方，是典型的居家宅第。古巷中段有李韶绎家宅，院落为正三间五房，开间与进深较大，古朴实用。李韶绎乃清同治六年举人，学识渊博，曾在雷州半岛的诸多书院执教多年，受业者众。全村唯一的青砖民居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中宪第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，位于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仁里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巷尾，门头高大，庭院宽敞，水式山墙曲线优美</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3377380"/>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步出巷口，我思忖着，与古民居一起流传下来的崇文重教的村风和耕读传家的古训已植入村民记忆。准备离开繁花满树的村庄时，回首一望，一座座古民居伫立在斜阳里，余晖把碉楼的身影拉得很长，我不禁想起李晋熙《小园》里的诗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何必武陵源上去，吾家便是武陵源。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选自《羊城晚报》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05724756"/>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4195762"/>
            <a:ext cx="9009198" cy="652486"/>
          </a:xfrm>
          <a:prstGeom prst="rect">
            <a:avLst/>
          </a:prstGeom>
        </p:spPr>
        <p:txBody>
          <a:bodyPr wrap="none">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81000" y="1208444"/>
            <a:ext cx="11430000" cy="116038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【梳理内容】请根据选文内容完成下图，使建筑与其名称或题字对应。</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a0cb8"/>
          <p:cNvSpPr/>
          <p:nvPr/>
        </p:nvSpPr>
        <p:spPr>
          <a:xfrm>
            <a:off x="728028" y="4292282"/>
            <a:ext cx="770896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闸门楼</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书室</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花园式书室</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中宪第</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pic>
        <p:nvPicPr>
          <p:cNvPr id="3" name="image429.jpeg"/>
          <p:cNvPicPr>
            <a:picLocks noChangeAspect="1"/>
          </p:cNvPicPr>
          <p:nvPr/>
        </p:nvPicPr>
        <p:blipFill>
          <a:blip r:embed="rId2"/>
          <a:stretch>
            <a:fillRect/>
          </a:stretch>
        </p:blipFill>
        <p:spPr>
          <a:xfrm>
            <a:off x="1823357" y="2472311"/>
            <a:ext cx="8545286" cy="1423018"/>
          </a:xfrm>
          <a:prstGeom prst="rect">
            <a:avLst/>
          </a:prstGeom>
        </p:spPr>
      </p:pic>
    </p:spTree>
    <p:extLst>
      <p:ext uri="{BB962C8B-B14F-4D97-AF65-F5344CB8AC3E}">
        <p14:creationId xmlns:p14="http://schemas.microsoft.com/office/powerpoint/2010/main" val="342319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．【品味语言】请从修辞手法的角度赏析第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段画横线的句子</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481661"/>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运用比喻把繁花比作米粒和眼睛，运用比拟</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拟人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赋予繁花神态、动作，生动地描绘了繁花的形状、色泽和灵动之态，写出了作者对繁花的喜爱和对村庄的好奇。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272537"/>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【赏析写法】请分析选文以李晋熙两句诗结尾的妙处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813946"/>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李晋熙的诗句化用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桃花源</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典故，作者借此表现当地村民对家乡的深厚情感；印证邦塘村诗礼传家的文化传统；赞美邦塘村风景优美、民风淳朴、村风古训世代传承；呼吁人们保护当地民居，赓续历史与文化，深化主题；以诗作结，富有文学韵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2348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999118"/>
            <a:ext cx="11430000" cy="2286267"/>
          </a:xfrm>
          <a:prstGeom prst="rect">
            <a:avLst/>
          </a:prstGeom>
        </p:spPr>
        <p:txBody>
          <a:bodyPr>
            <a:spAutoFit/>
          </a:bodyPr>
          <a:lstStyle/>
          <a:p>
            <a:pPr>
              <a:lnSpc>
                <a:spcPct val="130000"/>
              </a:lnSpc>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800" dirty="0"/>
          </a:p>
        </p:txBody>
      </p:sp>
      <p:sp>
        <p:nvSpPr>
          <p:cNvPr id="2" name="矩形 1"/>
          <p:cNvSpPr>
            <a:spLocks noChangeAspect="1"/>
          </p:cNvSpPr>
          <p:nvPr/>
        </p:nvSpPr>
        <p:spPr>
          <a:xfrm>
            <a:off x="381000" y="802984"/>
            <a:ext cx="11430000" cy="1721433"/>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【文化参与】为了推广旅游打卡地“居由轩”，邦塘村正在征集解说词。请结合选文内容和知识卡片，为“居由轩”写一段解说词。要求：突出建筑特点与人文价值，语言准确、有吸引力。</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53558661"/>
              </p:ext>
            </p:extLst>
          </p:nvPr>
        </p:nvGraphicFramePr>
        <p:xfrm>
          <a:off x="381000" y="2600144"/>
          <a:ext cx="11430000" cy="1309370"/>
        </p:xfrm>
        <a:graphic>
          <a:graphicData uri="http://schemas.openxmlformats.org/drawingml/2006/table">
            <a:tbl>
              <a:tblPr firstRow="1" firstCol="1" bandRow="1"/>
              <a:tblGrid>
                <a:gridCol w="11430000">
                  <a:extLst>
                    <a:ext uri="{9D8B030D-6E8A-4147-A177-3AD203B41FA5}">
                      <a16:colId xmlns:a16="http://schemas.microsoft.com/office/drawing/2014/main" val="4046487676"/>
                    </a:ext>
                  </a:extLst>
                </a:gridCol>
              </a:tblGrid>
              <a:tr h="83058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知识卡片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解说词是对事物进行描述、渲染以感染观众或听众，使其了解事物的基本情况和意义的一种说明性文字。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984048"/>
                  </a:ext>
                </a:extLst>
              </a:tr>
            </a:tbl>
          </a:graphicData>
        </a:graphic>
      </p:graphicFrame>
      <p:sp>
        <p:nvSpPr>
          <p:cNvPr id="5" name="矩形 4"/>
          <p:cNvSpPr>
            <a:spLocks noChangeAspect="1"/>
          </p:cNvSpPr>
          <p:nvPr/>
        </p:nvSpPr>
        <p:spPr>
          <a:xfrm>
            <a:off x="381000" y="3985241"/>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居由轩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建于清咸丰年间，是典型的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府第式</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民居，现已修葺一新，成为乡村旅游打卡地。三进式设计、仪门形制，尽显府第威仪；曲径回廊，幽静典雅，彰显民居逸趣。民居改为学堂，是崇文重教村风的典型范例；学堂人才辈出，乃耕读传家古训的精彩演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1217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5348"/>
            <a:ext cx="11430000" cy="5952014"/>
          </a:xfrm>
          <a:prstGeom prst="rect">
            <a:avLst/>
          </a:prstGeom>
        </p:spPr>
        <p:txBody>
          <a:bodyPr>
            <a:spAutoFit/>
          </a:bodyPr>
          <a:lstStyle/>
          <a:p>
            <a:pPr indent="718820">
              <a:lnSpc>
                <a:spcPct val="114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其实，这些在别人听来都是</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，发生在爷爷身上就是</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时候，技术条件差，别说是卫星，航空测量都还是空白，需要带上平板仪、经纬仪，实地走访，测量，标记。在河南嵩山测量的时候，被三只饿狼盯上了。爷爷当时还是小青年，给吓得哆哆嗦嗦，准备给狼当干粮的时候，附近几个砍柴的山民及时赶来，凭借手里的镰刀和棍子吓退野狼。在陕西榆林，正在工作的时候，天气突变，一时间飞沙走石，爷爷赶紧把衣服脱下来，打算盖到平板仪上，结果晚了一步，望远镜的一个镜片被石头打烂了。几乎同一瞬间，爷爷下意识地扑到仪器上保护仪器，结果额头也被飞溅的镜片给划伤了。他到当地医院治疗的时候，认识了那里的一名护士，后来结为伉俪。奶奶曾感激地对爷爷说，若不是嫁给他，把她带进城里，她早被风沙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她的家乡在毛乌素沙漠的边缘上，一年三百六十天，有二百多天都是风沙</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94826646"/>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00495"/>
            <a:ext cx="1871158" cy="510179"/>
          </a:xfrm>
          <a:prstGeom prst="rect">
            <a:avLst/>
          </a:prstGeom>
        </p:spPr>
      </p:pic>
      <p:sp>
        <p:nvSpPr>
          <p:cNvPr id="3" name="矩形 2"/>
          <p:cNvSpPr>
            <a:spLocks noChangeAspect="1"/>
          </p:cNvSpPr>
          <p:nvPr/>
        </p:nvSpPr>
        <p:spPr>
          <a:xfrm>
            <a:off x="4561765" y="1199368"/>
            <a:ext cx="306846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en-US" altLang="zh-CN" sz="2800" dirty="0">
                <a:solidFill>
                  <a:srgbClr val="00B0F0"/>
                </a:solidFill>
                <a:latin typeface="Cambria Math" panose="02040503050406030204" pitchFamily="18" charset="0"/>
                <a:ea typeface="MS Gothic" panose="020B0609070205080204" pitchFamily="49" charset="-128"/>
                <a:cs typeface="Cambria Math" panose="02040503050406030204" pitchFamily="18" charset="0"/>
              </a:rPr>
              <a:t>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段落作用</a:t>
            </a:r>
            <a:endParaRPr lang="zh-CN" altLang="en-US" sz="2800" dirty="0"/>
          </a:p>
        </p:txBody>
      </p:sp>
      <p:sp>
        <p:nvSpPr>
          <p:cNvPr id="4" name="矩形 3"/>
          <p:cNvSpPr>
            <a:spLocks noChangeAspect="1"/>
          </p:cNvSpPr>
          <p:nvPr/>
        </p:nvSpPr>
        <p:spPr>
          <a:xfrm>
            <a:off x="381000" y="24798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．某段在文中有什么作用？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段可否删去？为什么？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段是否可以调换顺序？为什么？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段单独成段，试从结构和内容的角度分析其作用。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3520833"/>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．内容上的作用：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开头段常奠定全文的感情基调，交代故事发生的背景；</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结尾段常用议论或抒情性语句画龙点睛，点明文章主旨，深化中心，升华主题。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．结构上的作用：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开头常设置悬念、总领下文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引出下文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、开篇点题、为下文做铺垫或埋下伏笔；</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中间部分常承上启下、总结上文、引出下文；</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结尾常呼应开头或标题，照应前文，使文章结构完整严谨。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7578221"/>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遂宁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无名红军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每年清明节，龙脊界的村民们首先祭拜的不是自家的祖宗，而是一座无名坟墓。无名坟墓就在张氏小学旁边。闲置了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多年的张氏小学，任凭风吹雨打，一直矗立在那里，完整如新。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以前张氏小学并不叫张氏小学，而叫龙家小学</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4422153"/>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8192"/>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上世纪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年代中期一个夏天的上午，龙家小学门口来了个卖爆花糖的老头，摇着一个铃铛，拿捏着嗓门很好听地唱：爆花糖，爆花糖，小朋友吃了上学堂</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听到歌声和铃铛声，学生们都围拢过来，掏出自己积攒的压岁钱或捡破烂的钱，买了爆花糖很有滋味地吃。从那以后，卖爆花糖的老头就隔三差五地摇着铃铛来龙家小学了。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老头很吝啬，小孩子嘴馋，没有钱的围着那装着黄澄澄爆花糖的箩筐转，眼巴巴地望着，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咕咕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地咽口水，老头却从来不会白送一根给他们吃，只是很和蔼地说：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想吃？赶明儿捡了破烂换了钱再来。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老头很神秘，方圆几百里，没有人知道他从什么地方冒出来的，只知道他住在离乡政府不远一个村庄的瓦窑里。龙脊界的村民都认为老头是外来的流浪汉，没想到这流浪汉却很有学问。</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66455640"/>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6762"/>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有一天，学校龙老师突然生病去了医院。龙老师一走，挤在一个教室里的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年级的学生，像一群叽叽喳喳的麻雀一样吵开了。那时，卖爆花糖的老头正在学校门口酸枣树下休息，他走进教室，敲敲讲台：同学们，你们不好好学习，不仅不能成为祖国的栋梁之才，而且连发生在你们身边的历史都不知道，这是很可悲的事情。同学们都安静下来，瞪着一双疑惑的眼睛看着老头：我们身边能有什么历史？老头于是就给同学们讲了一个战争故事：</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日，中央红军在湘江上游的灌阳县、全州县、兴安县，与国民党部队苦战五昼夜，红军由长征出发时的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万多人锐减至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万多人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同学们都沉浸在老头讲的炮火连天硝烟弥漫血雨腥风的气氛里</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这是同学们第一次听说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湘江战役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的故事。大家都被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三年不饮湘江水，十年不食湘江鱼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给震撼了。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88143391"/>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老头讲了很久，</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他边讲边哭，浑浊的泪水流满了他那张沧桑的脸。最后老头哽咽着说：</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孩子们呀，你们要好好读书，不要辜负了先烈们流血牺牲为我们创造的这美好时代呀！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一天深夜，刮大风，下暴雨，龙家小学那两间破瓦房倒塌了</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老头来到了学校，拉着龙老师来到他挑来的箩筐边。筐里没有了爆花糖，却装了两个大黑袋子。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如果你不嫌弃，你拿了这些零钱去银行换了整票，再砌一座吧！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龙老师一时惊讶得说不出话来。从那以后，老头就没再在龙脊界出现过。听人说他出现在乡镇另外一个方向的村庄，他不再卖爆花糖，他改收破烂了。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19495603"/>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学校修好后，龙老师找到了老头居住的瓦窑。瓦窑进出口很窄，龙老师手脚并用地爬了进去。</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夏天炽热的阳光透过瓦窑上空杉树皮屋顶的窟窿钻进来，照在一张破旧的竹席上</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，竹席上面老头正熟睡着。瓦窑里全是老头捡来的破烂。龙老师不由鼻子一酸，走过去摇摇老头，老头始终不醒，龙老师伸手一探，老头早就没有了气息。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03184873"/>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57674"/>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龙老师出来时，带走了老头枕头下面的一个布包，布包里几张纸藏着老头的身世：老头姓张，江西人，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岁参加红军，</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随中央红军突破国民党的四道封锁线，来到全州。湘江战役期间，他身负重伤，昏睡好几天才从死人堆中苏醒过来，他没法追上队伍，只在湖南找了一个陌生的地方落脚，然后一人孤苦伶仃地生活。这些年来他一直过着清苦的日子，把每一分每一厘攒起来，想在湘江战役战友牺牲的地方，做一些力所能及的事情。他是一名党员，捐给龙家小学的钱就算作他欠缴的党费。老张希望能把他埋葬在能看得见湘江的地方</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龙脊界的人们尊重张老的心愿，把他葬在龙家小学后边的山坡上，那里站得高看得远，可以远眺湘江战役其中的一个战场：大坪渡口</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7415068"/>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从那以后，龙家小学就改名为张氏小学了。张老的遗物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一只炒爆花糖的锅、两个装爆花糖的箩筐，被村民们庄重地放进了龙脊界的祠堂，成为永久珍藏，而张老那首爆花糖的歌谣，被村民刻在他的墓碑上，成为张氏小学的千古传唱。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多年后，龙脊界群众重新修葺了张老的坟墓，新修的墓碑上刻了一副对联：一草一木一忠魂，一山一石一丰碑。横批：无名红军。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广西纪检监察网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6318524"/>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根据提示，补全文章的主要情节。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老头卖爆花糖，给学生讲战争故事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①</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人们发现老头去世，解开老头身世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772f9"/>
          <p:cNvSpPr/>
          <p:nvPr/>
        </p:nvSpPr>
        <p:spPr>
          <a:xfrm>
            <a:off x="7154228" y="3558147"/>
            <a:ext cx="4794313"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人们埋葬张老，纪念张老</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e2c63"/>
          <p:cNvSpPr/>
          <p:nvPr/>
        </p:nvSpPr>
        <p:spPr>
          <a:xfrm>
            <a:off x="6619240" y="3003411"/>
            <a:ext cx="51515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龙家小学倒塌，老头捐钱修房</a:t>
            </a:r>
            <a:endParaRPr lang="zh-CN" altLang="en-US"/>
          </a:p>
        </p:txBody>
      </p:sp>
    </p:spTree>
    <p:extLst>
      <p:ext uri="{BB962C8B-B14F-4D97-AF65-F5344CB8AC3E}">
        <p14:creationId xmlns:p14="http://schemas.microsoft.com/office/powerpoint/2010/main" val="347825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5567"/>
            <a:ext cx="11430000" cy="569386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爷爷九十多了，时而清醒时而糊涂，特别是奶奶去世后，免不了唠叨他的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想当年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后来，孙子小兵考上了武汉大学，学的就是地图制图学与地理信息工程专业，毕业后，干的正是地图测绘。比起爷爷，小兵这一代的测量技术有了飞速的提升，除了航空测量，还利用人造卫星拍摄地貌，足不出户，坐在计算机前就可以测绘地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这天，小兵拿回来一张最新的《中国地图》。爷爷两眼放光，戴着老花镜，趴在地图上瞅起来，边看边念叨：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黑龙江，黄河，长江</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小兵，伶仃洋上咋有一座桥？新建的？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indent="718820">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爷爷，这就是港珠澳大桥，连接珠海、香港和澳门的。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26823799"/>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按括号里的要求赏析下面语句。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他边讲边哭，浑浊的泪水流满了他那张沧桑的脸。最后老头哽咽着说：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孩子们呀，你们要好好读书，不要辜负了先烈们流血牺牲为我们创造的这美好时代呀！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从人物描写角度</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04195"/>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运用了外貌神态、语言描写，表现老张因想到长征经历及牺牲的战友，内心悲痛，希望孩子们珍惜现在生活，好好学习，争取成为国家的栋梁之才。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9139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夏天炽热的阳光透过瓦窑上空杉树皮屋顶的窟窿钻进来，照在一张破旧的竹席上。</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从环境描写角度</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1"/>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写出了居住环境的恶劣和生活条件的简陋，表现了老人生活的清苦。从侧面烘托出老人捐钱重建小学的不易，突出了其艰苦奋斗、无私奉献的精神品质。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003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．请结合全文，简要分析最后一段的作用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内容上，通过写人们重新为张老修葺坟墓刻碑，来表现张老精神品质的高贵以及人们对张老的怀念，点明中心；结构上，呼应文章开头，照应标题。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6863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477"/>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学校重建后，假如你是张氏小学的一名学生，坐在崭新的教室里，听龙老师讲述完张老的事迹，你最想对张老说些什么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01519"/>
            <a:ext cx="11430000" cy="2841740"/>
          </a:xfrm>
          <a:prstGeom prst="rect">
            <a:avLst/>
          </a:prstGeom>
        </p:spPr>
        <p:txBody>
          <a:bodyPr>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示例一：张爷爷，感谢您给我们捐建了新学校，您无私奉献的高贵品质令我们景仰，我一定努力学习，成为像您一样对社会有用的人。</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示例二：张爷爷，您无私奉献的高贵品质令我景仰。您并不是吝啬，您只是胸怀更伟大的理想，您为了捐建学校，一生过着清苦的日子，您是我一生最钦佩的人。</a:t>
            </a:r>
            <a:r>
              <a:rPr lang="en-US" altLang="zh-CN" sz="2800" b="1" dirty="0">
                <a:solidFill>
                  <a:srgbClr val="FF0000"/>
                </a:solidFill>
                <a:latin typeface="Times New Roman" panose="02020603050405020304" pitchFamily="18" charset="0"/>
                <a:ea typeface="黑体" panose="02010609060101010101" pitchFamily="49" charset="-122"/>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围绕</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感谢</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景仰</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决心</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等方面均可</a:t>
            </a:r>
            <a:r>
              <a:rPr lang="en-US" altLang="zh-CN" sz="2800" b="1" dirty="0">
                <a:solidFill>
                  <a:srgbClr val="FF0000"/>
                </a:solidFill>
                <a:latin typeface="Times New Roman" panose="02020603050405020304" pitchFamily="18" charset="0"/>
                <a:ea typeface="黑体" panose="02010609060101010101" pitchFamily="49"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5211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22266"/>
            <a:ext cx="1871158" cy="510179"/>
          </a:xfrm>
          <a:prstGeom prst="rect">
            <a:avLst/>
          </a:prstGeom>
        </p:spPr>
      </p:pic>
      <p:sp>
        <p:nvSpPr>
          <p:cNvPr id="3" name="矩形 2"/>
          <p:cNvSpPr>
            <a:spLocks noChangeAspect="1"/>
          </p:cNvSpPr>
          <p:nvPr/>
        </p:nvSpPr>
        <p:spPr>
          <a:xfrm>
            <a:off x="4512073" y="1221139"/>
            <a:ext cx="316785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en-US" altLang="zh-CN" sz="2800" dirty="0">
                <a:solidFill>
                  <a:srgbClr val="00B0F0"/>
                </a:solidFill>
                <a:latin typeface="Cambria Math" panose="02040503050406030204" pitchFamily="18" charset="0"/>
                <a:ea typeface="MS Gothic" panose="020B0609070205080204" pitchFamily="49" charset="-128"/>
                <a:cs typeface="Cambria Math" panose="02040503050406030204" pitchFamily="18" charset="0"/>
              </a:rPr>
              <a:t>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表现手法</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501606"/>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，显然不仅仅是在写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，作者运用了怎样的表现手法？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，其作用是什么？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．这篇文章主要运用了什么表现手法？有何作用？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30193583"/>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93727"/>
            <a:ext cx="11430000" cy="5221494"/>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．明确写法，读出情感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理解各种常见的表现手法的作用。从上下文的联系中分析文章所用的技巧。对比、照应、悬念、伏笔、铺垫、欲扬先抑等技巧，都讲究文章前后内容的关联，判断时，必须通读全篇，才能体会出作者构思的妙处。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从结构安排角度入手。看开头结尾是否有特色；全文是否结构严谨、完整匀称；看是否烘托铺垫、前后照应；看是否做到设置悬念、制造波澜、曲折有致等。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从文章的主题及写作目的两方面分析表现手法。在写文章时，有些作者会别具匠心地运用一些表现手法，委婉曲折地把自己的意思表达出来，这就要求我们细心揣摩。</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32389803"/>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．找到内容，分析作用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有些题目已经明确指出文章使用的写作手法的，应阅读全文，准确找出相关内容，然后结合具体内容以及文章的中心、作者的情感等分析写作手法的作用。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．抓住主体，通晓意图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首先要细心揣摩，明确文章的主要对象，并由此明白作者的写作意图。此类题目应按照“明写法——述内容——析效果”的格式组织答案，切勿停留在文章表面作浅层次的分析。</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63096658"/>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97162"/>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梁园遗老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古玩鉴定大师畅快的亚圣斋，一开业便如日中天。手持藏品的人排起长龙，等待大师免费鉴定。畅快旁征博引，藏家连声叫绝，说总算领教了什么叫满腹经纶、才高八斗！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一时间，畅快名声大噪。古董商吴老板托人请畅快前往无锡，说其姨父翻修祖屋时得了不少老货，请畅快鉴定真伪。</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1061566"/>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当晚，吴老板为畅快洗尘。席间，众人奉承畅快，连带恭维畅老爷子，说令尊当年人称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壶艺圣手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，名震江湖，真乃虎父无犬子！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第二天，吴老板请畅快去他的抱古斋。品茗赏茶间，吴老板取出一瓷器，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我的镇店之宝，明御造青花纹尊，请畅大师赏鉴。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畅快呷口茶，眯眼看了，徐徐说：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包浆自然，但白中泛青不足，应是康熙年仿品，倒也价值不菲。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吴老板听了，不动声色，随之一笑：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畅大师不愧顶级专家！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6378296"/>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稍事休息，吴老板又陪畅快到他姨父咸老先生家。老先生从床底拉出两只旧木箱，里面都是老物件。一箱子鉴定完，无一赝品。鉴定另一箱时，畅快抓住一把紫泥圆壶，暗暗称奇：</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通体气格高古，韵致清绝，</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老货无疑。吴老板淡淡地问：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畅大师，您看这玩意儿值几个钱？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咸老先生忙道：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这可是‘梁园遗老’，传世孤品！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古籍中有关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梁园遗老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的记载，闪电般掠过畅快大脑。他急忙起身，里里外外看了五六遍，确信是真品。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155630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5567"/>
            <a:ext cx="11430000" cy="5693866"/>
          </a:xfrm>
          <a:prstGeom prst="rect">
            <a:avLst/>
          </a:prstGeom>
        </p:spPr>
        <p:txBody>
          <a:bodyPr>
            <a:spAutoFit/>
          </a:bodyPr>
          <a:lstStyle/>
          <a:p>
            <a:pPr indent="718820">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这个桥建得好，建得好！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爷爷感慨不已，然后继续一点一点地瞅，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小兵，丹江口水库咋新增一条支流？我看看，河南，河北，北京，天津，不对吧，若是支流，到天津这里应该入海啊。是不是搞错了？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小兵扑哧笑了，说：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爷爷，这是南水北调中线工程。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南水北调？就是当年毛主席提出的那个计划？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爷爷扑闪着昏花的眼睛，似乎有点明白了。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小兵忙不迭地点头。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爷爷满意地点点头，接下来又趴在地图上瞄起来。忽然，他叫道：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小兵，榆林，毛乌素沙漠咋没有了？是不是忘记标了？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是啊，毛乌素沙漠呢？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小兵认真地瞅了瞅地图，皱着眉头说，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爷爷，要不，咱到榆林看一看？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5437923"/>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畅快克制着内心的激动：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老先生，这壶是仿品，但也算难得。您想卖呢，我出八万。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咸老先生摇头：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家父临走对我说，抗战期间他奉命刺杀洪山四一郎，在他家发现了这把壶。成功刺杀后，他偷偷把壶沉到一口老井里。抗战胜利后，又从井里捞上来。家父再三交代，要保管好这壶，别当败家子！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这故事，您编的吧？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畅快插言。咸老先生怒目：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历史事实，还能编？你不买壶没关系，不能否认家父的抗战功劳！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99838564"/>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畅快忙赔笑：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老先生，我不会说话，可这确是高仿壶。我出十八万！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咸老先生坚定地说：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少于七十八万，我不卖。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畅快狠狠心，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四十八万，谁让我喜欢呢！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这时，吴老板说：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姨父，畅大师真要计较，鉴定费不低于十万吧？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看在外甥和你的交情上，五十八万成交。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咸老先生很不情愿地说。畅快喜不自胜，既是孤品，又是抗日文物，价值不可估量啊！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回到家，畅快迫不及待地请众藏友来看宝贝。众人一到，他手舞足蹈地把得壶经过演绎了一遍。此时，忽听门口一声响，众人循声而望，畅老爷子坐在轮椅上，眉毛胡子直抖。</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93664828"/>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88533"/>
            <a:ext cx="11430000" cy="5738559"/>
          </a:xfrm>
          <a:prstGeom prst="rect">
            <a:avLst/>
          </a:prstGeom>
        </p:spPr>
        <p:txBody>
          <a:bodyPr>
            <a:spAutoFit/>
          </a:bodyPr>
          <a:lstStyle/>
          <a:p>
            <a:pPr indent="718820">
              <a:lnSpc>
                <a:spcPct val="12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拿来，我看看。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畅快将壶递到老爷子面前。哪知老爷子扬起拐杖，狠劲一扫，只听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的一声，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梁园遗老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顿成碎片。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畅快吓懵了。老爷子脸色如蜡：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我早教过你，学鉴定先修心，你不听啊！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老爷子接着告诉众人：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咸守清先生与家父是至交。当年，他将冒死刺杀时偷来的‘梁园遗老’交到家父手中。动乱时，无锡古玩商纠集地痞，逼我交壶。我咬定绝无此物，两腿被打成这样</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稍顷，老爷子从轮椅后侧拿出一只盒子，缓缓打开。众人不由得惊呼起来，锦盒里躺着一把</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气格高古、韵致清绝、浸润着厚重岁月气息</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的紫砂壶。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梁园遗老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2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选自《比时间更久》，有删改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4224918"/>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梳理小说的故事情节：请根据下面的提示，补全相应的情节。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我认为故事就是情节，本文的情节按“开端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发展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高潮</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结局”展开，分别用六字概括，就是：开业大受追捧</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惊闻骗局真相。</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a64e1"/>
          <p:cNvSpPr/>
          <p:nvPr/>
        </p:nvSpPr>
        <p:spPr>
          <a:xfrm>
            <a:off x="1166178" y="4112883"/>
            <a:ext cx="372275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喜获</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梁园遗老</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412ba"/>
          <p:cNvSpPr/>
          <p:nvPr/>
        </p:nvSpPr>
        <p:spPr>
          <a:xfrm>
            <a:off x="8584565" y="3558147"/>
            <a:ext cx="30083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应邀鉴定文物</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21099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小说中的“咸老先生”和“畅老爷子”各有什么特点？请从手法、情节、主题三个角度分析作者塑造这样两个人物的用意</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特点：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咸老先生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贪利忘本，</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畅老爷子</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守正清明。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用意：</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衬托主人公形象：咸老先生正面衬托畅快的贪婪无知，畅老爷子反面衬托畅快的急功近利。</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推动情节发展：咸老先生的言行推动畅快不断卷入骗局，畅老爷子揭示了骗局真相。</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凸显小说主题：文物的传承不只是物的价值，更在于寄托其中的品格情操。畅老爷子正面弘扬小说主题，咸老先生从反面给读者以警示。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2263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作者为什么在文中画线处两次描写“梁园遗老”？请结合全文简要分析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第一次：描写主人公眼中的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梁园遗老</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，表明其品相不凡，暗示文物价值珍贵，引发主人公贪念，推动小说情节发展。</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第二次：描写众人眼中的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梁园遗老</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，以特写镜头定格小说结尾，与前文呼应，突显文物传承背后的精神文化价值，意蕴丰厚，耐人寻味。</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3457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．小说结尾的突转，前文有多处伏笔暗示。请举出两例，并简要分析伏笔在文中的作用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228068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示例：第一处：吴老板的镇店之宝是赝品，为其后贩卖赝品埋下伏笔。第二处：前文借众人之口，赞畅老爷子为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壶艺圣手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，为后文由其揭示骗局真相埋下伏笔。</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作用：前后照应，使小说结构严谨，情节发展合理。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89119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44038"/>
            <a:ext cx="1871158" cy="510179"/>
          </a:xfrm>
          <a:prstGeom prst="rect">
            <a:avLst/>
          </a:prstGeom>
        </p:spPr>
      </p:pic>
      <p:sp>
        <p:nvSpPr>
          <p:cNvPr id="3" name="矩形 2"/>
          <p:cNvSpPr>
            <a:spLocks noChangeAspect="1"/>
          </p:cNvSpPr>
          <p:nvPr/>
        </p:nvSpPr>
        <p:spPr>
          <a:xfrm>
            <a:off x="4561765" y="1242911"/>
            <a:ext cx="306846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en-US" altLang="zh-CN" sz="2800" dirty="0">
                <a:solidFill>
                  <a:srgbClr val="00B0F0"/>
                </a:solidFill>
                <a:latin typeface="Cambria Math" panose="02040503050406030204" pitchFamily="18" charset="0"/>
                <a:ea typeface="MS Mincho" panose="02020609040205080304" pitchFamily="49" charset="-128"/>
                <a:cs typeface="Cambria Math" panose="02040503050406030204" pitchFamily="18" charset="0"/>
              </a:rPr>
              <a:t>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主观表达</a:t>
            </a:r>
            <a:endParaRPr lang="zh-CN" altLang="en-US" sz="2800" dirty="0"/>
          </a:p>
        </p:txBody>
      </p:sp>
      <p:sp>
        <p:nvSpPr>
          <p:cNvPr id="4" name="矩形 3"/>
          <p:cNvSpPr>
            <a:spLocks noChangeAspect="1"/>
          </p:cNvSpPr>
          <p:nvPr/>
        </p:nvSpPr>
        <p:spPr>
          <a:xfrm>
            <a:off x="381000" y="2526327"/>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．请仔细阅读全文，谈谈你受到的启示。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．读了选文，谈谈你有何人生感悟。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给了你哪些人生启迪？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，请结合你的生活体验谈谈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70402407"/>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．仔细审题。如“结合主题谈启示”，一定要明确结合主题进行谈论，“文章给你感受最深的是什么”，一定要扣住“感受最深”，并且结合自己的实际来谈。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．善于提炼。如“联系文章表达的情感，谈谈感受”，要把握作者的情感倾向，结合具体的语境，抓住中心句、过渡句、抒情句来领会作者的写作意图和感情倾向，并能够提炼出自己的观点。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36310291"/>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93726"/>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苏州</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阅读下面的文章，完成下面小题。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家</a:t>
            </a:r>
            <a:r>
              <a:rPr lang="zh-CN" altLang="zh-CN" sz="2800" b="1" baseline="30000" dirty="0">
                <a:latin typeface="Arial" panose="020B0604020202020204" pitchFamily="34" charset="0"/>
                <a:ea typeface="黑体" panose="02010609060101010101" pitchFamily="49" charset="-122"/>
                <a:cs typeface="Times New Roman" panose="02020603050405020304" pitchFamily="18" charset="0"/>
              </a:rPr>
              <a:t>［注］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凌叔华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买到船票后，家里就忙起来了。妈整天在收拾东西，除了吃饭很少见到。阿乙已经两三天没梳头，穿梭似地走出走入，拖鞋嗒啦嗒啦街上都听得见。阿三满头流汗，袖子挽得高高的，忙着捆东西。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廊下箱子堆叠成山，堂屋里的条案和床用麻袋包裹了，靠墙摆着，像一艘船。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喂，谁来坐船？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婉儿爬上靠墙的家具喊。</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87873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好！古人绘制地图就是实地测绘，后人常常把地图命名为‘禹迹图’，顾名思义，大禹的足迹。绘制地图就得眼见为实，哪像你们，唉！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爷爷说罢，又说，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只是我的腿不当家，怕是走不动。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爷爷，我开车带您去。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爷爷爽快地答应了。爷爷退休后，家人多次说要带他去旅游，他都拒绝了，说：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全中国我都跑遍了，山山水水都在我的心里。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小兵开车带着爷爷，到了榆林，到了毛乌素，望着茫茫无际的林海，爷爷似乎不相信自己的眼睛。小兵忍不住说道：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爷爷，是真的，这是绿洲，不是沙漠！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5896490"/>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来，我们爬山去！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青儿爬到廊下的箱子堆上喊。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枝儿坐在门槛上，手里摆弄着一个拣来的破碟子，浅浅的恰好给她的大花鸡装水喝。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婉儿和青儿过来拉她。枝儿手里的瓷碟掉在地上，乓的一声。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打破什么了？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妈跑出来说。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这群小猴儿，简直要拆房子了！出去。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阿乙张开两臂赶小鸡一样催促着。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枝儿弯腰拾地上的破瓷片。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太太，她还有只大花鸡呢，也带走吗？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阿乙忽然问。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不带走。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妈淡淡地答。</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7537909"/>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妈，我带大花鸡走。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枝儿坚定地说，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把它放在我的小竹篮里，我自己提着，三叔叔说我可以这样带着上船。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竹篮子盛不下你的大花鸡，傻孩子。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轮船上带不了活东西，带猫狗还要买票呢。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给它也买一张票。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鸡没有票卖呢。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阿乙哼了两声。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她还有一箱鸡蛋呢。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都吃了吧，那宝贝带起来可麻烦了。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好孩子，鸡和鸡蛋都不能带，船上人查出来要拿走的。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妈正色说。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9129432"/>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7119"/>
            <a:ext cx="11430000" cy="5952014"/>
          </a:xfrm>
          <a:prstGeom prst="rect">
            <a:avLst/>
          </a:prstGeom>
        </p:spPr>
        <p:txBody>
          <a:bodyPr>
            <a:spAutoFit/>
          </a:bodyPr>
          <a:lstStyle/>
          <a:p>
            <a:pPr indent="718820">
              <a:lnSpc>
                <a:spcPct val="114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我不给他们！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枝儿急得脸红了。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14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不给，他们把你也带走，那你就永远回不了家！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阿乙的话把枝儿吓着了，永远回不了家，见不了妈，婉儿，青儿</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还有四婆也不能见。她脸上退了红，渐渐变成青白。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14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枝儿，你不舍得宰大花鸡，就送人吧，你要送谁？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14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送给四婆。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枝儿立刻答道。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14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喜欢枝儿。她是个老婆子，一个人住在祠堂后面的小房子里。有时儿子回来给她钱，她就买鱼肉做许多菜，让枝儿一同吃。枝儿喜欢四婆，天天吃过早饭就到四婆家，给她喂鸭子，喂完赶鸭子下塘，坐到塘边钓小鱼给鸭拌食。给四婆拿东西，解开乱了的线团，穿缝衣针。四婆要做菜，她帮着择菜</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饭好了不等四婆让，她早把自己一份碗筷整整齐齐地摆桌上了。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14057586"/>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枝儿要去北京了，四婆会难过吗，枝儿没想过。四婆呢，也没提过，只昨天枝儿替她穿针时，忽然叹一口气说，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枝儿，你去了北京，没人给我穿针了！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你喊我，我就来了。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枝儿坦然答道。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去了北京就不容易来了！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你喊我一定来。青儿说北京就在山后面，你在山上大声叫我，我会听见的。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没这样容易，小宝贝！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四婆接过针线，也不做活，拉了枝儿的手到塘边看鸭子去。</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80799313"/>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今早，枝儿抱着那箱鸡蛋，阿三抱着大花鸡，去四婆家。进了门，阿三掷下大花鸡就走。枝儿把鸡蛋给四婆，说：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这些蛋都是她生的，你说可以孵几个小鸡？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一个蛋孵一个小鸡，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四婆数着蛋，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一五，一十，</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，有十七个小鸡。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。一群小鸡，像绒球，白的，黑的在地上跳来跳去；这些绒球长着小腿小脑袋，尖尖的小嘴，珠子似的眼睛，可爱极了！枝儿眼前浮现的是日前在伯娘家看到的小鸡。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这些小鸡也会变大鸡吗？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0553095"/>
      </p:ext>
    </p:ext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好好喂它就会长大，这个鸡买来时没这么大吧？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不，很大的，买来那天就下了一个蛋。四婆，你看，这擦了胭脂的就是。这些蛋上面都叫阿三写了名字，这是婉儿，这是青儿</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枝儿一个个指着说，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这孵出来的一点小的鸡，会下多小的蛋儿啊？哦，下的就是那回吃的鸽子蛋吧。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鸽子蛋是鸽子下的。小鸡长大才下蛋呢。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四婆说着盖了箱子，</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柜</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你们明天一定走吗？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妈说一定走。今晚伯娘叫我们去吃饭，连阿乙、阿三都要去。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1913503"/>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四婆沉吟了一会，说，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今晚我给你们送些菜吃。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大花鸡这时正在太阳下慢宕宕走来走去，地上一团滚圆的可爱影子跟着动。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伯娘家的菜真不少，</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盘子挤着碗儿</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，满满的一大圆桌。孩子们肘子碰肘子地嚷着要鱼要肉。正吃得热闹，阿齐说，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四婆送菜来了。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四婆真是破费，这碗鱼就花钱不少了，还有那一大盘得宰两只鸡吧。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伯娘说。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四婆谦虚着笑着走了。阿乙见她走后说，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那盘鸡还不是咱们家送去的。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难道真的杀了那只大花鸡了？四婆是非常好的人，不会这样做的吧？枝儿想。</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08393491"/>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5567"/>
            <a:ext cx="11430000" cy="569386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这时，阿乙咧嘴笑着，一边说这鸡肉嫩得好。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真的四婆宰了大花鸡了吗？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枝儿忍不住问。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傻姑儿，快吃吧，吃到肚子里倒是真的带走了！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听到阿乙这句话，</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枝儿的筷子掉落地上</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，哇地哭了。大家望着她笑，阿乙捡起筷子笑着给她。枝儿不接筷子，只低头呜呜地哭。妈过来哄道，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不哭，枝儿是顶乖顶听话的</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枝儿涨红了脸，哭着，不肯吃饭。她看见那只大花鸡满身是血，慢宕宕地一步一跌地变成一团黑东西。妈见孩子不接筷子，就说，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同阿乙回家睡去吧。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不，我要去问四婆。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枝儿跳下椅子就要去</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89707094"/>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不许去。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妈连忙拉住。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枝儿委屈极了，呜呜地哭个不止，她不明白妈为什么不许她去问四婆。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阿齐她们看着都叹说，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看不出这孩子平常那么乖，也会发这么大脾气！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选自《新月》，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1929</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小说以当时旧式家庭生活为背景。文中的阿乙、阿三和阿齐均是仆人。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16033419"/>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下列对文中画线语句的理解和分析，不正确的一项是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中的“正色”指神色严厉，这句话说明大花鸡和蛋不能带走是不容商量的事情，这为下文送鸡送蛋埋下伏笔。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表明四婆是枝儿最信赖的人，小说由此开始叙写她们的关系，情节设置巧妙，体现了作者谋篇布局上的匠心。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用“挤”字，写出伯娘家努力让碗盘靠紧以便桌上能放下更多的菜，表明那天晚上菜多，四婆没必要送菜来。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通过筷子掉落在地的细节，反映了阿乙的回答给枝儿内心带来的震动，表现了枝儿对大花鸡的关心与钟爱。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49e8"/>
          <p:cNvSpPr/>
          <p:nvPr/>
        </p:nvSpPr>
        <p:spPr>
          <a:xfrm>
            <a:off x="9240203"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1288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88533"/>
            <a:ext cx="11430000" cy="5738559"/>
          </a:xfrm>
          <a:prstGeom prst="rect">
            <a:avLst/>
          </a:prstGeom>
        </p:spPr>
        <p:txBody>
          <a:bodyPr>
            <a:spAutoFit/>
          </a:bodyPr>
          <a:lstStyle/>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爷爷回过神来，说：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小兵，是不是你早就知道，故意骗爷爷来的？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小兵憋住笑，说：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爷爷，我是知道，但还真没来过</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现在都是通过遥感技术来测量和绘制的。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爷爷说：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今天的技术就这么神奇？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小兵点点头，自豪地说：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当然啦，通过人工智能进行地图数据收集和分析，目前已经能够高度自动化地生成要素丰富的高精地图，甚至道路上的虚线都能显示出来</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好半天，爷爷都没说话。末了，他感慨了一句：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我也想再活五百年，在福窝里还没扑腾够呢。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2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选自《微型小说选刊》</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期，有删节</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05532122"/>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枝儿是一个天真烂漫的小女孩。请从文中概括支撑这个结论的依据，不少于两条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75805"/>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以为小鸡会下鸽子蛋；以为北京就在山后面，四婆喊一声就能听到；给大花鸡下的蛋做上记号；无法接受大花鸡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被杀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的事实，哭得很厉害。</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552613"/>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作者写枝儿出场，先渲染妈妈、阿乙等人的忙碌和婉儿她们的游戏，这样写有什么用意？请结合文本作简要分析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656723"/>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将枝儿专心摆弄给鸡喝水用的碟子与大人的忙碌和小孩的游戏形成对照，暗示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突出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搬家之际，枝儿心中只想着大花鸡的事实；为下面打碎碟子并引出大花鸡等情节埋下伏笔。</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988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．有同学说，读完小说后再回头看“四婆将一箱子鸡蛋‘放在盛菜的柜子里’”这个细节，有一点心痛的感受。你是否也有这样的感受？请简要说明</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有。枝儿珍爱的鸡蛋，在四婆眼里也不过是一道菜。这与枝儿对四婆的信任形成反差，反映了四婆并不理解、重视枝儿的心思。</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意思对即可；若回答</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没有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，言之成理亦可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11276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小说结尾“阿齐她们看着都叹说，‘看不出这孩子平常那么乖，也会发这么大脾气！’”含义丰富，请谈谈你的理解</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5216877"/>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枝儿对大花鸡的喜爱之深，</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因大花鸡被杀</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枝儿内心受到的伤害之大；人们对枝儿的误解之普遍，成人对童心的忽略之寻常。</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6495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下列对小说相关内容和艺术特色的分析鉴赏，</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．小兵“皱着眉头”，可见他对新地图没有标出毛乌素沙漠感到疑惑。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．爷爷对“禹迹图”命名的解释，表明他对传统测绘精神的重视。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．爷爷重回榆林的情节与上文他在榆林的工作经历形成了呼应。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．小说以爷孙二人对话的形式推动故事发展，使叙事更加紧凑。</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9a129"/>
          <p:cNvSpPr/>
          <p:nvPr/>
        </p:nvSpPr>
        <p:spPr>
          <a:xfrm>
            <a:off x="489903" y="2443258"/>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88765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jpeg"/>
          <p:cNvPicPr/>
          <p:nvPr/>
        </p:nvPicPr>
        <p:blipFill>
          <a:blip r:embed="rId2"/>
          <a:stretch>
            <a:fillRect/>
          </a:stretch>
        </p:blipFill>
        <p:spPr>
          <a:xfrm>
            <a:off x="3492461" y="737913"/>
            <a:ext cx="5207077" cy="501340"/>
          </a:xfrm>
          <a:prstGeom prst="rect">
            <a:avLst/>
          </a:prstGeom>
        </p:spPr>
      </p:pic>
      <p:sp>
        <p:nvSpPr>
          <p:cNvPr id="2" name="矩形 1"/>
          <p:cNvSpPr>
            <a:spLocks noChangeAspect="1"/>
          </p:cNvSpPr>
          <p:nvPr/>
        </p:nvSpPr>
        <p:spPr>
          <a:xfrm>
            <a:off x="381000" y="1281077"/>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海一样的棉田里，我像只船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在我小时候，棉花是村里每户人家都必种的庄稼。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十岁左右的我，干得最好的活儿就是摘棉花。这时的我，个子长得恰好和最高的棉枝一般般，摘棉花时顺手就来，十分得劲。于是，到了秋天棉花盛开的季节，每天下午放学之后，我就会到地里去摘一会儿棉花。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9298"/>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爷爷“对地图有着特殊的感情”，在文中有哪些具体表现？请简要回答。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95272"/>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退休后还经常查看地图；喜欢讲述地图上地名背后的故事；对新地图兴趣浓厚；敏锐发现新地图中的细微变化。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04006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小说第二段中，加点词语“故事”与“事故”能否互换？为什么？</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13010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示例一：不能。</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故事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侧重传奇色彩，而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事故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侧重意外，原句突出了爷爷当年测绘工作的艰辛和危险。</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示例二：能。</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事故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侧重意外，而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故事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侧重传奇色彩，互换后突出了爷爷对事业的热爱，对付出的无悔。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708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947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请从修辞方法的角度赏析下面的句子。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我也想再活五百年，在福窝里还没扑腾够呢</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935507"/>
            <a:ext cx="11430000" cy="1161280"/>
          </a:xfrm>
          <a:prstGeom prst="rect">
            <a:avLst/>
          </a:prstGeom>
        </p:spPr>
        <p:txBody>
          <a:bodyPr>
            <a:spAutoFit/>
          </a:bodyPr>
          <a:lstStyle/>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运用夸张、比喻的修辞方法，形象生动，充满感情色彩，表现了爷爷对时代、对事业、对生活的热爱。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
        <p:nvSpPr>
          <p:cNvPr id="4" name="矩形 3"/>
          <p:cNvSpPr>
            <a:spLocks noChangeAspect="1"/>
          </p:cNvSpPr>
          <p:nvPr/>
        </p:nvSpPr>
        <p:spPr>
          <a:xfrm>
            <a:off x="381000" y="3223395"/>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小说标题“中国地图”意蕴丰富，请结合全文谈谈你的理解。</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75328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中国地图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既指文中的中国地图实物，又指装在爷爷心中的中国地图；新旧地图的变化折射出祖国建设取得了伟大成就；</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中国地图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承载着地图测绘人对中国地图测绘事业的热爱与追求；</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中国地图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蕴含了对祖国发展的骄傲与自豪之情。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01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890754" y="739456"/>
            <a:ext cx="4410490" cy="499797"/>
          </a:xfrm>
          <a:prstGeom prst="rect">
            <a:avLst/>
          </a:prstGeom>
        </p:spPr>
      </p:pic>
      <p:sp>
        <p:nvSpPr>
          <p:cNvPr id="2" name="矩形 1"/>
          <p:cNvSpPr>
            <a:spLocks noChangeAspect="1"/>
          </p:cNvSpPr>
          <p:nvPr/>
        </p:nvSpPr>
        <p:spPr>
          <a:xfrm>
            <a:off x="381000" y="2112669"/>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一、散文必备知识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散文是一种抒发作者真情实感、写作方式灵活的记叙类文学体裁。散文的特点之一：形散神不散。“形散”指散文的取材自由广泛，表现手法也不拘一格；“神不散”则指文章的中心思想明确而集中。</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818736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46450"/>
            <a:ext cx="2589170"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散文的分类</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309380584"/>
              </p:ext>
            </p:extLst>
          </p:nvPr>
        </p:nvGraphicFramePr>
        <p:xfrm>
          <a:off x="381000" y="1547577"/>
          <a:ext cx="11430000" cy="4325620"/>
        </p:xfrm>
        <a:graphic>
          <a:graphicData uri="http://schemas.openxmlformats.org/drawingml/2006/table">
            <a:tbl>
              <a:tblPr firstRow="1" firstCol="1" bandRow="1"/>
              <a:tblGrid>
                <a:gridCol w="2361422">
                  <a:extLst>
                    <a:ext uri="{9D8B030D-6E8A-4147-A177-3AD203B41FA5}">
                      <a16:colId xmlns:a16="http://schemas.microsoft.com/office/drawing/2014/main" val="3903080269"/>
                    </a:ext>
                  </a:extLst>
                </a:gridCol>
                <a:gridCol w="1742492">
                  <a:extLst>
                    <a:ext uri="{9D8B030D-6E8A-4147-A177-3AD203B41FA5}">
                      <a16:colId xmlns:a16="http://schemas.microsoft.com/office/drawing/2014/main" val="1041983264"/>
                    </a:ext>
                  </a:extLst>
                </a:gridCol>
                <a:gridCol w="7326086">
                  <a:extLst>
                    <a:ext uri="{9D8B030D-6E8A-4147-A177-3AD203B41FA5}">
                      <a16:colId xmlns:a16="http://schemas.microsoft.com/office/drawing/2014/main" val="1720296363"/>
                    </a:ext>
                  </a:extLst>
                </a:gridCol>
              </a:tblGrid>
              <a:tr h="83058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叙事散文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2019</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2018</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2016</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2015)</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写人叙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事散文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以写人、叙事为主，侧重从叙述人物和事件的发展变化过程中反映事物的本质，具备时间、地点、人物，事件的起因、经过和结果等要素。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代表文章：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《邓稼先》《说和做——记闻一多先生言行片段》《散步》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4128933"/>
                  </a:ext>
                </a:extLst>
              </a:tr>
              <a:tr h="83058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回忆性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散文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采用回忆过去的方式，对过去发生的事件进行阐述；片段式，不追求事件的完整性。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代表文章：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《秋天的怀念》《从百草园到三味书屋》《阿长与〈山海经〉》《藤野先生》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5102572"/>
                  </a:ext>
                </a:extLst>
              </a:tr>
            </a:tbl>
          </a:graphicData>
        </a:graphic>
      </p:graphicFrame>
    </p:spTree>
    <p:extLst>
      <p:ext uri="{BB962C8B-B14F-4D97-AF65-F5344CB8AC3E}">
        <p14:creationId xmlns:p14="http://schemas.microsoft.com/office/powerpoint/2010/main" val="17193592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015417230"/>
              </p:ext>
            </p:extLst>
          </p:nvPr>
        </p:nvGraphicFramePr>
        <p:xfrm>
          <a:off x="381000" y="1344295"/>
          <a:ext cx="11430000" cy="4296410"/>
        </p:xfrm>
        <a:graphic>
          <a:graphicData uri="http://schemas.openxmlformats.org/drawingml/2006/table">
            <a:tbl>
              <a:tblPr firstRow="1" firstCol="1" bandRow="1"/>
              <a:tblGrid>
                <a:gridCol w="2361422">
                  <a:extLst>
                    <a:ext uri="{9D8B030D-6E8A-4147-A177-3AD203B41FA5}">
                      <a16:colId xmlns:a16="http://schemas.microsoft.com/office/drawing/2014/main" val="2149089218"/>
                    </a:ext>
                  </a:extLst>
                </a:gridCol>
                <a:gridCol w="1742492">
                  <a:extLst>
                    <a:ext uri="{9D8B030D-6E8A-4147-A177-3AD203B41FA5}">
                      <a16:colId xmlns:a16="http://schemas.microsoft.com/office/drawing/2014/main" val="225199214"/>
                    </a:ext>
                  </a:extLst>
                </a:gridCol>
                <a:gridCol w="7326086">
                  <a:extLst>
                    <a:ext uri="{9D8B030D-6E8A-4147-A177-3AD203B41FA5}">
                      <a16:colId xmlns:a16="http://schemas.microsoft.com/office/drawing/2014/main" val="943247373"/>
                    </a:ext>
                  </a:extLst>
                </a:gridCol>
              </a:tblGrid>
              <a:tr h="417830">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抒情散文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2017)</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状物抒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情散文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一般不详述事件的具体过程，没有完整的故事情节，也不具体描写人或事，而是通过人、事、物、景来传达作者的心声，表现特定的精神或主旨。常用寓情于景、寓情于物、借物抒情、托物言志等手法，包含较多含蓄和象征的成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代表文章：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状物——《白杨礼赞》《紫藤萝瀑布》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写景——《昆明的雨》《春》《济南的冬天》《雨的四季》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3438657"/>
                  </a:ext>
                </a:extLst>
              </a:tr>
              <a:tr h="883285">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写景抒</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情散文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293608940"/>
                  </a:ext>
                </a:extLst>
              </a:tr>
            </a:tbl>
          </a:graphicData>
        </a:graphic>
      </p:graphicFrame>
    </p:spTree>
    <p:extLst>
      <p:ext uri="{BB962C8B-B14F-4D97-AF65-F5344CB8AC3E}">
        <p14:creationId xmlns:p14="http://schemas.microsoft.com/office/powerpoint/2010/main" val="8744462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0013"/>
            <a:ext cx="4633000"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记叙文</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叙事散文</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六要素</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739483455"/>
              </p:ext>
            </p:extLst>
          </p:nvPr>
        </p:nvGraphicFramePr>
        <p:xfrm>
          <a:off x="381000" y="2111140"/>
          <a:ext cx="11430000" cy="2647950"/>
        </p:xfrm>
        <a:graphic>
          <a:graphicData uri="http://schemas.openxmlformats.org/drawingml/2006/table">
            <a:tbl>
              <a:tblPr firstRow="1" firstCol="1" bandRow="1"/>
              <a:tblGrid>
                <a:gridCol w="1578429">
                  <a:extLst>
                    <a:ext uri="{9D8B030D-6E8A-4147-A177-3AD203B41FA5}">
                      <a16:colId xmlns:a16="http://schemas.microsoft.com/office/drawing/2014/main" val="3349395007"/>
                    </a:ext>
                  </a:extLst>
                </a:gridCol>
                <a:gridCol w="9851571">
                  <a:extLst>
                    <a:ext uri="{9D8B030D-6E8A-4147-A177-3AD203B41FA5}">
                      <a16:colId xmlns:a16="http://schemas.microsoft.com/office/drawing/2014/main" val="2241532553"/>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六要素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时间、地点、人物，事件的起因、经过和结果。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107774"/>
                  </a:ext>
                </a:extLst>
              </a:tr>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概括故事情节、文章的主要内容。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46990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《背影》内容概括：冬日的一个下午</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时间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，在南京火车站</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地点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坐火车去北京念书</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起因</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，父亲</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来车站送“我”并给“我”买橘子</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经过</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，看着父亲爬月台时的背影，“我”潸然泪下</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结果</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2947795"/>
                  </a:ext>
                </a:extLst>
              </a:tr>
            </a:tbl>
          </a:graphicData>
        </a:graphic>
      </p:graphicFrame>
    </p:spTree>
    <p:extLst>
      <p:ext uri="{BB962C8B-B14F-4D97-AF65-F5344CB8AC3E}">
        <p14:creationId xmlns:p14="http://schemas.microsoft.com/office/powerpoint/2010/main" val="28435681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8569"/>
            <a:ext cx="2751074" cy="564770"/>
          </a:xfrm>
          <a:prstGeom prst="rect">
            <a:avLst/>
          </a:prstGeom>
        </p:spPr>
        <p:txBody>
          <a:bodyPr wrap="none">
            <a:spAutoFit/>
          </a:bodyPr>
          <a:lstStyle/>
          <a:p>
            <a:pPr>
              <a:lnSpc>
                <a:spcPct val="130000"/>
              </a:lnSpc>
            </a:pPr>
            <a:r>
              <a:rPr lang="en-US" altLang="zh-CN" sz="2600" b="1" dirty="0">
                <a:latin typeface="Times New Roman" panose="02020603050405020304" pitchFamily="18" charset="0"/>
                <a:ea typeface="黑体" panose="02010609060101010101" pitchFamily="49" charset="-122"/>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600" b="1" dirty="0">
                <a:latin typeface="Times New Roman" panose="02020603050405020304" pitchFamily="18" charset="0"/>
                <a:ea typeface="黑体" panose="02010609060101010101" pitchFamily="49" charset="-122"/>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常见表达方式</a:t>
            </a:r>
            <a:endParaRPr lang="zh-CN" altLang="en-US" sz="26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869663396"/>
              </p:ext>
            </p:extLst>
          </p:nvPr>
        </p:nvGraphicFramePr>
        <p:xfrm>
          <a:off x="381000" y="1361467"/>
          <a:ext cx="11430000" cy="4900930"/>
        </p:xfrm>
        <a:graphic>
          <a:graphicData uri="http://schemas.openxmlformats.org/drawingml/2006/table">
            <a:tbl>
              <a:tblPr firstRow="1" firstCol="1" bandRow="1"/>
              <a:tblGrid>
                <a:gridCol w="1055914">
                  <a:extLst>
                    <a:ext uri="{9D8B030D-6E8A-4147-A177-3AD203B41FA5}">
                      <a16:colId xmlns:a16="http://schemas.microsoft.com/office/drawing/2014/main" val="3507962084"/>
                    </a:ext>
                  </a:extLst>
                </a:gridCol>
                <a:gridCol w="10374086">
                  <a:extLst>
                    <a:ext uri="{9D8B030D-6E8A-4147-A177-3AD203B41FA5}">
                      <a16:colId xmlns:a16="http://schemas.microsoft.com/office/drawing/2014/main" val="3662319948"/>
                    </a:ext>
                  </a:extLst>
                </a:gridCol>
              </a:tblGrid>
              <a:tr h="417830">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记叙</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对人物的经历、事件的发展变化过程和环境、场景、空间的转化所做的叙说和交代。</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详见“三、散文、小说共有知识”的“</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三</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叙述顺序”</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3581044"/>
                  </a:ext>
                </a:extLst>
              </a:tr>
              <a:tr h="417830">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描写</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用形象的语言对人物、事件、环境的形态特征做具体、生动的描绘，使文章更加生动形象。</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详见“三、散文、小说共有知识”的“</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四</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写作手法”中的“</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．描写方法”</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105180"/>
                  </a:ext>
                </a:extLst>
              </a:tr>
              <a:tr h="417830">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抒情</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文章中抒发感受、表露感情的一种表达方式。有直接抒情</a:t>
                      </a:r>
                      <a:r>
                        <a:rPr lang="en-US" sz="26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直抒胸臆</a:t>
                      </a:r>
                      <a:r>
                        <a:rPr lang="en-US" sz="26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和间接抒情</a:t>
                      </a:r>
                      <a:r>
                        <a:rPr lang="en-US" sz="26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借景抒情、融情于事、融情于理等</a:t>
                      </a:r>
                      <a:r>
                        <a:rPr lang="en-US" sz="26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两种。</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0751443"/>
                  </a:ext>
                </a:extLst>
              </a:tr>
              <a:tr h="417830">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议论</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穿插在叙述、描写或说明的过程中，直接表达作者的某种感受或观点。通过讲事实、说道理等方法点明和深化所写事物的意义，或者借以直抒胸臆。</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2639386"/>
                  </a:ext>
                </a:extLst>
              </a:tr>
              <a:tr h="417830">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说明</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用简明扼要的文字说清楚事物的形状、特征、性质等，把抽象的事物或道理说得清楚明白，让人易于理解和接受。</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1947172"/>
                  </a:ext>
                </a:extLst>
              </a:tr>
            </a:tbl>
          </a:graphicData>
        </a:graphic>
      </p:graphicFrame>
    </p:spTree>
    <p:extLst>
      <p:ext uri="{BB962C8B-B14F-4D97-AF65-F5344CB8AC3E}">
        <p14:creationId xmlns:p14="http://schemas.microsoft.com/office/powerpoint/2010/main" val="9063486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07567"/>
            <a:ext cx="11430000" cy="172143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二、小说必备知识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a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小说是以塑造人物形象为中心，通过完整的故事情节和具体的环境描写揭示社会矛盾，反映现实生活的一种文学体裁。</a:t>
            </a:r>
            <a:endParaRPr lang="zh-CN" altLang="en-US" sz="2800" dirty="0"/>
          </a:p>
        </p:txBody>
      </p:sp>
    </p:spTree>
    <p:extLst>
      <p:ext uri="{BB962C8B-B14F-4D97-AF65-F5344CB8AC3E}">
        <p14:creationId xmlns:p14="http://schemas.microsoft.com/office/powerpoint/2010/main" val="29179256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129083850"/>
              </p:ext>
            </p:extLst>
          </p:nvPr>
        </p:nvGraphicFramePr>
        <p:xfrm>
          <a:off x="381000" y="922001"/>
          <a:ext cx="11430000" cy="5140998"/>
        </p:xfrm>
        <a:graphic>
          <a:graphicData uri="http://schemas.openxmlformats.org/drawingml/2006/table">
            <a:tbl>
              <a:tblPr firstRow="1" firstCol="1" bandRow="1"/>
              <a:tblGrid>
                <a:gridCol w="1270819">
                  <a:extLst>
                    <a:ext uri="{9D8B030D-6E8A-4147-A177-3AD203B41FA5}">
                      <a16:colId xmlns:a16="http://schemas.microsoft.com/office/drawing/2014/main" val="3666779157"/>
                    </a:ext>
                  </a:extLst>
                </a:gridCol>
                <a:gridCol w="5102942">
                  <a:extLst>
                    <a:ext uri="{9D8B030D-6E8A-4147-A177-3AD203B41FA5}">
                      <a16:colId xmlns:a16="http://schemas.microsoft.com/office/drawing/2014/main" val="2221671418"/>
                    </a:ext>
                  </a:extLst>
                </a:gridCol>
                <a:gridCol w="5056239">
                  <a:extLst>
                    <a:ext uri="{9D8B030D-6E8A-4147-A177-3AD203B41FA5}">
                      <a16:colId xmlns:a16="http://schemas.microsoft.com/office/drawing/2014/main" val="3947948254"/>
                    </a:ext>
                  </a:extLst>
                </a:gridCol>
              </a:tblGrid>
              <a:tr h="9708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三要素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93" marR="3393"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类别及作用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93" marR="3393"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教材示例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93" marR="3393"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5820691"/>
                  </a:ext>
                </a:extLst>
              </a:tr>
              <a:tr h="1494020">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人物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在三要素中居于首要地位，小说以塑造人物形象来表现主题。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分类及作用：</a:t>
                      </a: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主要人物</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作品的故事情节和矛盾冲突紧紧围绕主要人物展开，从而反映主题。</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次要人物</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主要用来烘托主要人物。</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线索人物</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具有推动情节发展的作用。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孔乙己》一文中，孔乙己是小说的主要人物，丁举人是次要人物，通过对丁举人的侧面描写，反映了封建等级制度的森严，揭示了孔乙己的悲剧命运。“我”是孔乙己悲惨遭遇的见证者，客观上起到了推动情节发展的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3690865"/>
                  </a:ext>
                </a:extLst>
              </a:tr>
              <a:tr h="261741">
                <a:tc vMerge="1">
                  <a:txBody>
                    <a:bodyPr/>
                    <a:lstStyle/>
                    <a:p>
                      <a:endParaRPr lang="zh-CN" altLang="en-US"/>
                    </a:p>
                  </a:txBody>
                  <a:tcPr/>
                </a:tc>
                <a:tc gridSpan="2">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塑造人物形象的描写方法</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动作、外貌、神态、心理、语言、正侧面描写</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直接、间接描写</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、细节描写与场面描写等</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详见“三、散文、小说共有知识”的“</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四</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写作手法”中的“</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．描写方法”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265013980"/>
                  </a:ext>
                </a:extLst>
              </a:tr>
            </a:tbl>
          </a:graphicData>
        </a:graphic>
      </p:graphicFrame>
    </p:spTree>
    <p:extLst>
      <p:ext uri="{BB962C8B-B14F-4D97-AF65-F5344CB8AC3E}">
        <p14:creationId xmlns:p14="http://schemas.microsoft.com/office/powerpoint/2010/main" val="4238703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97652728"/>
              </p:ext>
            </p:extLst>
          </p:nvPr>
        </p:nvGraphicFramePr>
        <p:xfrm>
          <a:off x="381000" y="1352114"/>
          <a:ext cx="11430000" cy="4280772"/>
        </p:xfrm>
        <a:graphic>
          <a:graphicData uri="http://schemas.openxmlformats.org/drawingml/2006/table">
            <a:tbl>
              <a:tblPr firstRow="1" firstCol="1" bandRow="1"/>
              <a:tblGrid>
                <a:gridCol w="975852">
                  <a:extLst>
                    <a:ext uri="{9D8B030D-6E8A-4147-A177-3AD203B41FA5}">
                      <a16:colId xmlns:a16="http://schemas.microsoft.com/office/drawing/2014/main" val="1691460534"/>
                    </a:ext>
                  </a:extLst>
                </a:gridCol>
                <a:gridCol w="5309419">
                  <a:extLst>
                    <a:ext uri="{9D8B030D-6E8A-4147-A177-3AD203B41FA5}">
                      <a16:colId xmlns:a16="http://schemas.microsoft.com/office/drawing/2014/main" val="3540526550"/>
                    </a:ext>
                  </a:extLst>
                </a:gridCol>
                <a:gridCol w="583615">
                  <a:extLst>
                    <a:ext uri="{9D8B030D-6E8A-4147-A177-3AD203B41FA5}">
                      <a16:colId xmlns:a16="http://schemas.microsoft.com/office/drawing/2014/main" val="1970910677"/>
                    </a:ext>
                  </a:extLst>
                </a:gridCol>
                <a:gridCol w="4561114">
                  <a:extLst>
                    <a:ext uri="{9D8B030D-6E8A-4147-A177-3AD203B41FA5}">
                      <a16:colId xmlns:a16="http://schemas.microsoft.com/office/drawing/2014/main" val="639167092"/>
                    </a:ext>
                  </a:extLst>
                </a:gridCol>
              </a:tblGrid>
              <a:tr h="1281558">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节是小说矛盾冲突的演变过程。一般包括开端、发展、高潮、结局四个过程，有的还有序幕和尾声。开端：交代背景，铺垫下文；发展：刻画人物，反映性格；高潮：表现冲突，揭示主题；结局：深化主题，引发思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《我的叔叔于勒》一文的情节发展：期待于勒回国</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开端</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追述于勒怎样从全家的“恐惧”变成“希望”</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铺垫</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在船上发现于勒</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发展</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从船长口中得知真相，幻想破灭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高潮</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躲避于勒</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结局</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946658113"/>
                  </a:ext>
                </a:extLst>
              </a:tr>
              <a:tr h="219249">
                <a:tc vMerge="1">
                  <a:txBody>
                    <a:bodyPr/>
                    <a:lstStyle/>
                    <a:p>
                      <a:endParaRPr lang="zh-CN" altLang="en-US"/>
                    </a:p>
                  </a:txBody>
                  <a:tcPr/>
                </a:tc>
                <a:tc gridSpan="3">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小说中常见的情节处理手法有线索、伏笔、照应、悬念、叙述顺序</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顺、倒、插、补、分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、虚实结合、情节突转、结尾留白等，这些手法在散文中也适用。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95966168"/>
                  </a:ext>
                </a:extLst>
              </a:tr>
            </a:tbl>
          </a:graphicData>
        </a:graphic>
      </p:graphicFrame>
    </p:spTree>
    <p:extLst>
      <p:ext uri="{BB962C8B-B14F-4D97-AF65-F5344CB8AC3E}">
        <p14:creationId xmlns:p14="http://schemas.microsoft.com/office/powerpoint/2010/main" val="29553621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小小的我站在棉田里，腰里束上一只棉包，</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一双手忽左忽右，忽上忽下，忽里忽外，忽高忽低，见着大朵开的棉花就抓，见着小朵开的棉花就捏，三抓两抓一大把，三捏两捏一小把</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，将两只手使得像一对轻盈翻飞的蝴蝶。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摘过一段，我就会往后看看。没有摘过的棉垄是蓬蓬松松的，枝枝杈杈都聚在一起，不分眉眼，等到我摘过去后，棉垄就露出一条清晰的小路，像我头发上劈出的中缝。棉棵们则像头发一样，朝两边温顺地散开。这些头发是褐色的，一片片棉叶和一朵朵棉花是头发上盛开着的头花。</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75311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862519337"/>
              </p:ext>
            </p:extLst>
          </p:nvPr>
        </p:nvGraphicFramePr>
        <p:xfrm>
          <a:off x="381000" y="922001"/>
          <a:ext cx="11429999" cy="5140998"/>
        </p:xfrm>
        <a:graphic>
          <a:graphicData uri="http://schemas.openxmlformats.org/drawingml/2006/table">
            <a:tbl>
              <a:tblPr firstRow="1" firstCol="1" bandRow="1"/>
              <a:tblGrid>
                <a:gridCol w="961079">
                  <a:extLst>
                    <a:ext uri="{9D8B030D-6E8A-4147-A177-3AD203B41FA5}">
                      <a16:colId xmlns:a16="http://schemas.microsoft.com/office/drawing/2014/main" val="26422227"/>
                    </a:ext>
                  </a:extLst>
                </a:gridCol>
                <a:gridCol w="961079">
                  <a:extLst>
                    <a:ext uri="{9D8B030D-6E8A-4147-A177-3AD203B41FA5}">
                      <a16:colId xmlns:a16="http://schemas.microsoft.com/office/drawing/2014/main" val="3331540742"/>
                    </a:ext>
                  </a:extLst>
                </a:gridCol>
                <a:gridCol w="1566781">
                  <a:extLst>
                    <a:ext uri="{9D8B030D-6E8A-4147-A177-3AD203B41FA5}">
                      <a16:colId xmlns:a16="http://schemas.microsoft.com/office/drawing/2014/main" val="3015041919"/>
                    </a:ext>
                  </a:extLst>
                </a:gridCol>
                <a:gridCol w="492111">
                  <a:extLst>
                    <a:ext uri="{9D8B030D-6E8A-4147-A177-3AD203B41FA5}">
                      <a16:colId xmlns:a16="http://schemas.microsoft.com/office/drawing/2014/main" val="1641126943"/>
                    </a:ext>
                  </a:extLst>
                </a:gridCol>
                <a:gridCol w="7448949">
                  <a:extLst>
                    <a:ext uri="{9D8B030D-6E8A-4147-A177-3AD203B41FA5}">
                      <a16:colId xmlns:a16="http://schemas.microsoft.com/office/drawing/2014/main" val="4090283397"/>
                    </a:ext>
                  </a:extLst>
                </a:gridCol>
              </a:tblGrid>
              <a:tr h="261741">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环境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93" marR="3393"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社会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环境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93" marR="3393"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对特定的社会背景及人物生活环境的描写。描写范围大至整个社会、一个时代，小至一个家庭、一个处所。描写内容可以是室内陈设、当地的风土人情或时代特征等。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156507747"/>
                  </a:ext>
                </a:extLst>
              </a:tr>
              <a:tr h="431711">
                <a:tc vMerge="1">
                  <a:txBody>
                    <a:bodyPr/>
                    <a:lstStyle/>
                    <a:p>
                      <a:endParaRPr lang="zh-CN" altLang="en-US"/>
                    </a:p>
                  </a:txBody>
                  <a:tcPr/>
                </a:tc>
                <a:tc vMerge="1">
                  <a:txBody>
                    <a:bodyPr/>
                    <a:lstStyle/>
                    <a:p>
                      <a:endParaRPr lang="zh-CN" altLang="en-US"/>
                    </a:p>
                  </a:txBody>
                  <a:tcPr/>
                </a:tc>
                <a:tc gridSpan="3">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作用：</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环境本身的特点：交代人物活动及其成长的时代背景，揭示各种复杂的社会关系。</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环境与人物的关系：交代人物身份，表现</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影响或决定</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人物性格。</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环境对情节的作用：为下文埋下伏笔</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做铺垫</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，推动故事情节发展。</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环境与主题的关系：揭示社会的本质特征，点明主题。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06846391"/>
                  </a:ext>
                </a:extLst>
              </a:tr>
              <a:tr h="304234">
                <a:tc vMerge="1">
                  <a:txBody>
                    <a:bodyPr/>
                    <a:lstStyle/>
                    <a:p>
                      <a:endParaRPr lang="zh-CN" altLang="en-US"/>
                    </a:p>
                  </a:txBody>
                  <a:tcPr/>
                </a:tc>
                <a:tc vMerge="1">
                  <a:txBody>
                    <a:bodyPr/>
                    <a:lstStyle/>
                    <a:p>
                      <a:endParaRPr lang="zh-CN" altLang="en-US"/>
                    </a:p>
                  </a:txBody>
                  <a:tcPr/>
                </a:tc>
                <a:tc gridSpan="3">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《变色龙》中“四下里一片沉静。广场上一个人也没有。商店和饭馆的门无精打采地敞着</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门口连一个乞丐也没有”通过社会环境描写，再现了沙皇统治下萧条败落的社会景象。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197" marR="6197" marT="3393" marB="339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24162169"/>
                  </a:ext>
                </a:extLst>
              </a:tr>
            </a:tbl>
          </a:graphicData>
        </a:graphic>
      </p:graphicFrame>
    </p:spTree>
    <p:extLst>
      <p:ext uri="{BB962C8B-B14F-4D97-AF65-F5344CB8AC3E}">
        <p14:creationId xmlns:p14="http://schemas.microsoft.com/office/powerpoint/2010/main" val="17766770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56488"/>
            <a:ext cx="11430000" cy="1161280"/>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三、散文、小说共有知识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线索</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72804989"/>
              </p:ext>
            </p:extLst>
          </p:nvPr>
        </p:nvGraphicFramePr>
        <p:xfrm>
          <a:off x="381000" y="1963193"/>
          <a:ext cx="11430000" cy="4337678"/>
        </p:xfrm>
        <a:graphic>
          <a:graphicData uri="http://schemas.openxmlformats.org/drawingml/2006/table">
            <a:tbl>
              <a:tblPr firstRow="1" firstCol="1" bandRow="1"/>
              <a:tblGrid>
                <a:gridCol w="1251857">
                  <a:extLst>
                    <a:ext uri="{9D8B030D-6E8A-4147-A177-3AD203B41FA5}">
                      <a16:colId xmlns:a16="http://schemas.microsoft.com/office/drawing/2014/main" val="511479436"/>
                    </a:ext>
                  </a:extLst>
                </a:gridCol>
                <a:gridCol w="3331029">
                  <a:extLst>
                    <a:ext uri="{9D8B030D-6E8A-4147-A177-3AD203B41FA5}">
                      <a16:colId xmlns:a16="http://schemas.microsoft.com/office/drawing/2014/main" val="3363503696"/>
                    </a:ext>
                  </a:extLst>
                </a:gridCol>
                <a:gridCol w="3897085">
                  <a:extLst>
                    <a:ext uri="{9D8B030D-6E8A-4147-A177-3AD203B41FA5}">
                      <a16:colId xmlns:a16="http://schemas.microsoft.com/office/drawing/2014/main" val="1109010211"/>
                    </a:ext>
                  </a:extLst>
                </a:gridCol>
                <a:gridCol w="2950029">
                  <a:extLst>
                    <a:ext uri="{9D8B030D-6E8A-4147-A177-3AD203B41FA5}">
                      <a16:colId xmlns:a16="http://schemas.microsoft.com/office/drawing/2014/main" val="1318154583"/>
                    </a:ext>
                  </a:extLst>
                </a:gridCol>
              </a:tblGrid>
              <a:tr h="9940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5571790"/>
                  </a:ext>
                </a:extLst>
              </a:tr>
              <a:tr h="19584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物线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以某一件具体实物或有某种象征意义的实物为线索。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《背影》：以“背影”为线索组织全文。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是贯穿全文的脉络，使文章结构严谨。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推动故事情节发展，为下文做铺垫。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使行文结构富于变化。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突出文章中心或烘托人物形象。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553162"/>
                  </a:ext>
                </a:extLst>
              </a:tr>
              <a:tr h="27084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以人物动作行为变化、思想性格的发展、所见所闻为线索。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《我的叔叔于勒》：以“我”的所见所闻为线索。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1524183"/>
                  </a:ext>
                </a:extLst>
              </a:tr>
              <a:tr h="130956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事线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以中心事件</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事件发展变化</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为线索。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《故乡》：以“回故乡、在故乡、离故乡”为线索。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141732018"/>
                  </a:ext>
                </a:extLst>
              </a:tr>
            </a:tbl>
          </a:graphicData>
        </a:graphic>
      </p:graphicFrame>
    </p:spTree>
    <p:extLst>
      <p:ext uri="{BB962C8B-B14F-4D97-AF65-F5344CB8AC3E}">
        <p14:creationId xmlns:p14="http://schemas.microsoft.com/office/powerpoint/2010/main" val="9984969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739062545"/>
              </p:ext>
            </p:extLst>
          </p:nvPr>
        </p:nvGraphicFramePr>
        <p:xfrm>
          <a:off x="381000" y="1543866"/>
          <a:ext cx="11430000" cy="3897268"/>
        </p:xfrm>
        <a:graphic>
          <a:graphicData uri="http://schemas.openxmlformats.org/drawingml/2006/table">
            <a:tbl>
              <a:tblPr firstRow="1" firstCol="1" bandRow="1"/>
              <a:tblGrid>
                <a:gridCol w="1251857">
                  <a:extLst>
                    <a:ext uri="{9D8B030D-6E8A-4147-A177-3AD203B41FA5}">
                      <a16:colId xmlns:a16="http://schemas.microsoft.com/office/drawing/2014/main" val="3190951088"/>
                    </a:ext>
                  </a:extLst>
                </a:gridCol>
                <a:gridCol w="2634343">
                  <a:extLst>
                    <a:ext uri="{9D8B030D-6E8A-4147-A177-3AD203B41FA5}">
                      <a16:colId xmlns:a16="http://schemas.microsoft.com/office/drawing/2014/main" val="2851792382"/>
                    </a:ext>
                  </a:extLst>
                </a:gridCol>
                <a:gridCol w="4180114">
                  <a:extLst>
                    <a:ext uri="{9D8B030D-6E8A-4147-A177-3AD203B41FA5}">
                      <a16:colId xmlns:a16="http://schemas.microsoft.com/office/drawing/2014/main" val="2372206700"/>
                    </a:ext>
                  </a:extLst>
                </a:gridCol>
                <a:gridCol w="3363686">
                  <a:extLst>
                    <a:ext uri="{9D8B030D-6E8A-4147-A177-3AD203B41FA5}">
                      <a16:colId xmlns:a16="http://schemas.microsoft.com/office/drawing/2014/main" val="2001616002"/>
                    </a:ext>
                  </a:extLst>
                </a:gridCol>
              </a:tblGrid>
              <a:tr h="19584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感情线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以人物感情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感情变化</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为线索。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《阿长与〈山海经〉》：以“我”对长妈妈的感情变化为线索。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是贯穿全文的脉络，使文章结构严谨。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推动故事情节发展，为下文做铺垫。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使行文结构富于变化。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突出文章中心或烘托人物形象。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451113"/>
                  </a:ext>
                </a:extLst>
              </a:tr>
              <a:tr h="27084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地点线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以地点的转换为线索。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《从百草园到三味书屋》：以从“百草园”到“三味书屋”的地点转换为线索。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516709379"/>
                  </a:ext>
                </a:extLst>
              </a:tr>
              <a:tr h="130956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时间线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845" marR="6845"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以时间的推移为线索。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《雨的四季》：以春、夏、秋、冬的变换为线索。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227387770"/>
                  </a:ext>
                </a:extLst>
              </a:tr>
            </a:tbl>
          </a:graphicData>
        </a:graphic>
      </p:graphicFrame>
    </p:spTree>
    <p:extLst>
      <p:ext uri="{BB962C8B-B14F-4D97-AF65-F5344CB8AC3E}">
        <p14:creationId xmlns:p14="http://schemas.microsoft.com/office/powerpoint/2010/main" val="4490464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474486076"/>
              </p:ext>
            </p:extLst>
          </p:nvPr>
        </p:nvGraphicFramePr>
        <p:xfrm>
          <a:off x="381000" y="1565415"/>
          <a:ext cx="11430000" cy="3854170"/>
        </p:xfrm>
        <a:graphic>
          <a:graphicData uri="http://schemas.openxmlformats.org/drawingml/2006/table">
            <a:tbl>
              <a:tblPr firstRow="1" firstCol="1" bandRow="1"/>
              <a:tblGrid>
                <a:gridCol w="11430000">
                  <a:extLst>
                    <a:ext uri="{9D8B030D-6E8A-4147-A177-3AD203B41FA5}">
                      <a16:colId xmlns:a16="http://schemas.microsoft.com/office/drawing/2014/main" val="1757720276"/>
                    </a:ext>
                  </a:extLst>
                </a:gridCol>
              </a:tblGrid>
              <a:tr h="699428">
                <a:tc>
                  <a:txBody>
                    <a:bodyPr/>
                    <a:lstStyle/>
                    <a:p>
                      <a:pPr fontAlgn="ctr">
                        <a:spcAft>
                          <a:spcPts val="0"/>
                        </a:spcAft>
                      </a:pPr>
                      <a:r>
                        <a:rPr 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有些文章有两条或两条以上的线索交织在一起。明线是从文章表面上能明显看见的线索；暗线与明线相呼应，需从文章中分析得来。如：《藤野先生》的明线是</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我</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与藤野先生的交往；暗线是</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我</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的爱国情感，即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我</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弃医从文的心路历程。又如：《智取生辰纲》的明线是杨志押运生辰纲，写杨志一行的矛盾冲突；暗线是晁盖、吴用一行智取生辰纲，写团结智取。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明暗线交织的作用：两条线索交织展开故事情节，由表及里、由浅入深，使文章条理清晰、结构完整，同时可以丰富人物形象，更好地凸显文章的主旨，拓展了作品的广度、深度。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500" marR="12500" marT="6845" marB="68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875404"/>
                  </a:ext>
                </a:extLst>
              </a:tr>
            </a:tbl>
          </a:graphicData>
        </a:graphic>
      </p:graphicFrame>
    </p:spTree>
    <p:extLst>
      <p:ext uri="{BB962C8B-B14F-4D97-AF65-F5344CB8AC3E}">
        <p14:creationId xmlns:p14="http://schemas.microsoft.com/office/powerpoint/2010/main" val="28659726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4618"/>
            <a:ext cx="2228495"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记叙人称</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86479311"/>
              </p:ext>
            </p:extLst>
          </p:nvPr>
        </p:nvGraphicFramePr>
        <p:xfrm>
          <a:off x="381000" y="1245745"/>
          <a:ext cx="11429999" cy="5193924"/>
        </p:xfrm>
        <a:graphic>
          <a:graphicData uri="http://schemas.openxmlformats.org/drawingml/2006/table">
            <a:tbl>
              <a:tblPr firstRow="1" firstCol="1" bandRow="1"/>
              <a:tblGrid>
                <a:gridCol w="1807656">
                  <a:extLst>
                    <a:ext uri="{9D8B030D-6E8A-4147-A177-3AD203B41FA5}">
                      <a16:colId xmlns:a16="http://schemas.microsoft.com/office/drawing/2014/main" val="1340675293"/>
                    </a:ext>
                  </a:extLst>
                </a:gridCol>
                <a:gridCol w="1403630">
                  <a:extLst>
                    <a:ext uri="{9D8B030D-6E8A-4147-A177-3AD203B41FA5}">
                      <a16:colId xmlns:a16="http://schemas.microsoft.com/office/drawing/2014/main" val="2413288971"/>
                    </a:ext>
                  </a:extLst>
                </a:gridCol>
                <a:gridCol w="8218713">
                  <a:extLst>
                    <a:ext uri="{9D8B030D-6E8A-4147-A177-3AD203B41FA5}">
                      <a16:colId xmlns:a16="http://schemas.microsoft.com/office/drawing/2014/main" val="539384624"/>
                    </a:ext>
                  </a:extLst>
                </a:gridCol>
              </a:tblGrid>
              <a:tr h="349424">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第一人称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我、我们</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以“我”“我们”的口吻或叙述角度展开记叙。第一人称的“我”有时是作者本人，有时是经过艺术加工的“我”。</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2785095"/>
                  </a:ext>
                </a:extLst>
              </a:tr>
              <a:tr h="78912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作为文中的线索人物，推动故事情节发展。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作为事件的见证人，增强文章的真实感。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显得亲切自然、真实生动，便于进行心理描写、直接抒情和表现主题。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衬托或侧面烘托主要人物。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6975571"/>
                  </a:ext>
                </a:extLst>
              </a:tr>
              <a:tr h="63618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《故乡》采用第一人称“我”进行叙事，真实亲切。但“我”并不是作者本人，作者通过“我”的所见所闻，深刻地反映了当时农村的衰败和萧条，表达了自己对封建社会的批判和对新生活的向往。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8263784"/>
                  </a:ext>
                </a:extLst>
              </a:tr>
            </a:tbl>
          </a:graphicData>
        </a:graphic>
      </p:graphicFrame>
    </p:spTree>
    <p:extLst>
      <p:ext uri="{BB962C8B-B14F-4D97-AF65-F5344CB8AC3E}">
        <p14:creationId xmlns:p14="http://schemas.microsoft.com/office/powerpoint/2010/main" val="344490547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772831827"/>
              </p:ext>
            </p:extLst>
          </p:nvPr>
        </p:nvGraphicFramePr>
        <p:xfrm>
          <a:off x="381000" y="883324"/>
          <a:ext cx="11430000" cy="5218352"/>
        </p:xfrm>
        <a:graphic>
          <a:graphicData uri="http://schemas.openxmlformats.org/drawingml/2006/table">
            <a:tbl>
              <a:tblPr firstRow="1" firstCol="1" bandRow="1"/>
              <a:tblGrid>
                <a:gridCol w="1807656">
                  <a:extLst>
                    <a:ext uri="{9D8B030D-6E8A-4147-A177-3AD203B41FA5}">
                      <a16:colId xmlns:a16="http://schemas.microsoft.com/office/drawing/2014/main" val="1095564898"/>
                    </a:ext>
                  </a:extLst>
                </a:gridCol>
                <a:gridCol w="1403630">
                  <a:extLst>
                    <a:ext uri="{9D8B030D-6E8A-4147-A177-3AD203B41FA5}">
                      <a16:colId xmlns:a16="http://schemas.microsoft.com/office/drawing/2014/main" val="385942285"/>
                    </a:ext>
                  </a:extLst>
                </a:gridCol>
                <a:gridCol w="8218714">
                  <a:extLst>
                    <a:ext uri="{9D8B030D-6E8A-4147-A177-3AD203B41FA5}">
                      <a16:colId xmlns:a16="http://schemas.microsoft.com/office/drawing/2014/main" val="1512728046"/>
                    </a:ext>
                  </a:extLst>
                </a:gridCol>
              </a:tblGrid>
              <a:tr h="483246">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第二人称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你、你们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用“你”“你们”的口吻展开叙述。叙述者与作品中的“你”或“你们”直接对话，阅读时仿佛与作品中的“你”或“你们”进行交流。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2890321"/>
                  </a:ext>
                </a:extLst>
              </a:tr>
              <a:tr h="483246">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增加亲切感，拉近与读者的距离。</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有利于交流思想情感，便于抒情。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用于物时有拟人的效果，蕴含情感，增强文章的感染力。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4326307"/>
                  </a:ext>
                </a:extLst>
              </a:tr>
              <a:tr h="349424">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第三人称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他、她、它</a:t>
                      </a: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、他们</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、她们</a:t>
                      </a: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、它们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2017</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作者站在第三者的立场，用“他</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她、它</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”“他</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她、它</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们”的口吻将人物的经历、事件的经过告诉读者。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0030175"/>
                  </a:ext>
                </a:extLst>
              </a:tr>
              <a:tr h="566088">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214" marR="1221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更加直接、客观地展现生活。</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不受时间和空间的限制，反映现实比较灵活自由。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用于物时有拟人的效果，叙述亲切自然。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7325586"/>
                  </a:ext>
                </a:extLst>
              </a:tr>
            </a:tbl>
          </a:graphicData>
        </a:graphic>
      </p:graphicFrame>
    </p:spTree>
    <p:extLst>
      <p:ext uri="{BB962C8B-B14F-4D97-AF65-F5344CB8AC3E}">
        <p14:creationId xmlns:p14="http://schemas.microsoft.com/office/powerpoint/2010/main" val="4195998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35339055"/>
              </p:ext>
            </p:extLst>
          </p:nvPr>
        </p:nvGraphicFramePr>
        <p:xfrm>
          <a:off x="381000" y="2413486"/>
          <a:ext cx="11430000" cy="2158028"/>
        </p:xfrm>
        <a:graphic>
          <a:graphicData uri="http://schemas.openxmlformats.org/drawingml/2006/table">
            <a:tbl>
              <a:tblPr firstRow="1" firstCol="1" bandRow="1"/>
              <a:tblGrid>
                <a:gridCol w="11430000">
                  <a:extLst>
                    <a:ext uri="{9D8B030D-6E8A-4147-A177-3AD203B41FA5}">
                      <a16:colId xmlns:a16="http://schemas.microsoft.com/office/drawing/2014/main" val="1084159636"/>
                    </a:ext>
                  </a:extLst>
                </a:gridCol>
              </a:tblGrid>
              <a:tr h="694600">
                <a:tc>
                  <a:txBody>
                    <a:bodyPr/>
                    <a:lstStyle/>
                    <a:p>
                      <a:pPr fontAlgn="ctr">
                        <a:spcAft>
                          <a:spcPts val="0"/>
                        </a:spcAft>
                      </a:pPr>
                      <a:r>
                        <a:rPr 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有的文章中同时使用多种叙述人称。举例：《土地的誓言》中，作者将土地拟人化，以第三人称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相称，如：</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我无时无刻不听见她呼唤我的名字，无时无刻不听见她召唤我回去。</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随着情绪逐渐激动，作者直接与土地进行对话交流，对土地以第二人称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相称，如：</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土地，原野，我的家乡，你必须被解放！你必须站立！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2304" marR="22304" marT="12214" marB="1221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9352286"/>
                  </a:ext>
                </a:extLst>
              </a:tr>
            </a:tbl>
          </a:graphicData>
        </a:graphic>
      </p:graphicFrame>
    </p:spTree>
    <p:extLst>
      <p:ext uri="{BB962C8B-B14F-4D97-AF65-F5344CB8AC3E}">
        <p14:creationId xmlns:p14="http://schemas.microsoft.com/office/powerpoint/2010/main" val="6481338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8581"/>
            <a:ext cx="2228495"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叙述顺序</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657480974"/>
              </p:ext>
            </p:extLst>
          </p:nvPr>
        </p:nvGraphicFramePr>
        <p:xfrm>
          <a:off x="381000" y="1908024"/>
          <a:ext cx="11430000" cy="3041952"/>
        </p:xfrm>
        <a:graphic>
          <a:graphicData uri="http://schemas.openxmlformats.org/drawingml/2006/table">
            <a:tbl>
              <a:tblPr firstRow="1" firstCol="1" bandRow="1"/>
              <a:tblGrid>
                <a:gridCol w="1034143">
                  <a:extLst>
                    <a:ext uri="{9D8B030D-6E8A-4147-A177-3AD203B41FA5}">
                      <a16:colId xmlns:a16="http://schemas.microsoft.com/office/drawing/2014/main" val="3896035662"/>
                    </a:ext>
                  </a:extLst>
                </a:gridCol>
                <a:gridCol w="1088571">
                  <a:extLst>
                    <a:ext uri="{9D8B030D-6E8A-4147-A177-3AD203B41FA5}">
                      <a16:colId xmlns:a16="http://schemas.microsoft.com/office/drawing/2014/main" val="2056682650"/>
                    </a:ext>
                  </a:extLst>
                </a:gridCol>
                <a:gridCol w="9307286">
                  <a:extLst>
                    <a:ext uri="{9D8B030D-6E8A-4147-A177-3AD203B41FA5}">
                      <a16:colId xmlns:a16="http://schemas.microsoft.com/office/drawing/2014/main" val="3970641605"/>
                    </a:ext>
                  </a:extLst>
                </a:gridCol>
              </a:tblGrid>
              <a:tr h="261836">
                <a:tc rowSpan="3">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顺叙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按事件发生、发展、结果的先后顺序来写。一般包括时间的先后、空间或地点的转换和事件发展的过程。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5985986"/>
                  </a:ext>
                </a:extLst>
              </a:tr>
              <a:tr h="132908">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叙事有头有尾，条理清晰。</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文章层次井然有序，脉络分明。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869584"/>
                  </a:ext>
                </a:extLst>
              </a:tr>
              <a:tr h="261836">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《紫藤萝瀑布》一文，作者从见到紫藤萝写起，由远及近，并由此引出人生感悟；面对眼前的紫色花海，原先的悲痛也化为宁静。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3905106"/>
                  </a:ext>
                </a:extLst>
              </a:tr>
            </a:tbl>
          </a:graphicData>
        </a:graphic>
      </p:graphicFrame>
    </p:spTree>
    <p:extLst>
      <p:ext uri="{BB962C8B-B14F-4D97-AF65-F5344CB8AC3E}">
        <p14:creationId xmlns:p14="http://schemas.microsoft.com/office/powerpoint/2010/main" val="3560065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030377553"/>
              </p:ext>
            </p:extLst>
          </p:nvPr>
        </p:nvGraphicFramePr>
        <p:xfrm>
          <a:off x="381000" y="1118084"/>
          <a:ext cx="11430000" cy="4748832"/>
        </p:xfrm>
        <a:graphic>
          <a:graphicData uri="http://schemas.openxmlformats.org/drawingml/2006/table">
            <a:tbl>
              <a:tblPr firstRow="1" firstCol="1" bandRow="1"/>
              <a:tblGrid>
                <a:gridCol w="1034143">
                  <a:extLst>
                    <a:ext uri="{9D8B030D-6E8A-4147-A177-3AD203B41FA5}">
                      <a16:colId xmlns:a16="http://schemas.microsoft.com/office/drawing/2014/main" val="2716769292"/>
                    </a:ext>
                  </a:extLst>
                </a:gridCol>
                <a:gridCol w="1088571">
                  <a:extLst>
                    <a:ext uri="{9D8B030D-6E8A-4147-A177-3AD203B41FA5}">
                      <a16:colId xmlns:a16="http://schemas.microsoft.com/office/drawing/2014/main" val="1517646086"/>
                    </a:ext>
                  </a:extLst>
                </a:gridCol>
                <a:gridCol w="9307286">
                  <a:extLst>
                    <a:ext uri="{9D8B030D-6E8A-4147-A177-3AD203B41FA5}">
                      <a16:colId xmlns:a16="http://schemas.microsoft.com/office/drawing/2014/main" val="693789049"/>
                    </a:ext>
                  </a:extLst>
                </a:gridCol>
              </a:tblGrid>
              <a:tr h="391163">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插叙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(2022)</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在叙述中心事件的过程中，暂时中断主线的叙述，插入与之相关的事件或片段。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插叙与全文叙事不在一条线上，全文至少有两个故事。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72998"/>
                  </a:ext>
                </a:extLst>
              </a:tr>
              <a:tr h="59132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交代了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内容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概括内容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使人物形象更丰满。</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突出文章主题。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解释了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的原因。</a:t>
                      </a:r>
                      <a:r>
                        <a:rPr lang="zh-CN" sz="2800" b="1">
                          <a:effectLst/>
                          <a:latin typeface="Calibri" panose="020F0502020204030204" pitchFamily="34" charset="0"/>
                          <a:ea typeface="宋体" panose="02010600030101010101" pitchFamily="2" charset="-122"/>
                          <a:cs typeface="宋体" panose="02010600030101010101" pitchFamily="2" charset="-122"/>
                        </a:rPr>
                        <a:t>⑤</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推动情节发展，为下文做铺垫或埋伏笔。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⑥</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丰富文章内容，使文章情节完整。</a:t>
                      </a:r>
                      <a:r>
                        <a:rPr lang="zh-CN" sz="2800" b="1">
                          <a:effectLst/>
                          <a:latin typeface="Calibri" panose="020F0502020204030204" pitchFamily="34" charset="0"/>
                          <a:ea typeface="宋体" panose="02010600030101010101" pitchFamily="2" charset="-122"/>
                          <a:cs typeface="宋体" panose="02010600030101010101" pitchFamily="2" charset="-122"/>
                        </a:rPr>
                        <a:t>⑦</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使文章结构富于变化，避免平铺直叙。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0173788"/>
                  </a:ext>
                </a:extLst>
              </a:tr>
              <a:tr h="261836">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《故乡》一文写“我”回到故乡听母亲说闰土想见“我”，由此插入对“我”与少年闰土在一起时的欢乐场景的回忆。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3874095"/>
                  </a:ext>
                </a:extLst>
              </a:tr>
            </a:tbl>
          </a:graphicData>
        </a:graphic>
      </p:graphicFrame>
    </p:spTree>
    <p:extLst>
      <p:ext uri="{BB962C8B-B14F-4D97-AF65-F5344CB8AC3E}">
        <p14:creationId xmlns:p14="http://schemas.microsoft.com/office/powerpoint/2010/main" val="29363410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719569062"/>
              </p:ext>
            </p:extLst>
          </p:nvPr>
        </p:nvGraphicFramePr>
        <p:xfrm>
          <a:off x="381000" y="1118084"/>
          <a:ext cx="11430000" cy="4748832"/>
        </p:xfrm>
        <a:graphic>
          <a:graphicData uri="http://schemas.openxmlformats.org/drawingml/2006/table">
            <a:tbl>
              <a:tblPr firstRow="1" firstCol="1" bandRow="1"/>
              <a:tblGrid>
                <a:gridCol w="1034143">
                  <a:extLst>
                    <a:ext uri="{9D8B030D-6E8A-4147-A177-3AD203B41FA5}">
                      <a16:colId xmlns:a16="http://schemas.microsoft.com/office/drawing/2014/main" val="1973885955"/>
                    </a:ext>
                  </a:extLst>
                </a:gridCol>
                <a:gridCol w="1088571">
                  <a:extLst>
                    <a:ext uri="{9D8B030D-6E8A-4147-A177-3AD203B41FA5}">
                      <a16:colId xmlns:a16="http://schemas.microsoft.com/office/drawing/2014/main" val="3932450425"/>
                    </a:ext>
                  </a:extLst>
                </a:gridCol>
                <a:gridCol w="9307286">
                  <a:extLst>
                    <a:ext uri="{9D8B030D-6E8A-4147-A177-3AD203B41FA5}">
                      <a16:colId xmlns:a16="http://schemas.microsoft.com/office/drawing/2014/main" val="2320452410"/>
                    </a:ext>
                  </a:extLst>
                </a:gridCol>
              </a:tblGrid>
              <a:tr h="520489">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倒叙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先写事件的结果，或把事件发展过程中最突出的片段提到前面来写，然后再按事情原来的发展顺序进行叙述。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倒叙的内容仍是文章的主要组成部分，只是位置移到了前面。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倒叙只是一条线索，全文只有一个故事。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645902"/>
                  </a:ext>
                </a:extLst>
              </a:tr>
              <a:tr h="391163">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开篇点题。</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制造悬念，激发读者的阅读兴趣，使读者对故事情节和人物形象留下深刻的印象。</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引出下文。</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突出人物性格或事件的重要内容。</a:t>
                      </a: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增加叙事波澜，增强文章可读性和感染力。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322190"/>
                  </a:ext>
                </a:extLst>
              </a:tr>
              <a:tr h="261836">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《背影》一文，开头写不能忘记父亲的背影，引出对父亲的背影的回忆，最后又回到现实中来。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634376"/>
                  </a:ext>
                </a:extLst>
              </a:tr>
            </a:tbl>
          </a:graphicData>
        </a:graphic>
      </p:graphicFrame>
    </p:spTree>
    <p:extLst>
      <p:ext uri="{BB962C8B-B14F-4D97-AF65-F5344CB8AC3E}">
        <p14:creationId xmlns:p14="http://schemas.microsoft.com/office/powerpoint/2010/main" val="6722234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小路延伸得越来越长，棉包像气球一样鼓胀起来。这两样让我获得了双重的成就感。摘累了，我就会停上一小会儿，对着棉花的花苞和碧青的棉蕾深深地吸上几口气，让肺腑里都充满它们的芳香。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一天天气很好，天很蓝。我放学后照例到了棉田，和母亲一起摘棉花。摘了一会儿，母亲唤着我，说先回家做饭去了，让我随后就来，我答应着，心想一定要把这道棉垄摘完。天还早着呢。这块田里的棉垄是很长的，至少有一里路的样子。如果摘不完，明天还得走这么远，我觉得这么浪费体力实在有些可惜。再说，我也喜欢一个人待会儿。</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8781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519577470"/>
              </p:ext>
            </p:extLst>
          </p:nvPr>
        </p:nvGraphicFramePr>
        <p:xfrm>
          <a:off x="381000" y="747525"/>
          <a:ext cx="11430000" cy="5620576"/>
        </p:xfrm>
        <a:graphic>
          <a:graphicData uri="http://schemas.openxmlformats.org/drawingml/2006/table">
            <a:tbl>
              <a:tblPr firstRow="1" firstCol="1" bandRow="1"/>
              <a:tblGrid>
                <a:gridCol w="1034143">
                  <a:extLst>
                    <a:ext uri="{9D8B030D-6E8A-4147-A177-3AD203B41FA5}">
                      <a16:colId xmlns:a16="http://schemas.microsoft.com/office/drawing/2014/main" val="2874890580"/>
                    </a:ext>
                  </a:extLst>
                </a:gridCol>
                <a:gridCol w="1088571">
                  <a:extLst>
                    <a:ext uri="{9D8B030D-6E8A-4147-A177-3AD203B41FA5}">
                      <a16:colId xmlns:a16="http://schemas.microsoft.com/office/drawing/2014/main" val="2031413032"/>
                    </a:ext>
                  </a:extLst>
                </a:gridCol>
                <a:gridCol w="9307286">
                  <a:extLst>
                    <a:ext uri="{9D8B030D-6E8A-4147-A177-3AD203B41FA5}">
                      <a16:colId xmlns:a16="http://schemas.microsoft.com/office/drawing/2014/main" val="3104099254"/>
                    </a:ext>
                  </a:extLst>
                </a:gridCol>
              </a:tblGrid>
              <a:tr h="261836">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补叙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行文中对前面说的人或事做一些简单的补充交代，一般是片断性的、简要的、不具备完整的事件。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153105"/>
                  </a:ext>
                </a:extLst>
              </a:tr>
              <a:tr h="362114">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补充交代相关情节，使故事情节完整。</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丰富人物形象，突出主题。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使文章结构完整，行文跌宕起伏，起到出人意料的效果。</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照应前文。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1745305"/>
                  </a:ext>
                </a:extLst>
              </a:tr>
              <a:tr h="261836">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152" marR="9152"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《智取生辰纲》中，在生辰纲被劫走后作者才补叙出其中的种种情状，介绍了使用障眼法、当面吃酒以瓢下药的经过。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957169"/>
                  </a:ext>
                </a:extLst>
              </a:tr>
              <a:tr h="391163">
                <a:tc gridSpan="3">
                  <a:txBody>
                    <a:bodyPr/>
                    <a:lstStyle/>
                    <a:p>
                      <a:pPr fontAlgn="ctr">
                        <a:spcAft>
                          <a:spcPts val="0"/>
                        </a:spcAft>
                      </a:pP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 </a:t>
                      </a:r>
                      <a:r>
                        <a:rPr 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插叙和补叙的区别：</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插叙插入的是基本事件之外的有关情况，去掉它并不影响事件本身的完整性；补叙补入的是基本事件发展之中的有机环节，去掉它会影响事件本身的完整性。</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补叙可以在文中，也可以在文末；插叙只能在文中，不能在文末。</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713" marR="16713" marT="9152" marB="915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93378829"/>
                  </a:ext>
                </a:extLst>
              </a:tr>
            </a:tbl>
          </a:graphicData>
        </a:graphic>
      </p:graphicFrame>
    </p:spTree>
    <p:extLst>
      <p:ext uri="{BB962C8B-B14F-4D97-AF65-F5344CB8AC3E}">
        <p14:creationId xmlns:p14="http://schemas.microsoft.com/office/powerpoint/2010/main" val="7606031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8260"/>
            <a:ext cx="11430000" cy="116128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四</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写作手法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常用修辞手法</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助记口诀：两问两比对复拟人张</a:t>
            </a:r>
            <a:r>
              <a:rPr lang="en-US" altLang="zh-CN" sz="2800" b="1" dirty="0">
                <a:latin typeface="Times New Roman" panose="02020603050405020304" pitchFamily="18" charset="0"/>
                <a:ea typeface="楷体" panose="02010609060101010101" pitchFamily="49" charset="-122"/>
              </a:rPr>
              <a:t>)</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886994113"/>
              </p:ext>
            </p:extLst>
          </p:nvPr>
        </p:nvGraphicFramePr>
        <p:xfrm>
          <a:off x="381000" y="1939540"/>
          <a:ext cx="11430000" cy="4302384"/>
        </p:xfrm>
        <a:graphic>
          <a:graphicData uri="http://schemas.openxmlformats.org/drawingml/2006/table">
            <a:tbl>
              <a:tblPr firstRow="1" firstCol="1" bandRow="1"/>
              <a:tblGrid>
                <a:gridCol w="1817914">
                  <a:extLst>
                    <a:ext uri="{9D8B030D-6E8A-4147-A177-3AD203B41FA5}">
                      <a16:colId xmlns:a16="http://schemas.microsoft.com/office/drawing/2014/main" val="1572729234"/>
                    </a:ext>
                  </a:extLst>
                </a:gridCol>
                <a:gridCol w="979715">
                  <a:extLst>
                    <a:ext uri="{9D8B030D-6E8A-4147-A177-3AD203B41FA5}">
                      <a16:colId xmlns:a16="http://schemas.microsoft.com/office/drawing/2014/main" val="391993749"/>
                    </a:ext>
                  </a:extLst>
                </a:gridCol>
                <a:gridCol w="8632371">
                  <a:extLst>
                    <a:ext uri="{9D8B030D-6E8A-4147-A177-3AD203B41FA5}">
                      <a16:colId xmlns:a16="http://schemas.microsoft.com/office/drawing/2014/main" val="594377387"/>
                    </a:ext>
                  </a:extLst>
                </a:gridCol>
              </a:tblGrid>
              <a:tr h="187966">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比喻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2020.6(2)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辨析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明喻：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好</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像、仿佛、如</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同</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、似的。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暗喻：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就</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是、变成、成为、等于。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借喻：</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只出现喻体，借用喻体直接代替本体。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0310270"/>
                  </a:ext>
                </a:extLst>
              </a:tr>
              <a:tr h="63867">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化平淡为生动，化深奥为浅显，化抽象为具体。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2614037"/>
                  </a:ext>
                </a:extLst>
              </a:tr>
              <a:tr h="187966">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《春》中“看，像牛毛，像花针，像细丝，密密地斜织着，人家屋顶上全笼着一层薄烟”，连用三个比喻，生动形象地写出春雨的“细密”，通过印象的叠加，强化了表达效果。</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1056819"/>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运用比喻的修辞手法，将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比作</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，生动形象地描绘了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的情景</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特点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，抒发</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烘托</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3430778"/>
                  </a:ext>
                </a:extLst>
              </a:tr>
            </a:tbl>
          </a:graphicData>
        </a:graphic>
      </p:graphicFrame>
    </p:spTree>
    <p:extLst>
      <p:ext uri="{BB962C8B-B14F-4D97-AF65-F5344CB8AC3E}">
        <p14:creationId xmlns:p14="http://schemas.microsoft.com/office/powerpoint/2010/main" val="37987208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700360855"/>
              </p:ext>
            </p:extLst>
          </p:nvPr>
        </p:nvGraphicFramePr>
        <p:xfrm>
          <a:off x="381000" y="914588"/>
          <a:ext cx="11430000" cy="5155824"/>
        </p:xfrm>
        <a:graphic>
          <a:graphicData uri="http://schemas.openxmlformats.org/drawingml/2006/table">
            <a:tbl>
              <a:tblPr firstRow="1" firstCol="1" bandRow="1"/>
              <a:tblGrid>
                <a:gridCol w="1630388">
                  <a:extLst>
                    <a:ext uri="{9D8B030D-6E8A-4147-A177-3AD203B41FA5}">
                      <a16:colId xmlns:a16="http://schemas.microsoft.com/office/drawing/2014/main" val="135271061"/>
                    </a:ext>
                  </a:extLst>
                </a:gridCol>
                <a:gridCol w="1192545">
                  <a:extLst>
                    <a:ext uri="{9D8B030D-6E8A-4147-A177-3AD203B41FA5}">
                      <a16:colId xmlns:a16="http://schemas.microsoft.com/office/drawing/2014/main" val="1309674602"/>
                    </a:ext>
                  </a:extLst>
                </a:gridCol>
                <a:gridCol w="8607067">
                  <a:extLst>
                    <a:ext uri="{9D8B030D-6E8A-4147-A177-3AD203B41FA5}">
                      <a16:colId xmlns:a16="http://schemas.microsoft.com/office/drawing/2014/main" val="3543705504"/>
                    </a:ext>
                  </a:extLst>
                </a:gridCol>
              </a:tblGrid>
              <a:tr h="63867">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拟人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(2024.6)</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把物当作人来写，赋予物以人的动作行为或思想感情。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8390226"/>
                  </a:ext>
                </a:extLst>
              </a:tr>
              <a:tr h="6386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将物人格化，使描写生动形象。</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表意丰富，表达生动有趣。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4185463"/>
                  </a:ext>
                </a:extLst>
              </a:tr>
              <a:tr h="312258">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济南的冬天》“一个老城，有山有水，全在蓝天下很暖和安适地睡着，只等春风来把他们唤醒，这是不是个理想的境界”中，“睡着”“唤醒”把“老城”“春风”拟人化，使之带有生命的意味，生动形象地描写了济南冬天的情景，表现出济南的冬天“暖和安适”的特点，抒发了作者对济南冬天的喜爱和赞美之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6052784"/>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运用拟人的修辞手法，赋予</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以人的动作行为</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思想感情，生动形象地描写了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的情景，抒发了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2313807"/>
                  </a:ext>
                </a:extLst>
              </a:tr>
            </a:tbl>
          </a:graphicData>
        </a:graphic>
      </p:graphicFrame>
    </p:spTree>
    <p:extLst>
      <p:ext uri="{BB962C8B-B14F-4D97-AF65-F5344CB8AC3E}">
        <p14:creationId xmlns:p14="http://schemas.microsoft.com/office/powerpoint/2010/main" val="24547566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268346557"/>
              </p:ext>
            </p:extLst>
          </p:nvPr>
        </p:nvGraphicFramePr>
        <p:xfrm>
          <a:off x="381000" y="914588"/>
          <a:ext cx="11430000" cy="5155824"/>
        </p:xfrm>
        <a:graphic>
          <a:graphicData uri="http://schemas.openxmlformats.org/drawingml/2006/table">
            <a:tbl>
              <a:tblPr firstRow="1" firstCol="1" bandRow="1"/>
              <a:tblGrid>
                <a:gridCol w="2019337">
                  <a:extLst>
                    <a:ext uri="{9D8B030D-6E8A-4147-A177-3AD203B41FA5}">
                      <a16:colId xmlns:a16="http://schemas.microsoft.com/office/drawing/2014/main" val="3076833713"/>
                    </a:ext>
                  </a:extLst>
                </a:gridCol>
                <a:gridCol w="1145213">
                  <a:extLst>
                    <a:ext uri="{9D8B030D-6E8A-4147-A177-3AD203B41FA5}">
                      <a16:colId xmlns:a16="http://schemas.microsoft.com/office/drawing/2014/main" val="2830686973"/>
                    </a:ext>
                  </a:extLst>
                </a:gridCol>
                <a:gridCol w="8265450">
                  <a:extLst>
                    <a:ext uri="{9D8B030D-6E8A-4147-A177-3AD203B41FA5}">
                      <a16:colId xmlns:a16="http://schemas.microsoft.com/office/drawing/2014/main" val="2739534600"/>
                    </a:ext>
                  </a:extLst>
                </a:gridCol>
              </a:tblGrid>
              <a:tr h="125821">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2018.11(2)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把结构相同或相似、内容密切相关的三个或更多的短语或句子排列起来。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6415419"/>
                  </a:ext>
                </a:extLst>
              </a:tr>
              <a:tr h="12582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句式整齐，节奏感强，增强语言气势，加强表达效果。</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使说理更严密，更透彻。</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用于抒情，可以把情感抒发得淋漓尽致。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2222472"/>
                  </a:ext>
                </a:extLst>
              </a:tr>
              <a:tr h="187966">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《土地的誓言》中“在那田垄里埋葬过我的欢笑，在那稻棵上我捉过蚱蜢，在那沉重的镐头上有我的手印”，运用排比的修辞手法，将“我”对故土的深深眷恋表达得淋漓尽致。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37528"/>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运用排比的修辞手法，句式整齐，节奏感强，有力地表现了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的特点，强调了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的内容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主旨、心情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，抒发了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0967145"/>
                  </a:ext>
                </a:extLst>
              </a:tr>
            </a:tbl>
          </a:graphicData>
        </a:graphic>
      </p:graphicFrame>
    </p:spTree>
    <p:extLst>
      <p:ext uri="{BB962C8B-B14F-4D97-AF65-F5344CB8AC3E}">
        <p14:creationId xmlns:p14="http://schemas.microsoft.com/office/powerpoint/2010/main" val="2386990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161488862"/>
              </p:ext>
            </p:extLst>
          </p:nvPr>
        </p:nvGraphicFramePr>
        <p:xfrm>
          <a:off x="381000" y="1341308"/>
          <a:ext cx="11430000" cy="4302384"/>
        </p:xfrm>
        <a:graphic>
          <a:graphicData uri="http://schemas.openxmlformats.org/drawingml/2006/table">
            <a:tbl>
              <a:tblPr firstRow="1" firstCol="1" bandRow="1"/>
              <a:tblGrid>
                <a:gridCol w="1970314">
                  <a:extLst>
                    <a:ext uri="{9D8B030D-6E8A-4147-A177-3AD203B41FA5}">
                      <a16:colId xmlns:a16="http://schemas.microsoft.com/office/drawing/2014/main" val="568464071"/>
                    </a:ext>
                  </a:extLst>
                </a:gridCol>
                <a:gridCol w="1194236">
                  <a:extLst>
                    <a:ext uri="{9D8B030D-6E8A-4147-A177-3AD203B41FA5}">
                      <a16:colId xmlns:a16="http://schemas.microsoft.com/office/drawing/2014/main" val="4227096193"/>
                    </a:ext>
                  </a:extLst>
                </a:gridCol>
                <a:gridCol w="8265450">
                  <a:extLst>
                    <a:ext uri="{9D8B030D-6E8A-4147-A177-3AD203B41FA5}">
                      <a16:colId xmlns:a16="http://schemas.microsoft.com/office/drawing/2014/main" val="1880643153"/>
                    </a:ext>
                  </a:extLst>
                </a:gridCol>
              </a:tblGrid>
              <a:tr h="125821">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夸张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2018.11(1)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对人或事做扩大、缩小或超前的描述，以强调或突出描写对象某一方面的特点。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6339158"/>
                  </a:ext>
                </a:extLst>
              </a:tr>
              <a:tr h="12582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烘托气氛，增强渲染力。</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引发联想，给读者留下深刻的印象。</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突出事物某方面的特征，使表达更加突出和鲜明。</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212566"/>
                  </a:ext>
                </a:extLst>
              </a:tr>
              <a:tr h="174008">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《列夫·托尔斯泰》中“托尔斯泰这对眼睛里有一百只眼珠”，运用夸张的修辞手法，突出了托尔斯泰能把万事万物尽收眼底的多方面的观察力。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2468428"/>
                  </a:ext>
                </a:extLst>
              </a:tr>
              <a:tr h="12582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运用夸张的修辞手法，强调了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的特点，突出表达了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0060143"/>
                  </a:ext>
                </a:extLst>
              </a:tr>
            </a:tbl>
          </a:graphicData>
        </a:graphic>
      </p:graphicFrame>
    </p:spTree>
    <p:extLst>
      <p:ext uri="{BB962C8B-B14F-4D97-AF65-F5344CB8AC3E}">
        <p14:creationId xmlns:p14="http://schemas.microsoft.com/office/powerpoint/2010/main" val="1744336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508146058"/>
              </p:ext>
            </p:extLst>
          </p:nvPr>
        </p:nvGraphicFramePr>
        <p:xfrm>
          <a:off x="381000" y="1554668"/>
          <a:ext cx="11430000" cy="3875664"/>
        </p:xfrm>
        <a:graphic>
          <a:graphicData uri="http://schemas.openxmlformats.org/drawingml/2006/table">
            <a:tbl>
              <a:tblPr firstRow="1" firstCol="1" bandRow="1"/>
              <a:tblGrid>
                <a:gridCol w="2209800">
                  <a:extLst>
                    <a:ext uri="{9D8B030D-6E8A-4147-A177-3AD203B41FA5}">
                      <a16:colId xmlns:a16="http://schemas.microsoft.com/office/drawing/2014/main" val="1732933496"/>
                    </a:ext>
                  </a:extLst>
                </a:gridCol>
                <a:gridCol w="954750">
                  <a:extLst>
                    <a:ext uri="{9D8B030D-6E8A-4147-A177-3AD203B41FA5}">
                      <a16:colId xmlns:a16="http://schemas.microsoft.com/office/drawing/2014/main" val="1230793577"/>
                    </a:ext>
                  </a:extLst>
                </a:gridCol>
                <a:gridCol w="8265450">
                  <a:extLst>
                    <a:ext uri="{9D8B030D-6E8A-4147-A177-3AD203B41FA5}">
                      <a16:colId xmlns:a16="http://schemas.microsoft.com/office/drawing/2014/main" val="630224853"/>
                    </a:ext>
                  </a:extLst>
                </a:gridCol>
              </a:tblGrid>
              <a:tr h="125821">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反复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2018.11(2)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有意重复使用某个词语、句子或某种结构，以强调某种意思，突出某种情感。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4000245"/>
                  </a:ext>
                </a:extLst>
              </a:tr>
              <a:tr h="12582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多次强调，给人留下深刻的印象。</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抒情强烈，富有感染力。</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层次分明，增强节奏感。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7860377"/>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《春》中“盼望着，盼望着，东风来了，春天的脚步近了”，运用反复的修辞手法，强调了作者对春天的期待与喜爱。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7095218"/>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运用反复的修辞手法，凸显了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特点，强调了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内容</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形象，表达了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7525304"/>
                  </a:ext>
                </a:extLst>
              </a:tr>
            </a:tbl>
          </a:graphicData>
        </a:graphic>
      </p:graphicFrame>
    </p:spTree>
    <p:extLst>
      <p:ext uri="{BB962C8B-B14F-4D97-AF65-F5344CB8AC3E}">
        <p14:creationId xmlns:p14="http://schemas.microsoft.com/office/powerpoint/2010/main" val="182604022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161057293"/>
              </p:ext>
            </p:extLst>
          </p:nvPr>
        </p:nvGraphicFramePr>
        <p:xfrm>
          <a:off x="381000" y="1127948"/>
          <a:ext cx="11430000" cy="4729104"/>
        </p:xfrm>
        <a:graphic>
          <a:graphicData uri="http://schemas.openxmlformats.org/drawingml/2006/table">
            <a:tbl>
              <a:tblPr firstRow="1" firstCol="1" bandRow="1"/>
              <a:tblGrid>
                <a:gridCol w="1271333">
                  <a:extLst>
                    <a:ext uri="{9D8B030D-6E8A-4147-A177-3AD203B41FA5}">
                      <a16:colId xmlns:a16="http://schemas.microsoft.com/office/drawing/2014/main" val="1982962278"/>
                    </a:ext>
                  </a:extLst>
                </a:gridCol>
                <a:gridCol w="1217361">
                  <a:extLst>
                    <a:ext uri="{9D8B030D-6E8A-4147-A177-3AD203B41FA5}">
                      <a16:colId xmlns:a16="http://schemas.microsoft.com/office/drawing/2014/main" val="3046495001"/>
                    </a:ext>
                  </a:extLst>
                </a:gridCol>
                <a:gridCol w="8941306">
                  <a:extLst>
                    <a:ext uri="{9D8B030D-6E8A-4147-A177-3AD203B41FA5}">
                      <a16:colId xmlns:a16="http://schemas.microsoft.com/office/drawing/2014/main" val="3822378231"/>
                    </a:ext>
                  </a:extLst>
                </a:gridCol>
              </a:tblGrid>
              <a:tr h="63867">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对偶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结构相同，字数相等，上下两句词性相对，意思相近或相反。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5766056"/>
                  </a:ext>
                </a:extLst>
              </a:tr>
              <a:tr h="187966">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句式整齐，结构一致。</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形式优美，音韵和谐。</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节奏感强，增强语言的表现力。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高度概括，看起来醒目，读起来顺口，便于记忆和传诵。</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243151"/>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《大自然的语言》中“冰雪融化，草木萌发”，运用对偶的修辞手法，使文章语言既音韵和谐，又有整饬之美。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9145679"/>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运用对偶的修辞手法，形式整齐，增强了语言的表现力，强调了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事物</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特点</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形象，表达了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9217687"/>
                  </a:ext>
                </a:extLst>
              </a:tr>
            </a:tbl>
          </a:graphicData>
        </a:graphic>
      </p:graphicFrame>
    </p:spTree>
    <p:extLst>
      <p:ext uri="{BB962C8B-B14F-4D97-AF65-F5344CB8AC3E}">
        <p14:creationId xmlns:p14="http://schemas.microsoft.com/office/powerpoint/2010/main" val="32035509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164173998"/>
              </p:ext>
            </p:extLst>
          </p:nvPr>
        </p:nvGraphicFramePr>
        <p:xfrm>
          <a:off x="381000" y="1768028"/>
          <a:ext cx="11430000" cy="3448944"/>
        </p:xfrm>
        <a:graphic>
          <a:graphicData uri="http://schemas.openxmlformats.org/drawingml/2006/table">
            <a:tbl>
              <a:tblPr firstRow="1" firstCol="1" bandRow="1"/>
              <a:tblGrid>
                <a:gridCol w="1223137">
                  <a:extLst>
                    <a:ext uri="{9D8B030D-6E8A-4147-A177-3AD203B41FA5}">
                      <a16:colId xmlns:a16="http://schemas.microsoft.com/office/drawing/2014/main" val="880425235"/>
                    </a:ext>
                  </a:extLst>
                </a:gridCol>
                <a:gridCol w="1056919">
                  <a:extLst>
                    <a:ext uri="{9D8B030D-6E8A-4147-A177-3AD203B41FA5}">
                      <a16:colId xmlns:a16="http://schemas.microsoft.com/office/drawing/2014/main" val="4063629602"/>
                    </a:ext>
                  </a:extLst>
                </a:gridCol>
                <a:gridCol w="9149944">
                  <a:extLst>
                    <a:ext uri="{9D8B030D-6E8A-4147-A177-3AD203B41FA5}">
                      <a16:colId xmlns:a16="http://schemas.microsoft.com/office/drawing/2014/main" val="1240007510"/>
                    </a:ext>
                  </a:extLst>
                </a:gridCol>
              </a:tblGrid>
              <a:tr h="63867">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反问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用疑问的形式来表达肯定的意思，不需要回答。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554361"/>
                  </a:ext>
                </a:extLst>
              </a:tr>
              <a:tr h="12582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态度鲜明，突出重点。</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加强语气，表达强烈的情感。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引发思考，给读者留下深刻的印象。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8048505"/>
                  </a:ext>
                </a:extLst>
              </a:tr>
              <a:tr h="187966">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《白杨礼赞》中“难道你就不想到它的朴质，严肃，坚强不屈，至少也象征了北方的农民？”运用反问的修辞手法，表达了作者对白杨的赞美之情，增强了文章的感染力。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1933705"/>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运用反问的修辞手法，加强了语气，感情强烈，强调</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事物</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特点</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形象，突出了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049116"/>
                  </a:ext>
                </a:extLst>
              </a:tr>
            </a:tbl>
          </a:graphicData>
        </a:graphic>
      </p:graphicFrame>
    </p:spTree>
    <p:extLst>
      <p:ext uri="{BB962C8B-B14F-4D97-AF65-F5344CB8AC3E}">
        <p14:creationId xmlns:p14="http://schemas.microsoft.com/office/powerpoint/2010/main" val="26139415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120526630"/>
              </p:ext>
            </p:extLst>
          </p:nvPr>
        </p:nvGraphicFramePr>
        <p:xfrm>
          <a:off x="381000" y="1341308"/>
          <a:ext cx="11430000" cy="4302384"/>
        </p:xfrm>
        <a:graphic>
          <a:graphicData uri="http://schemas.openxmlformats.org/drawingml/2006/table">
            <a:tbl>
              <a:tblPr firstRow="1" firstCol="1" bandRow="1"/>
              <a:tblGrid>
                <a:gridCol w="1223137">
                  <a:extLst>
                    <a:ext uri="{9D8B030D-6E8A-4147-A177-3AD203B41FA5}">
                      <a16:colId xmlns:a16="http://schemas.microsoft.com/office/drawing/2014/main" val="3682549027"/>
                    </a:ext>
                  </a:extLst>
                </a:gridCol>
                <a:gridCol w="1056919">
                  <a:extLst>
                    <a:ext uri="{9D8B030D-6E8A-4147-A177-3AD203B41FA5}">
                      <a16:colId xmlns:a16="http://schemas.microsoft.com/office/drawing/2014/main" val="2330260931"/>
                    </a:ext>
                  </a:extLst>
                </a:gridCol>
                <a:gridCol w="9149944">
                  <a:extLst>
                    <a:ext uri="{9D8B030D-6E8A-4147-A177-3AD203B41FA5}">
                      <a16:colId xmlns:a16="http://schemas.microsoft.com/office/drawing/2014/main" val="1556920616"/>
                    </a:ext>
                  </a:extLst>
                </a:gridCol>
              </a:tblGrid>
              <a:tr h="63867">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设问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为突出所说的内容，把它用自问自答的形式表示出来。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9518114"/>
                  </a:ext>
                </a:extLst>
              </a:tr>
              <a:tr h="118937">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自问自答，引起读者注意和思考。</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突出内容，使文章波澜起伏。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4588369"/>
                  </a:ext>
                </a:extLst>
              </a:tr>
              <a:tr h="284149">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纪念白求恩》中“一个外国人，毫无利己的动机，把中国人民的解放事业当作他自己的事业，这是什么精神？这是国际主义的精神，这是共产主义的精神，每一个中国共产党员都要学习这种精神”，运用设问的修辞手法，强调并赞扬了白求恩的国际主义精神和共产主义精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0111601"/>
                  </a:ext>
                </a:extLst>
              </a:tr>
              <a:tr h="12582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398" marR="4398"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运用设问的修辞手法，自问自答，引人思考，强调了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事物</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形象，使读者印象深刻。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031" marR="8031" marT="4398" marB="439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2621431"/>
                  </a:ext>
                </a:extLst>
              </a:tr>
            </a:tbl>
          </a:graphicData>
        </a:graphic>
      </p:graphicFrame>
    </p:spTree>
    <p:extLst>
      <p:ext uri="{BB962C8B-B14F-4D97-AF65-F5344CB8AC3E}">
        <p14:creationId xmlns:p14="http://schemas.microsoft.com/office/powerpoint/2010/main" val="9084091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0151"/>
            <a:ext cx="2167581"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描写方法</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177170165"/>
              </p:ext>
            </p:extLst>
          </p:nvPr>
        </p:nvGraphicFramePr>
        <p:xfrm>
          <a:off x="381000" y="1311278"/>
          <a:ext cx="11430000" cy="4734330"/>
        </p:xfrm>
        <a:graphic>
          <a:graphicData uri="http://schemas.openxmlformats.org/drawingml/2006/table">
            <a:tbl>
              <a:tblPr firstRow="1" firstCol="1" bandRow="1"/>
              <a:tblGrid>
                <a:gridCol w="1882090">
                  <a:extLst>
                    <a:ext uri="{9D8B030D-6E8A-4147-A177-3AD203B41FA5}">
                      <a16:colId xmlns:a16="http://schemas.microsoft.com/office/drawing/2014/main" val="253640539"/>
                    </a:ext>
                  </a:extLst>
                </a:gridCol>
                <a:gridCol w="1129039">
                  <a:extLst>
                    <a:ext uri="{9D8B030D-6E8A-4147-A177-3AD203B41FA5}">
                      <a16:colId xmlns:a16="http://schemas.microsoft.com/office/drawing/2014/main" val="3152465481"/>
                    </a:ext>
                  </a:extLst>
                </a:gridCol>
                <a:gridCol w="8418871">
                  <a:extLst>
                    <a:ext uri="{9D8B030D-6E8A-4147-A177-3AD203B41FA5}">
                      <a16:colId xmlns:a16="http://schemas.microsoft.com/office/drawing/2014/main" val="2449150572"/>
                    </a:ext>
                  </a:extLst>
                </a:gridCol>
              </a:tblGrid>
              <a:tr h="58678">
                <a:tc grid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76650720"/>
                  </a:ext>
                </a:extLst>
              </a:tr>
              <a:tr h="58678">
                <a:tc rowSpan="4">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外貌描写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肖像描写</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2020.6(1)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对人物的身材、容貌、衣着、打扮以及仪态等进行描写。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9366131"/>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使读者了解人物的外在形象，突出人物性格，揭示人物身份、社会地位等。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925654"/>
                  </a:ext>
                </a:extLst>
              </a:tr>
              <a:tr h="17269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《三顾茅庐》中描写诸葛亮出场时，用“身长八尺，面如冠玉，头戴纶巾，身披鹤氅，飘飘然有神仙之概”，将诸葛亮清秀儒雅的形象特点生动地展现出来。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9824504"/>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运用外貌描写，通过对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的外貌进行描写，交代了人物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的身份</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地位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所处的社会环境，表现了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的性格特征。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4061144"/>
                  </a:ext>
                </a:extLst>
              </a:tr>
            </a:tbl>
          </a:graphicData>
        </a:graphic>
      </p:graphicFrame>
    </p:spTree>
    <p:extLst>
      <p:ext uri="{BB962C8B-B14F-4D97-AF65-F5344CB8AC3E}">
        <p14:creationId xmlns:p14="http://schemas.microsoft.com/office/powerpoint/2010/main" val="1740773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摘完了，天色看起来依然很亮，我并没有立即走。我真是喜欢在棉田里待着的。黄昏时的棉田更是别有一番风情。它神秘却不恐怖，沉静而又鲜活，有几次，也是这样的时分，也是我一个人，我在棉田里摘着摘着便放声高歌，感到满田的棉花都在应和我，惬意得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此时，偌大的棉田只有我。浅蓝色的雾霭已经深罩在田野周围，蝈蝈的鸣叫声显得愈加清脆。在郁郁葱葱的棉叶里，我更加轻捷地揽着那些开着雪桃的枝条。我慢慢地走着。一里长的棉垄，不近，也不远。我愿意慢慢地走着。我愿意让肩上的粉色棉包像一朵有腿的巨大的花，行进在暮色渐深的棉田中。</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14611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116988685"/>
              </p:ext>
            </p:extLst>
          </p:nvPr>
        </p:nvGraphicFramePr>
        <p:xfrm>
          <a:off x="381000" y="1769456"/>
          <a:ext cx="11430000" cy="3446088"/>
        </p:xfrm>
        <a:graphic>
          <a:graphicData uri="http://schemas.openxmlformats.org/drawingml/2006/table">
            <a:tbl>
              <a:tblPr firstRow="1" firstCol="1" bandRow="1"/>
              <a:tblGrid>
                <a:gridCol w="2069304">
                  <a:extLst>
                    <a:ext uri="{9D8B030D-6E8A-4147-A177-3AD203B41FA5}">
                      <a16:colId xmlns:a16="http://schemas.microsoft.com/office/drawing/2014/main" val="1221910404"/>
                    </a:ext>
                  </a:extLst>
                </a:gridCol>
                <a:gridCol w="1106901">
                  <a:extLst>
                    <a:ext uri="{9D8B030D-6E8A-4147-A177-3AD203B41FA5}">
                      <a16:colId xmlns:a16="http://schemas.microsoft.com/office/drawing/2014/main" val="3094102475"/>
                    </a:ext>
                  </a:extLst>
                </a:gridCol>
                <a:gridCol w="8253795">
                  <a:extLst>
                    <a:ext uri="{9D8B030D-6E8A-4147-A177-3AD203B41FA5}">
                      <a16:colId xmlns:a16="http://schemas.microsoft.com/office/drawing/2014/main" val="2107380004"/>
                    </a:ext>
                  </a:extLst>
                </a:gridCol>
              </a:tblGrid>
              <a:tr h="58678">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动作描写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2020.6(1)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2019.7(1)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2015.13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又称行为描写，对人物的行为、动作进行描写。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953098"/>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表现人物性格特征，交代人物的身份、地位，反映人物活动的进程，推动情节的发展。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7514989"/>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《范进中举》中“屠户把银子攥在手里紧紧的，把拳头舒过来”，“攥”“舒”是对屠户动作的描写。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0239171"/>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运用动作描写，通过对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的动作进行描写，表现了人物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的内心世界</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揭示了人物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的性格特征。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624689"/>
                  </a:ext>
                </a:extLst>
              </a:tr>
            </a:tbl>
          </a:graphicData>
        </a:graphic>
      </p:graphicFrame>
    </p:spTree>
    <p:extLst>
      <p:ext uri="{BB962C8B-B14F-4D97-AF65-F5344CB8AC3E}">
        <p14:creationId xmlns:p14="http://schemas.microsoft.com/office/powerpoint/2010/main" val="228329830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76832987"/>
              </p:ext>
            </p:extLst>
          </p:nvPr>
        </p:nvGraphicFramePr>
        <p:xfrm>
          <a:off x="381000" y="1769456"/>
          <a:ext cx="11430000" cy="3446088"/>
        </p:xfrm>
        <a:graphic>
          <a:graphicData uri="http://schemas.openxmlformats.org/drawingml/2006/table">
            <a:tbl>
              <a:tblPr firstRow="1" firstCol="1" bandRow="1"/>
              <a:tblGrid>
                <a:gridCol w="1882090">
                  <a:extLst>
                    <a:ext uri="{9D8B030D-6E8A-4147-A177-3AD203B41FA5}">
                      <a16:colId xmlns:a16="http://schemas.microsoft.com/office/drawing/2014/main" val="3930357893"/>
                    </a:ext>
                  </a:extLst>
                </a:gridCol>
                <a:gridCol w="1129039">
                  <a:extLst>
                    <a:ext uri="{9D8B030D-6E8A-4147-A177-3AD203B41FA5}">
                      <a16:colId xmlns:a16="http://schemas.microsoft.com/office/drawing/2014/main" val="1305735958"/>
                    </a:ext>
                  </a:extLst>
                </a:gridCol>
                <a:gridCol w="8418871">
                  <a:extLst>
                    <a:ext uri="{9D8B030D-6E8A-4147-A177-3AD203B41FA5}">
                      <a16:colId xmlns:a16="http://schemas.microsoft.com/office/drawing/2014/main" val="3057802868"/>
                    </a:ext>
                  </a:extLst>
                </a:gridCol>
              </a:tblGrid>
              <a:tr h="58678">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神态描写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2019.7(1)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2015.13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对人物的面部神情进行描写。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8226139"/>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展现人物的内心活动，更加凸显人物个性，给读者以真实感，使文章生动形象。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7035142"/>
                  </a:ext>
                </a:extLst>
              </a:tr>
              <a:tr h="159872">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《变色龙》中当奥楚蔑洛夫得知这是将军哥哥家的狗时，立刻“整个脸上洋溢着含笑的温情”，媚态百出，形象地凸显了人物性格。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8361558"/>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运用神态描写，突出</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的人物形象，表现了人物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的心理，展现了人物的</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性格</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品质</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精神等。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6667260"/>
                  </a:ext>
                </a:extLst>
              </a:tr>
            </a:tbl>
          </a:graphicData>
        </a:graphic>
      </p:graphicFrame>
    </p:spTree>
    <p:extLst>
      <p:ext uri="{BB962C8B-B14F-4D97-AF65-F5344CB8AC3E}">
        <p14:creationId xmlns:p14="http://schemas.microsoft.com/office/powerpoint/2010/main" val="34835201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979014930"/>
              </p:ext>
            </p:extLst>
          </p:nvPr>
        </p:nvGraphicFramePr>
        <p:xfrm>
          <a:off x="381000" y="1342736"/>
          <a:ext cx="11430000" cy="4299528"/>
        </p:xfrm>
        <a:graphic>
          <a:graphicData uri="http://schemas.openxmlformats.org/drawingml/2006/table">
            <a:tbl>
              <a:tblPr firstRow="1" firstCol="1" bandRow="1"/>
              <a:tblGrid>
                <a:gridCol w="1882090">
                  <a:extLst>
                    <a:ext uri="{9D8B030D-6E8A-4147-A177-3AD203B41FA5}">
                      <a16:colId xmlns:a16="http://schemas.microsoft.com/office/drawing/2014/main" val="1127409555"/>
                    </a:ext>
                  </a:extLst>
                </a:gridCol>
                <a:gridCol w="972766">
                  <a:extLst>
                    <a:ext uri="{9D8B030D-6E8A-4147-A177-3AD203B41FA5}">
                      <a16:colId xmlns:a16="http://schemas.microsoft.com/office/drawing/2014/main" val="2755184881"/>
                    </a:ext>
                  </a:extLst>
                </a:gridCol>
                <a:gridCol w="8575144">
                  <a:extLst>
                    <a:ext uri="{9D8B030D-6E8A-4147-A177-3AD203B41FA5}">
                      <a16:colId xmlns:a16="http://schemas.microsoft.com/office/drawing/2014/main" val="3240703526"/>
                    </a:ext>
                  </a:extLst>
                </a:gridCol>
              </a:tblGrid>
              <a:tr h="58678">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心理描写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2020.6(1)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对处在一定环境下的人物的内心活动、思想、情感活动进行描写。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5577209"/>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揭示人物的内心世界，表现人物丰富而复杂的感情；增加故事的真实感，增强情感共鸣。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7307294"/>
                  </a:ext>
                </a:extLst>
              </a:tr>
              <a:tr h="17269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《走一步，再走一步》中“我往下看，感到阵阵晕眩；一股无名的力量好像正在逼迫我掉下去。我紧贴在一块岩石上，感觉天旋地转”，通过对“我”的心理描写，表现出“我”的恐惧。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092614"/>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运用心理描写，通过对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的心理进行描写，揭示了人物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的心理，表现了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557911"/>
                  </a:ext>
                </a:extLst>
              </a:tr>
            </a:tbl>
          </a:graphicData>
        </a:graphic>
      </p:graphicFrame>
    </p:spTree>
    <p:extLst>
      <p:ext uri="{BB962C8B-B14F-4D97-AF65-F5344CB8AC3E}">
        <p14:creationId xmlns:p14="http://schemas.microsoft.com/office/powerpoint/2010/main" val="9573765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13329897"/>
              </p:ext>
            </p:extLst>
          </p:nvPr>
        </p:nvGraphicFramePr>
        <p:xfrm>
          <a:off x="381000" y="916016"/>
          <a:ext cx="11430000" cy="5152968"/>
        </p:xfrm>
        <a:graphic>
          <a:graphicData uri="http://schemas.openxmlformats.org/drawingml/2006/table">
            <a:tbl>
              <a:tblPr firstRow="1" firstCol="1" bandRow="1"/>
              <a:tblGrid>
                <a:gridCol w="1683774">
                  <a:extLst>
                    <a:ext uri="{9D8B030D-6E8A-4147-A177-3AD203B41FA5}">
                      <a16:colId xmlns:a16="http://schemas.microsoft.com/office/drawing/2014/main" val="2941878131"/>
                    </a:ext>
                  </a:extLst>
                </a:gridCol>
                <a:gridCol w="1171082">
                  <a:extLst>
                    <a:ext uri="{9D8B030D-6E8A-4147-A177-3AD203B41FA5}">
                      <a16:colId xmlns:a16="http://schemas.microsoft.com/office/drawing/2014/main" val="254563820"/>
                    </a:ext>
                  </a:extLst>
                </a:gridCol>
                <a:gridCol w="8575144">
                  <a:extLst>
                    <a:ext uri="{9D8B030D-6E8A-4147-A177-3AD203B41FA5}">
                      <a16:colId xmlns:a16="http://schemas.microsoft.com/office/drawing/2014/main" val="1036418735"/>
                    </a:ext>
                  </a:extLst>
                </a:gridCol>
              </a:tblGrid>
              <a:tr h="58678">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语言描写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对人物的独白</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自言自语</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或对话</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与别人交谈</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等进行具体描写。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1750613"/>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展示人物的性格特点，表现人物的思想感情，反映人物的心理活动，使人物形象变得丰满、鲜活，推动故事情节发展。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818148"/>
                  </a:ext>
                </a:extLst>
              </a:tr>
              <a:tr h="17269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《故乡》中“迅哥儿，你阔了，搬动又笨重，你还要什么这些破烂木器，让我拿去罢。我们小户人家，用得着”，通过对杨二嫂的语言描写，刻画了其尖酸刻薄、爱占小便宜的性格特点。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9300989"/>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运用语言描写，写了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内容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，表现了人物的</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性格</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品质</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精神，展现了人物</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的心理</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心情，表达了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1178334"/>
                  </a:ext>
                </a:extLst>
              </a:tr>
            </a:tbl>
          </a:graphicData>
        </a:graphic>
      </p:graphicFrame>
    </p:spTree>
    <p:extLst>
      <p:ext uri="{BB962C8B-B14F-4D97-AF65-F5344CB8AC3E}">
        <p14:creationId xmlns:p14="http://schemas.microsoft.com/office/powerpoint/2010/main" val="14100308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712852099"/>
              </p:ext>
            </p:extLst>
          </p:nvPr>
        </p:nvGraphicFramePr>
        <p:xfrm>
          <a:off x="381000" y="1765415"/>
          <a:ext cx="11430000" cy="3454170"/>
        </p:xfrm>
        <a:graphic>
          <a:graphicData uri="http://schemas.openxmlformats.org/drawingml/2006/table">
            <a:tbl>
              <a:tblPr firstRow="1" firstCol="1" bandRow="1"/>
              <a:tblGrid>
                <a:gridCol w="1186543">
                  <a:extLst>
                    <a:ext uri="{9D8B030D-6E8A-4147-A177-3AD203B41FA5}">
                      <a16:colId xmlns:a16="http://schemas.microsoft.com/office/drawing/2014/main" val="237450946"/>
                    </a:ext>
                  </a:extLst>
                </a:gridCol>
                <a:gridCol w="1262743">
                  <a:extLst>
                    <a:ext uri="{9D8B030D-6E8A-4147-A177-3AD203B41FA5}">
                      <a16:colId xmlns:a16="http://schemas.microsoft.com/office/drawing/2014/main" val="4116509511"/>
                    </a:ext>
                  </a:extLst>
                </a:gridCol>
                <a:gridCol w="8980714">
                  <a:extLst>
                    <a:ext uri="{9D8B030D-6E8A-4147-A177-3AD203B41FA5}">
                      <a16:colId xmlns:a16="http://schemas.microsoft.com/office/drawing/2014/main" val="3287816999"/>
                    </a:ext>
                  </a:extLst>
                </a:gridCol>
              </a:tblGrid>
              <a:tr h="58678">
                <a:tc grid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正、侧面描写</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直接、间接描写</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4213673"/>
                  </a:ext>
                </a:extLst>
              </a:tr>
              <a:tr h="58678">
                <a:tc rowSpan="4">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正面</a:t>
                      </a:r>
                      <a:endParaRPr lang="en-US" altLang="zh-CN" sz="2800" b="1" dirty="0" smtClean="0">
                        <a:effectLst/>
                        <a:latin typeface="Arial" panose="020B0604020202020204" pitchFamily="34" charset="0"/>
                        <a:ea typeface="黑体" panose="02010609060101010101" pitchFamily="49" charset="-122"/>
                        <a:cs typeface="Times New Roman" panose="02020603050405020304" pitchFamily="18" charset="0"/>
                      </a:endParaRPr>
                    </a:p>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直接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通过生动形象的语言，把人物或景物的状态直接具体地描绘出来。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1231088"/>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刻画</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写出了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人物、景物、事物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的特点，增强作品的真实性和可信度。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469502"/>
                  </a:ext>
                </a:extLst>
              </a:tr>
              <a:tr h="58678">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《春》描写花朵“红的像火，粉的像霞，白的像雪”。</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0568212"/>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运用正面描写的方法，通过对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的直接描写，刻画</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写出了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人物、景物、事物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482345"/>
                  </a:ext>
                </a:extLst>
              </a:tr>
            </a:tbl>
          </a:graphicData>
        </a:graphic>
      </p:graphicFrame>
    </p:spTree>
    <p:extLst>
      <p:ext uri="{BB962C8B-B14F-4D97-AF65-F5344CB8AC3E}">
        <p14:creationId xmlns:p14="http://schemas.microsoft.com/office/powerpoint/2010/main" val="32805431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17613207"/>
              </p:ext>
            </p:extLst>
          </p:nvPr>
        </p:nvGraphicFramePr>
        <p:xfrm>
          <a:off x="381000" y="1556096"/>
          <a:ext cx="11430000" cy="3872808"/>
        </p:xfrm>
        <a:graphic>
          <a:graphicData uri="http://schemas.openxmlformats.org/drawingml/2006/table">
            <a:tbl>
              <a:tblPr firstRow="1" firstCol="1" bandRow="1"/>
              <a:tblGrid>
                <a:gridCol w="1208314">
                  <a:extLst>
                    <a:ext uri="{9D8B030D-6E8A-4147-A177-3AD203B41FA5}">
                      <a16:colId xmlns:a16="http://schemas.microsoft.com/office/drawing/2014/main" val="332838471"/>
                    </a:ext>
                  </a:extLst>
                </a:gridCol>
                <a:gridCol w="1240972">
                  <a:extLst>
                    <a:ext uri="{9D8B030D-6E8A-4147-A177-3AD203B41FA5}">
                      <a16:colId xmlns:a16="http://schemas.microsoft.com/office/drawing/2014/main" val="1802542104"/>
                    </a:ext>
                  </a:extLst>
                </a:gridCol>
                <a:gridCol w="8980714">
                  <a:extLst>
                    <a:ext uri="{9D8B030D-6E8A-4147-A177-3AD203B41FA5}">
                      <a16:colId xmlns:a16="http://schemas.microsoft.com/office/drawing/2014/main" val="2816755651"/>
                    </a:ext>
                  </a:extLst>
                </a:gridCol>
              </a:tblGrid>
              <a:tr h="115600">
                <a:tc rowSpan="4">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侧面</a:t>
                      </a:r>
                      <a:endParaRPr lang="en-US" altLang="zh-CN" sz="2800" b="1" dirty="0" smtClean="0">
                        <a:effectLst/>
                        <a:latin typeface="Arial" panose="020B0604020202020204" pitchFamily="34" charset="0"/>
                        <a:ea typeface="黑体" panose="02010609060101010101" pitchFamily="49" charset="-122"/>
                        <a:cs typeface="Times New Roman" panose="02020603050405020304" pitchFamily="18" charset="0"/>
                      </a:endParaRPr>
                    </a:p>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间接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通过对周围人物或环境的描写来表现主要人物的特征，使其形象鲜明突出。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586357"/>
                  </a:ext>
                </a:extLst>
              </a:tr>
              <a:tr h="11560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刻画</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写出了</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人物、景物、事物</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的特点，补充、丰富正面描写，增强作品的艺术感染力和表现力。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4630938"/>
                  </a:ext>
                </a:extLst>
              </a:tr>
              <a:tr h="159872">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《社戏》中写“我”因看戏等得不耐烦而兴味全无，没有正面写“我”感到扫兴，而是通过侧面写舞台上演员的脸在“我”眼中变得模糊了来衬托。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4865260"/>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运用侧面描写的方法，通过对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进行侧面描写，使</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人物、事件</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的特点更加突出。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681096"/>
                  </a:ext>
                </a:extLst>
              </a:tr>
            </a:tbl>
          </a:graphicData>
        </a:graphic>
      </p:graphicFrame>
    </p:spTree>
    <p:extLst>
      <p:ext uri="{BB962C8B-B14F-4D97-AF65-F5344CB8AC3E}">
        <p14:creationId xmlns:p14="http://schemas.microsoft.com/office/powerpoint/2010/main" val="5414160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882619102"/>
              </p:ext>
            </p:extLst>
          </p:nvPr>
        </p:nvGraphicFramePr>
        <p:xfrm>
          <a:off x="381000" y="911975"/>
          <a:ext cx="11430000" cy="5161050"/>
        </p:xfrm>
        <a:graphic>
          <a:graphicData uri="http://schemas.openxmlformats.org/drawingml/2006/table">
            <a:tbl>
              <a:tblPr firstRow="1" firstCol="1" bandRow="1"/>
              <a:tblGrid>
                <a:gridCol w="947057">
                  <a:extLst>
                    <a:ext uri="{9D8B030D-6E8A-4147-A177-3AD203B41FA5}">
                      <a16:colId xmlns:a16="http://schemas.microsoft.com/office/drawing/2014/main" val="628078674"/>
                    </a:ext>
                  </a:extLst>
                </a:gridCol>
                <a:gridCol w="1132114">
                  <a:extLst>
                    <a:ext uri="{9D8B030D-6E8A-4147-A177-3AD203B41FA5}">
                      <a16:colId xmlns:a16="http://schemas.microsoft.com/office/drawing/2014/main" val="1232920738"/>
                    </a:ext>
                  </a:extLst>
                </a:gridCol>
                <a:gridCol w="9350829">
                  <a:extLst>
                    <a:ext uri="{9D8B030D-6E8A-4147-A177-3AD203B41FA5}">
                      <a16:colId xmlns:a16="http://schemas.microsoft.com/office/drawing/2014/main" val="828544858"/>
                    </a:ext>
                  </a:extLst>
                </a:gridCol>
              </a:tblGrid>
              <a:tr h="58678">
                <a:tc grid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细节描写与场面描写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007400405"/>
                  </a:ext>
                </a:extLst>
              </a:tr>
              <a:tr h="172697">
                <a:tc rowSpan="4">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细节描写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对人物、景物、事件等进行细微而具体的刻画。即只有那些于微小之处表现事物特征或情感态度，能够给读者留下深刻印象的描写才可称为细节描写。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450993"/>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表现人物性格，烘托人物心情，推进故事情节，深化作品主题，创设环境氛围。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964229"/>
                  </a:ext>
                </a:extLst>
              </a:tr>
              <a:tr h="159872">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《猫》中“它躺在露台板上晒太阳，态度很安详，嘴里好像还在吃着什么”，这一细节描写更加坚定了“我”对第三只猫咬死芙蓉鸟的猜测。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550724"/>
                  </a:ext>
                </a:extLst>
              </a:tr>
              <a:tr h="11560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运用细节描写的方法，通过对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的细节进行描写，烘托</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气氛</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推动</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情节发展</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刻画</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形象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揭示</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的主题思想。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8441676"/>
                  </a:ext>
                </a:extLst>
              </a:tr>
            </a:tbl>
          </a:graphicData>
        </a:graphic>
      </p:graphicFrame>
    </p:spTree>
    <p:extLst>
      <p:ext uri="{BB962C8B-B14F-4D97-AF65-F5344CB8AC3E}">
        <p14:creationId xmlns:p14="http://schemas.microsoft.com/office/powerpoint/2010/main" val="29210788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88655842"/>
              </p:ext>
            </p:extLst>
          </p:nvPr>
        </p:nvGraphicFramePr>
        <p:xfrm>
          <a:off x="381000" y="1556096"/>
          <a:ext cx="11430000" cy="3872808"/>
        </p:xfrm>
        <a:graphic>
          <a:graphicData uri="http://schemas.openxmlformats.org/drawingml/2006/table">
            <a:tbl>
              <a:tblPr firstRow="1" firstCol="1" bandRow="1"/>
              <a:tblGrid>
                <a:gridCol w="947057">
                  <a:extLst>
                    <a:ext uri="{9D8B030D-6E8A-4147-A177-3AD203B41FA5}">
                      <a16:colId xmlns:a16="http://schemas.microsoft.com/office/drawing/2014/main" val="866789969"/>
                    </a:ext>
                  </a:extLst>
                </a:gridCol>
                <a:gridCol w="935033">
                  <a:extLst>
                    <a:ext uri="{9D8B030D-6E8A-4147-A177-3AD203B41FA5}">
                      <a16:colId xmlns:a16="http://schemas.microsoft.com/office/drawing/2014/main" val="402285127"/>
                    </a:ext>
                  </a:extLst>
                </a:gridCol>
                <a:gridCol w="197081">
                  <a:extLst>
                    <a:ext uri="{9D8B030D-6E8A-4147-A177-3AD203B41FA5}">
                      <a16:colId xmlns:a16="http://schemas.microsoft.com/office/drawing/2014/main" val="2086585880"/>
                    </a:ext>
                  </a:extLst>
                </a:gridCol>
                <a:gridCol w="9350829">
                  <a:extLst>
                    <a:ext uri="{9D8B030D-6E8A-4147-A177-3AD203B41FA5}">
                      <a16:colId xmlns:a16="http://schemas.microsoft.com/office/drawing/2014/main" val="1684900819"/>
                    </a:ext>
                  </a:extLst>
                </a:gridCol>
              </a:tblGrid>
              <a:tr h="58678">
                <a:tc rowSpan="4">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场面描写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对一个特定的时间与地点内许多人物活动的总体情况的描写。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7210886"/>
                  </a:ext>
                </a:extLst>
              </a:tr>
              <a:tr h="109275">
                <a:tc vMerge="1">
                  <a:txBody>
                    <a:bodyPr/>
                    <a:lstStyle/>
                    <a:p>
                      <a:endParaRPr lang="zh-CN" altLang="en-US"/>
                    </a:p>
                  </a:txBody>
                  <a:tcPr/>
                </a:tc>
                <a:tc gridSpan="2">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塑造人物，表现主题。</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渲染气氛，烘托事物。</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明示或暗点主题。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842864"/>
                  </a:ext>
                </a:extLst>
              </a:tr>
              <a:tr h="172697">
                <a:tc vMerge="1">
                  <a:txBody>
                    <a:bodyPr/>
                    <a:lstStyle/>
                    <a:p>
                      <a:endParaRPr lang="zh-CN" altLang="en-US"/>
                    </a:p>
                  </a:txBody>
                  <a:tcPr/>
                </a:tc>
                <a:tc gridSpan="2">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《安塞腰鼓》中“一群茂腾腾的后生</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黄土高原上，爆出一场多么壮阔、多么豪放、多么火烈的舞蹈哇——安塞腰鼓”，通过场面描写，烘托了安塞腰鼓的精彩。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377054"/>
                  </a:ext>
                </a:extLst>
              </a:tr>
              <a:tr h="172697">
                <a:tc vMerge="1">
                  <a:txBody>
                    <a:bodyPr/>
                    <a:lstStyle/>
                    <a:p>
                      <a:endParaRPr lang="zh-CN" altLang="en-US"/>
                    </a:p>
                  </a:txBody>
                  <a:tcPr/>
                </a:tc>
                <a:tc gridSpan="2">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答题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格式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41" marR="4041"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运用场面描写的方法，通过对</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的场面进行描写，渲染了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气氛</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衬托了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人物形象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表达了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思想感情</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突出文章</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主题，推动了情节的发展。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379" marR="7379" marT="4041" marB="404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4125932"/>
                  </a:ext>
                </a:extLst>
              </a:tr>
            </a:tbl>
          </a:graphicData>
        </a:graphic>
      </p:graphicFrame>
    </p:spTree>
    <p:extLst>
      <p:ext uri="{BB962C8B-B14F-4D97-AF65-F5344CB8AC3E}">
        <p14:creationId xmlns:p14="http://schemas.microsoft.com/office/powerpoint/2010/main" val="8041983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91783"/>
            <a:ext cx="2167581"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表现手法</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805295122"/>
              </p:ext>
            </p:extLst>
          </p:nvPr>
        </p:nvGraphicFramePr>
        <p:xfrm>
          <a:off x="381000" y="1736452"/>
          <a:ext cx="11430000" cy="3472180"/>
        </p:xfrm>
        <a:graphic>
          <a:graphicData uri="http://schemas.openxmlformats.org/drawingml/2006/table">
            <a:tbl>
              <a:tblPr firstRow="1" firstCol="1" bandRow="1"/>
              <a:tblGrid>
                <a:gridCol w="1621971">
                  <a:extLst>
                    <a:ext uri="{9D8B030D-6E8A-4147-A177-3AD203B41FA5}">
                      <a16:colId xmlns:a16="http://schemas.microsoft.com/office/drawing/2014/main" val="967518591"/>
                    </a:ext>
                  </a:extLst>
                </a:gridCol>
                <a:gridCol w="1153886">
                  <a:extLst>
                    <a:ext uri="{9D8B030D-6E8A-4147-A177-3AD203B41FA5}">
                      <a16:colId xmlns:a16="http://schemas.microsoft.com/office/drawing/2014/main" val="3460805940"/>
                    </a:ext>
                  </a:extLst>
                </a:gridCol>
                <a:gridCol w="8654143">
                  <a:extLst>
                    <a:ext uri="{9D8B030D-6E8A-4147-A177-3AD203B41FA5}">
                      <a16:colId xmlns:a16="http://schemas.microsoft.com/office/drawing/2014/main" val="2751693839"/>
                    </a:ext>
                  </a:extLst>
                </a:gridCol>
              </a:tblGrid>
              <a:tr h="624205">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详略得当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2021.7</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考查详写</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所谓详写，是指对能直接表现中心意思的主要材料加以具体的叙述和描写；所谓略写，是指对虽与表现中心意思有关但不是直接表现中心意思的材料，进行概括式的叙述。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643696"/>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详写：使重点突出，中心突出。略写：起补充作用，使内容更加充实。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详略得当，能使文章中心明确，重点突出，主次分明，结构紧凑。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794802"/>
                  </a:ext>
                </a:extLst>
              </a:tr>
            </a:tbl>
          </a:graphicData>
        </a:graphic>
      </p:graphicFrame>
    </p:spTree>
    <p:extLst>
      <p:ext uri="{BB962C8B-B14F-4D97-AF65-F5344CB8AC3E}">
        <p14:creationId xmlns:p14="http://schemas.microsoft.com/office/powerpoint/2010/main" val="371220861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782528742"/>
              </p:ext>
            </p:extLst>
          </p:nvPr>
        </p:nvGraphicFramePr>
        <p:xfrm>
          <a:off x="381000" y="1771015"/>
          <a:ext cx="11430000" cy="3442970"/>
        </p:xfrm>
        <a:graphic>
          <a:graphicData uri="http://schemas.openxmlformats.org/drawingml/2006/table">
            <a:tbl>
              <a:tblPr firstRow="1" firstCol="1" bandRow="1"/>
              <a:tblGrid>
                <a:gridCol w="1621971">
                  <a:extLst>
                    <a:ext uri="{9D8B030D-6E8A-4147-A177-3AD203B41FA5}">
                      <a16:colId xmlns:a16="http://schemas.microsoft.com/office/drawing/2014/main" val="1807273808"/>
                    </a:ext>
                  </a:extLst>
                </a:gridCol>
                <a:gridCol w="1153886">
                  <a:extLst>
                    <a:ext uri="{9D8B030D-6E8A-4147-A177-3AD203B41FA5}">
                      <a16:colId xmlns:a16="http://schemas.microsoft.com/office/drawing/2014/main" val="589903115"/>
                    </a:ext>
                  </a:extLst>
                </a:gridCol>
                <a:gridCol w="8654143">
                  <a:extLst>
                    <a:ext uri="{9D8B030D-6E8A-4147-A177-3AD203B41FA5}">
                      <a16:colId xmlns:a16="http://schemas.microsoft.com/office/drawing/2014/main" val="1114490958"/>
                    </a:ext>
                  </a:extLst>
                </a:gridCol>
              </a:tblGrid>
              <a:tr h="1243330">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详略得当</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alt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2021.7</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考查详写</a:t>
                      </a:r>
                      <a:r>
                        <a:rPr lang="en-US" alt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木兰诗》在详略上做了精心安排，主要表现在：一为详处极详，如木兰“当户织”时的心事重重，木兰准备行装时的活动，木兰回家后家人的欢乐，木兰恢复女儿装束时的欣喜等内容，都写得细致入微。二为简处极简，如木兰从军征战多年，但诗中对木兰军旅生涯的描写，对战斗过程的描写，对战争残酷场面的描写，只用了几句话交代。这样处理详略得当，使结构疏密有致，更重要的是更好地刻画了人物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3506507"/>
                  </a:ext>
                </a:extLst>
              </a:tr>
            </a:tbl>
          </a:graphicData>
        </a:graphic>
      </p:graphicFrame>
    </p:spTree>
    <p:extLst>
      <p:ext uri="{BB962C8B-B14F-4D97-AF65-F5344CB8AC3E}">
        <p14:creationId xmlns:p14="http://schemas.microsoft.com/office/powerpoint/2010/main" val="1037426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海一样的棉田里，我觉得自己就像一只划行的船，两条腿就是桨。腿不时碰到一些棉枝的小杈，它们在腿上拂来拂去的声音如小河的轻浪，亦若柔和幽美的亲吻。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快走到田边时，我觉得累了，决定躺在棉田里休息一会儿。于是我拨开棉枝，找到一处平展的地方，把花包往脖子后头一搁，舒舒服服地躺了下来。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⑪</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我就睡着了</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97728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470883981"/>
              </p:ext>
            </p:extLst>
          </p:nvPr>
        </p:nvGraphicFramePr>
        <p:xfrm>
          <a:off x="381000" y="1741805"/>
          <a:ext cx="11430000" cy="3501390"/>
        </p:xfrm>
        <a:graphic>
          <a:graphicData uri="http://schemas.openxmlformats.org/drawingml/2006/table">
            <a:tbl>
              <a:tblPr firstRow="1" firstCol="1" bandRow="1"/>
              <a:tblGrid>
                <a:gridCol w="1029055">
                  <a:extLst>
                    <a:ext uri="{9D8B030D-6E8A-4147-A177-3AD203B41FA5}">
                      <a16:colId xmlns:a16="http://schemas.microsoft.com/office/drawing/2014/main" val="3734491617"/>
                    </a:ext>
                  </a:extLst>
                </a:gridCol>
                <a:gridCol w="1311374">
                  <a:extLst>
                    <a:ext uri="{9D8B030D-6E8A-4147-A177-3AD203B41FA5}">
                      <a16:colId xmlns:a16="http://schemas.microsoft.com/office/drawing/2014/main" val="2621418236"/>
                    </a:ext>
                  </a:extLst>
                </a:gridCol>
                <a:gridCol w="9089571">
                  <a:extLst>
                    <a:ext uri="{9D8B030D-6E8A-4147-A177-3AD203B41FA5}">
                      <a16:colId xmlns:a16="http://schemas.microsoft.com/office/drawing/2014/main" val="1206206875"/>
                    </a:ext>
                  </a:extLst>
                </a:gridCol>
              </a:tblGrid>
              <a:tr h="624205">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照应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文章前后内容上的关照呼应。首尾照应：开头和结尾所表达的意思相同。伏笔照应：先设伏笔，后予以交代的照应。扣题照应：围绕主题或题目反复照应。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813731"/>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为下文情节做铺垫；使文章情节完整，结构严谨，主旨突出；增强文章逻辑性和连贯性。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535497"/>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《紫藤萝瀑布》的首段“我不由得停住了脚步”和结尾段“在这浅紫色的光辉和浅紫色的芳香中，我不觉加快了脚步”首尾呼应，使文章结构完整，浑然一体。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8346253"/>
                  </a:ext>
                </a:extLst>
              </a:tr>
            </a:tbl>
          </a:graphicData>
        </a:graphic>
      </p:graphicFrame>
    </p:spTree>
    <p:extLst>
      <p:ext uri="{BB962C8B-B14F-4D97-AF65-F5344CB8AC3E}">
        <p14:creationId xmlns:p14="http://schemas.microsoft.com/office/powerpoint/2010/main" val="413966441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940796823"/>
              </p:ext>
            </p:extLst>
          </p:nvPr>
        </p:nvGraphicFramePr>
        <p:xfrm>
          <a:off x="381000" y="1528445"/>
          <a:ext cx="11430000" cy="3928110"/>
        </p:xfrm>
        <a:graphic>
          <a:graphicData uri="http://schemas.openxmlformats.org/drawingml/2006/table">
            <a:tbl>
              <a:tblPr firstRow="1" firstCol="1" bandRow="1"/>
              <a:tblGrid>
                <a:gridCol w="1029055">
                  <a:extLst>
                    <a:ext uri="{9D8B030D-6E8A-4147-A177-3AD203B41FA5}">
                      <a16:colId xmlns:a16="http://schemas.microsoft.com/office/drawing/2014/main" val="2140618894"/>
                    </a:ext>
                  </a:extLst>
                </a:gridCol>
                <a:gridCol w="1311374">
                  <a:extLst>
                    <a:ext uri="{9D8B030D-6E8A-4147-A177-3AD203B41FA5}">
                      <a16:colId xmlns:a16="http://schemas.microsoft.com/office/drawing/2014/main" val="1633952195"/>
                    </a:ext>
                  </a:extLst>
                </a:gridCol>
                <a:gridCol w="9089571">
                  <a:extLst>
                    <a:ext uri="{9D8B030D-6E8A-4147-A177-3AD203B41FA5}">
                      <a16:colId xmlns:a16="http://schemas.microsoft.com/office/drawing/2014/main" val="1152830188"/>
                    </a:ext>
                  </a:extLst>
                </a:gridCol>
              </a:tblGrid>
              <a:tr h="624205">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铺垫</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为了表现主要的写作对象而提前做的基础性描写</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如环境、气氛、情绪等</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铺垫是“显性”的，对起陪衬作用的部分往往大肆渲染。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2871640"/>
                  </a:ext>
                </a:extLst>
              </a:tr>
              <a:tr h="41783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避免后文事件的突然出现让读者感到突兀，增强作品的可信性。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制造悬念，加强故事情节之间的因果关系和完整性。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0722182"/>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《皇帝的新装》中第一段极力描述皇帝如何喜爱新衣服，为后文他被两个装成织工的骗子所骗，最后光着身子举行游行大典做铺垫。</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8141194"/>
                  </a:ext>
                </a:extLst>
              </a:tr>
            </a:tbl>
          </a:graphicData>
        </a:graphic>
      </p:graphicFrame>
    </p:spTree>
    <p:extLst>
      <p:ext uri="{BB962C8B-B14F-4D97-AF65-F5344CB8AC3E}">
        <p14:creationId xmlns:p14="http://schemas.microsoft.com/office/powerpoint/2010/main" val="138772824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459045290"/>
              </p:ext>
            </p:extLst>
          </p:nvPr>
        </p:nvGraphicFramePr>
        <p:xfrm>
          <a:off x="381000" y="1331603"/>
          <a:ext cx="11430000" cy="4321794"/>
        </p:xfrm>
        <a:graphic>
          <a:graphicData uri="http://schemas.openxmlformats.org/drawingml/2006/table">
            <a:tbl>
              <a:tblPr firstRow="1" firstCol="1" bandRow="1"/>
              <a:tblGrid>
                <a:gridCol w="1029055">
                  <a:extLst>
                    <a:ext uri="{9D8B030D-6E8A-4147-A177-3AD203B41FA5}">
                      <a16:colId xmlns:a16="http://schemas.microsoft.com/office/drawing/2014/main" val="288571246"/>
                    </a:ext>
                  </a:extLst>
                </a:gridCol>
                <a:gridCol w="1442002">
                  <a:extLst>
                    <a:ext uri="{9D8B030D-6E8A-4147-A177-3AD203B41FA5}">
                      <a16:colId xmlns:a16="http://schemas.microsoft.com/office/drawing/2014/main" val="3506888699"/>
                    </a:ext>
                  </a:extLst>
                </a:gridCol>
                <a:gridCol w="8958943">
                  <a:extLst>
                    <a:ext uri="{9D8B030D-6E8A-4147-A177-3AD203B41FA5}">
                      <a16:colId xmlns:a16="http://schemas.microsoft.com/office/drawing/2014/main" val="2884511240"/>
                    </a:ext>
                  </a:extLst>
                </a:gridCol>
              </a:tblGrid>
              <a:tr h="260313">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伏笔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前段内容为后段所做的提示或暗示，是“隐性”的，通常比较隐蔽，一般是“细节”；通常只是简略描述，点到为止。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762512"/>
                  </a:ext>
                </a:extLst>
              </a:tr>
              <a:tr h="36000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对将要出现的事件做暗示，为情节发展做铺垫；激发读者的阅读兴趣。</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仿宋" panose="02010609060101010101" pitchFamily="49" charset="-122"/>
                          <a:cs typeface="Times New Roman" panose="02020603050405020304" pitchFamily="18" charset="0"/>
                        </a:rPr>
                        <a:t>注：埋下伏笔后，后文一定要有相照应的内容。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4369624"/>
                  </a:ext>
                </a:extLst>
              </a:tr>
              <a:tr h="51746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猫》中，写第一只猫忽然消瘦，预示其生病和死亡；写第二只猫生性活泼好动，不怕生人，“我们都很为它提心吊胆”，预示它被路人拐走的命运；写第三只猫不招人喜欢，又老爱凝望鸟笼，为其后来被冤枉埋下伏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012162"/>
                  </a:ext>
                </a:extLst>
              </a:tr>
            </a:tbl>
          </a:graphicData>
        </a:graphic>
      </p:graphicFrame>
    </p:spTree>
    <p:extLst>
      <p:ext uri="{BB962C8B-B14F-4D97-AF65-F5344CB8AC3E}">
        <p14:creationId xmlns:p14="http://schemas.microsoft.com/office/powerpoint/2010/main" val="144717799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947098181"/>
              </p:ext>
            </p:extLst>
          </p:nvPr>
        </p:nvGraphicFramePr>
        <p:xfrm>
          <a:off x="381000" y="1971683"/>
          <a:ext cx="11430000" cy="3041634"/>
        </p:xfrm>
        <a:graphic>
          <a:graphicData uri="http://schemas.openxmlformats.org/drawingml/2006/table">
            <a:tbl>
              <a:tblPr firstRow="1" firstCol="1" bandRow="1"/>
              <a:tblGrid>
                <a:gridCol w="1029055">
                  <a:extLst>
                    <a:ext uri="{9D8B030D-6E8A-4147-A177-3AD203B41FA5}">
                      <a16:colId xmlns:a16="http://schemas.microsoft.com/office/drawing/2014/main" val="4261937517"/>
                    </a:ext>
                  </a:extLst>
                </a:gridCol>
                <a:gridCol w="1442002">
                  <a:extLst>
                    <a:ext uri="{9D8B030D-6E8A-4147-A177-3AD203B41FA5}">
                      <a16:colId xmlns:a16="http://schemas.microsoft.com/office/drawing/2014/main" val="936115067"/>
                    </a:ext>
                  </a:extLst>
                </a:gridCol>
                <a:gridCol w="8958943">
                  <a:extLst>
                    <a:ext uri="{9D8B030D-6E8A-4147-A177-3AD203B41FA5}">
                      <a16:colId xmlns:a16="http://schemas.microsoft.com/office/drawing/2014/main" val="1860057629"/>
                    </a:ext>
                  </a:extLst>
                </a:gridCol>
              </a:tblGrid>
              <a:tr h="260313">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悬念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先将疑问抛给读者而又不说明原因，层层设疑，在适当的时候揭示答案，使文章情节波澜起伏。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0557219"/>
                  </a:ext>
                </a:extLst>
              </a:tr>
              <a:tr h="24607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加强读者与作者的心理互动，引出下文内容，更好地表达文章主题等。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874032"/>
                  </a:ext>
                </a:extLst>
              </a:tr>
              <a:tr h="260313">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《驿路梨花》中设置了三个悬念：这是什么人的房子？主人家是谁？解放军战士为什么盖房子？这三个悬念环环相扣，层层递进。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300816"/>
                  </a:ext>
                </a:extLst>
              </a:tr>
            </a:tbl>
          </a:graphicData>
        </a:graphic>
      </p:graphicFrame>
    </p:spTree>
    <p:extLst>
      <p:ext uri="{BB962C8B-B14F-4D97-AF65-F5344CB8AC3E}">
        <p14:creationId xmlns:p14="http://schemas.microsoft.com/office/powerpoint/2010/main" val="38280108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051379499"/>
              </p:ext>
            </p:extLst>
          </p:nvPr>
        </p:nvGraphicFramePr>
        <p:xfrm>
          <a:off x="381000" y="787850"/>
          <a:ext cx="11430000" cy="5656548"/>
        </p:xfrm>
        <a:graphic>
          <a:graphicData uri="http://schemas.openxmlformats.org/drawingml/2006/table">
            <a:tbl>
              <a:tblPr firstRow="1" firstCol="1" bandRow="1"/>
              <a:tblGrid>
                <a:gridCol w="1029055">
                  <a:extLst>
                    <a:ext uri="{9D8B030D-6E8A-4147-A177-3AD203B41FA5}">
                      <a16:colId xmlns:a16="http://schemas.microsoft.com/office/drawing/2014/main" val="3624878840"/>
                    </a:ext>
                  </a:extLst>
                </a:gridCol>
                <a:gridCol w="1442002">
                  <a:extLst>
                    <a:ext uri="{9D8B030D-6E8A-4147-A177-3AD203B41FA5}">
                      <a16:colId xmlns:a16="http://schemas.microsoft.com/office/drawing/2014/main" val="3710686413"/>
                    </a:ext>
                  </a:extLst>
                </a:gridCol>
                <a:gridCol w="8958943">
                  <a:extLst>
                    <a:ext uri="{9D8B030D-6E8A-4147-A177-3AD203B41FA5}">
                      <a16:colId xmlns:a16="http://schemas.microsoft.com/office/drawing/2014/main" val="647135740"/>
                    </a:ext>
                  </a:extLst>
                </a:gridCol>
              </a:tblGrid>
              <a:tr h="132134">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对比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把两种相反的事物或同一种事物相反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相对</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的两个方面进行比较。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01001"/>
                  </a:ext>
                </a:extLst>
              </a:tr>
              <a:tr h="260313">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强调</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衬托</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事物的</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品质</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形象</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；加强了文章的艺术效果和感染力，给读者留下鲜明强烈的印象。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7073047"/>
                  </a:ext>
                </a:extLst>
              </a:tr>
              <a:tr h="388887">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《范进中举》中，通过胡屠户对范进中举前后两种截然不同的态度的对比，使其嗜钱如命、嫌贫爱富、趋炎附势、庸俗自私的市侩形象跃然纸上。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4204"/>
                  </a:ext>
                </a:extLst>
              </a:tr>
              <a:tr h="260313">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衬托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为了突出主要事物的特征，用类似的事物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正衬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或反面的、有差别的事物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反衬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做陪衬。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0052253"/>
                  </a:ext>
                </a:extLst>
              </a:tr>
              <a:tr h="260313">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突出表现主要人物或事物的性格或特点，增强文章的表现力，深化主题。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7095267"/>
                  </a:ext>
                </a:extLst>
              </a:tr>
              <a:tr h="260313">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《藤野先生》中用日本“爱国青年”的无理挑衅来反衬藤野先生正直热忱、毫无民族偏见的高尚品质。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6537937"/>
                  </a:ext>
                </a:extLst>
              </a:tr>
            </a:tbl>
          </a:graphicData>
        </a:graphic>
      </p:graphicFrame>
    </p:spTree>
    <p:extLst>
      <p:ext uri="{BB962C8B-B14F-4D97-AF65-F5344CB8AC3E}">
        <p14:creationId xmlns:p14="http://schemas.microsoft.com/office/powerpoint/2010/main" val="291630617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204057541"/>
              </p:ext>
            </p:extLst>
          </p:nvPr>
        </p:nvGraphicFramePr>
        <p:xfrm>
          <a:off x="381000" y="1749224"/>
          <a:ext cx="11430000" cy="3486552"/>
        </p:xfrm>
        <a:graphic>
          <a:graphicData uri="http://schemas.openxmlformats.org/drawingml/2006/table">
            <a:tbl>
              <a:tblPr firstRow="1" firstCol="1" bandRow="1"/>
              <a:tblGrid>
                <a:gridCol w="1029055">
                  <a:extLst>
                    <a:ext uri="{9D8B030D-6E8A-4147-A177-3AD203B41FA5}">
                      <a16:colId xmlns:a16="http://schemas.microsoft.com/office/drawing/2014/main" val="3555242252"/>
                    </a:ext>
                  </a:extLst>
                </a:gridCol>
                <a:gridCol w="1442002">
                  <a:extLst>
                    <a:ext uri="{9D8B030D-6E8A-4147-A177-3AD203B41FA5}">
                      <a16:colId xmlns:a16="http://schemas.microsoft.com/office/drawing/2014/main" val="1342166941"/>
                    </a:ext>
                  </a:extLst>
                </a:gridCol>
                <a:gridCol w="8958943">
                  <a:extLst>
                    <a:ext uri="{9D8B030D-6E8A-4147-A177-3AD203B41FA5}">
                      <a16:colId xmlns:a16="http://schemas.microsoft.com/office/drawing/2014/main" val="2345178870"/>
                    </a:ext>
                  </a:extLst>
                </a:gridCol>
              </a:tblGrid>
              <a:tr h="132134">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烘托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先从侧面描写，然后再引出主题，使要表现的事物鲜明突出。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5438177"/>
                  </a:ext>
                </a:extLst>
              </a:tr>
              <a:tr h="132134">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浓墨重彩，营造氛围；情景相生，深化主题。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7689335"/>
                  </a:ext>
                </a:extLst>
              </a:tr>
              <a:tr h="360007">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099" marR="9099"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《走一步，再走一步》中“暮色中，第一颗星星出现在天空中，悬崖下面的地面开始变得模糊”，用“暮色”“模糊”烘托了“我”的孤独与恐惧。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81871"/>
                  </a:ext>
                </a:extLst>
              </a:tr>
              <a:tr h="260313">
                <a:tc gridSpan="3">
                  <a:txBody>
                    <a:bodyPr/>
                    <a:lstStyle/>
                    <a:p>
                      <a:pPr fontAlgn="ctr">
                        <a:spcAft>
                          <a:spcPts val="0"/>
                        </a:spcAft>
                      </a:pPr>
                      <a:r>
                        <a:rPr 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衬托与烘托的区别：</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衬托</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是主要事物和次要事物都写，属于正面描写。</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烘托</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只出现次要事物，主要事物不出现，属于侧面描写。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6616" marR="16616" marT="9099" marB="909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197946"/>
                  </a:ext>
                </a:extLst>
              </a:tr>
            </a:tbl>
          </a:graphicData>
        </a:graphic>
      </p:graphicFrame>
    </p:spTree>
    <p:extLst>
      <p:ext uri="{BB962C8B-B14F-4D97-AF65-F5344CB8AC3E}">
        <p14:creationId xmlns:p14="http://schemas.microsoft.com/office/powerpoint/2010/main" val="11259248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479707088"/>
              </p:ext>
            </p:extLst>
          </p:nvPr>
        </p:nvGraphicFramePr>
        <p:xfrm>
          <a:off x="381000" y="1528445"/>
          <a:ext cx="11430000" cy="3928110"/>
        </p:xfrm>
        <a:graphic>
          <a:graphicData uri="http://schemas.openxmlformats.org/drawingml/2006/table">
            <a:tbl>
              <a:tblPr firstRow="1" firstCol="1" bandRow="1"/>
              <a:tblGrid>
                <a:gridCol w="953383">
                  <a:extLst>
                    <a:ext uri="{9D8B030D-6E8A-4147-A177-3AD203B41FA5}">
                      <a16:colId xmlns:a16="http://schemas.microsoft.com/office/drawing/2014/main" val="34236440"/>
                    </a:ext>
                  </a:extLst>
                </a:gridCol>
                <a:gridCol w="911010">
                  <a:extLst>
                    <a:ext uri="{9D8B030D-6E8A-4147-A177-3AD203B41FA5}">
                      <a16:colId xmlns:a16="http://schemas.microsoft.com/office/drawing/2014/main" val="2233868925"/>
                    </a:ext>
                  </a:extLst>
                </a:gridCol>
                <a:gridCol w="1046634">
                  <a:extLst>
                    <a:ext uri="{9D8B030D-6E8A-4147-A177-3AD203B41FA5}">
                      <a16:colId xmlns:a16="http://schemas.microsoft.com/office/drawing/2014/main" val="4293951014"/>
                    </a:ext>
                  </a:extLst>
                </a:gridCol>
                <a:gridCol w="8518973">
                  <a:extLst>
                    <a:ext uri="{9D8B030D-6E8A-4147-A177-3AD203B41FA5}">
                      <a16:colId xmlns:a16="http://schemas.microsoft.com/office/drawing/2014/main" val="3046136464"/>
                    </a:ext>
                  </a:extLst>
                </a:gridCol>
              </a:tblGrid>
              <a:tr h="211455">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抑扬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欲扬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先抑</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先贬抑，再大力颂扬所描写的对象，使上下文形成鲜明对比。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38309"/>
                  </a:ext>
                </a:extLst>
              </a:tr>
              <a:tr h="417830">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突出重点，行文跌宕，曲折含蓄，增强文章的感染力和吸引力，丰富读者的阅读体验。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9360103"/>
                  </a:ext>
                </a:extLst>
              </a:tr>
              <a:tr h="830580">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阿长与〈山海经〉》中，作者开始写自己对长妈妈“喜欢切切察察”“不许我走动”及“睡觉摆‘大’字”的讨厌，而后面写她买来《山海经》，使自己又心生敬意。欲扬先抑，使描写的人物形象给人以意外的惊喜，且更加真实可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923470"/>
                  </a:ext>
                </a:extLst>
              </a:tr>
            </a:tbl>
          </a:graphicData>
        </a:graphic>
      </p:graphicFrame>
    </p:spTree>
    <p:extLst>
      <p:ext uri="{BB962C8B-B14F-4D97-AF65-F5344CB8AC3E}">
        <p14:creationId xmlns:p14="http://schemas.microsoft.com/office/powerpoint/2010/main" val="5860039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695408060"/>
              </p:ext>
            </p:extLst>
          </p:nvPr>
        </p:nvGraphicFramePr>
        <p:xfrm>
          <a:off x="381000" y="1741805"/>
          <a:ext cx="11430000" cy="3501390"/>
        </p:xfrm>
        <a:graphic>
          <a:graphicData uri="http://schemas.openxmlformats.org/drawingml/2006/table">
            <a:tbl>
              <a:tblPr firstRow="1" firstCol="1" bandRow="1"/>
              <a:tblGrid>
                <a:gridCol w="953383">
                  <a:extLst>
                    <a:ext uri="{9D8B030D-6E8A-4147-A177-3AD203B41FA5}">
                      <a16:colId xmlns:a16="http://schemas.microsoft.com/office/drawing/2014/main" val="419037211"/>
                    </a:ext>
                  </a:extLst>
                </a:gridCol>
                <a:gridCol w="911010">
                  <a:extLst>
                    <a:ext uri="{9D8B030D-6E8A-4147-A177-3AD203B41FA5}">
                      <a16:colId xmlns:a16="http://schemas.microsoft.com/office/drawing/2014/main" val="4057660182"/>
                    </a:ext>
                  </a:extLst>
                </a:gridCol>
                <a:gridCol w="1046634">
                  <a:extLst>
                    <a:ext uri="{9D8B030D-6E8A-4147-A177-3AD203B41FA5}">
                      <a16:colId xmlns:a16="http://schemas.microsoft.com/office/drawing/2014/main" val="2187540794"/>
                    </a:ext>
                  </a:extLst>
                </a:gridCol>
                <a:gridCol w="8518973">
                  <a:extLst>
                    <a:ext uri="{9D8B030D-6E8A-4147-A177-3AD203B41FA5}">
                      <a16:colId xmlns:a16="http://schemas.microsoft.com/office/drawing/2014/main" val="2003872436"/>
                    </a:ext>
                  </a:extLst>
                </a:gridCol>
              </a:tblGrid>
              <a:tr h="211455">
                <a:tc rowSpan="3">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抑扬</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欲抑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先扬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对本要批评指责的对象，却在开头赞美颂扬。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7631557"/>
                  </a:ext>
                </a:extLst>
              </a:tr>
              <a:tr h="417830">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使故事情节波澜起伏，形成鲜明的对比；容易使读者在阅读过程中产生恍然大悟的感觉，给读者留下深刻的印象；增加文章的趣味性。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61079"/>
                  </a:ext>
                </a:extLst>
              </a:tr>
              <a:tr h="624205">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《变色龙》中的奥楚蔑洛夫在刚知道狗咬人之事时，一个廉洁公正、不畏权势、执法严明的警察形象呼之欲出，然而之后写他的多“变”则是对他这一形象的极大讽刺。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0449883"/>
                  </a:ext>
                </a:extLst>
              </a:tr>
            </a:tbl>
          </a:graphicData>
        </a:graphic>
      </p:graphicFrame>
    </p:spTree>
    <p:extLst>
      <p:ext uri="{BB962C8B-B14F-4D97-AF65-F5344CB8AC3E}">
        <p14:creationId xmlns:p14="http://schemas.microsoft.com/office/powerpoint/2010/main" val="255528325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106750236"/>
              </p:ext>
            </p:extLst>
          </p:nvPr>
        </p:nvGraphicFramePr>
        <p:xfrm>
          <a:off x="381000" y="1061660"/>
          <a:ext cx="11430000" cy="4861680"/>
        </p:xfrm>
        <a:graphic>
          <a:graphicData uri="http://schemas.openxmlformats.org/drawingml/2006/table">
            <a:tbl>
              <a:tblPr firstRow="1" firstCol="1" bandRow="1"/>
              <a:tblGrid>
                <a:gridCol w="1382486">
                  <a:extLst>
                    <a:ext uri="{9D8B030D-6E8A-4147-A177-3AD203B41FA5}">
                      <a16:colId xmlns:a16="http://schemas.microsoft.com/office/drawing/2014/main" val="218149318"/>
                    </a:ext>
                  </a:extLst>
                </a:gridCol>
                <a:gridCol w="1055468">
                  <a:extLst>
                    <a:ext uri="{9D8B030D-6E8A-4147-A177-3AD203B41FA5}">
                      <a16:colId xmlns:a16="http://schemas.microsoft.com/office/drawing/2014/main" val="681576021"/>
                    </a:ext>
                  </a:extLst>
                </a:gridCol>
                <a:gridCol w="8992046">
                  <a:extLst>
                    <a:ext uri="{9D8B030D-6E8A-4147-A177-3AD203B41FA5}">
                      <a16:colId xmlns:a16="http://schemas.microsoft.com/office/drawing/2014/main" val="1275249278"/>
                    </a:ext>
                  </a:extLst>
                </a:gridCol>
              </a:tblGrid>
              <a:tr h="203010">
                <a:tc rowSpan="3">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借景抒</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情</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寓情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于景</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借助对客观景物、事物的描写来抒发感情。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779118"/>
                  </a:ext>
                </a:extLst>
              </a:tr>
              <a:tr h="39994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表达情感，情景交融，使文章充满诗情画意，引起读者共鸣；深化主题，增强作品内涵。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4306663"/>
                  </a:ext>
                </a:extLst>
              </a:tr>
              <a:tr h="37806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《春》中通过对春天景色的描写，表达了作者对春的热爱和赞美之情。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4556685"/>
                  </a:ext>
                </a:extLst>
              </a:tr>
              <a:tr h="399941">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象征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(2022.6)</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根据事物之间的某种联系，借助某种具体事物的形象</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象征体</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，以表现某种抽象的概念、思想和情感</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本体</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4877519"/>
                  </a:ext>
                </a:extLst>
              </a:tr>
              <a:tr h="39994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把特定的意义寄托在所描写的事物上，丰富联想，抒发情感，增强文章的表现力。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647533"/>
                  </a:ext>
                </a:extLst>
              </a:tr>
              <a:tr h="37806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《海燕》中，“海燕”象征着坚强无畏、英勇善战的无产阶级革命先驱者。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2264798"/>
                  </a:ext>
                </a:extLst>
              </a:tr>
            </a:tbl>
          </a:graphicData>
        </a:graphic>
      </p:graphicFrame>
    </p:spTree>
    <p:extLst>
      <p:ext uri="{BB962C8B-B14F-4D97-AF65-F5344CB8AC3E}">
        <p14:creationId xmlns:p14="http://schemas.microsoft.com/office/powerpoint/2010/main" val="355310037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032791279"/>
              </p:ext>
            </p:extLst>
          </p:nvPr>
        </p:nvGraphicFramePr>
        <p:xfrm>
          <a:off x="381000" y="751391"/>
          <a:ext cx="11430000" cy="5659200"/>
        </p:xfrm>
        <a:graphic>
          <a:graphicData uri="http://schemas.openxmlformats.org/drawingml/2006/table">
            <a:tbl>
              <a:tblPr firstRow="1" firstCol="1" bandRow="1"/>
              <a:tblGrid>
                <a:gridCol w="1382486">
                  <a:extLst>
                    <a:ext uri="{9D8B030D-6E8A-4147-A177-3AD203B41FA5}">
                      <a16:colId xmlns:a16="http://schemas.microsoft.com/office/drawing/2014/main" val="979877974"/>
                    </a:ext>
                  </a:extLst>
                </a:gridCol>
                <a:gridCol w="1055468">
                  <a:extLst>
                    <a:ext uri="{9D8B030D-6E8A-4147-A177-3AD203B41FA5}">
                      <a16:colId xmlns:a16="http://schemas.microsoft.com/office/drawing/2014/main" val="1638215141"/>
                    </a:ext>
                  </a:extLst>
                </a:gridCol>
                <a:gridCol w="8992046">
                  <a:extLst>
                    <a:ext uri="{9D8B030D-6E8A-4147-A177-3AD203B41FA5}">
                      <a16:colId xmlns:a16="http://schemas.microsoft.com/office/drawing/2014/main" val="4220003320"/>
                    </a:ext>
                  </a:extLst>
                </a:gridCol>
              </a:tblGrid>
              <a:tr h="597481">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托物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言志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将个人之“志”依托在某个具体之“物”上。这个“物”便成为作者的志趣、意愿或理想的寄托者。“托物言志”重在“言志”，表现作者主观的思想感情。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6343938"/>
                  </a:ext>
                </a:extLst>
              </a:tr>
              <a:tr h="399941">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将特定的思想感情或志趣感悟寄托于所描绘的事物上，增强文章的表现力，丰富作品的意象。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7531825"/>
                  </a:ext>
                </a:extLst>
              </a:tr>
              <a:tr h="597481">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980" marR="13980"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《紫藤萝瀑布》通过写偶然见到的紫藤萝花开之盛，对比以前花的稀零，作者悟出了“花和人都会遇到各种各样的不幸，但是生命的长河是无止境的”的道理，借紫藤萝表达了对生命的感悟。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7197581"/>
                  </a:ext>
                </a:extLst>
              </a:tr>
              <a:tr h="597481">
                <a:tc gridSpan="3">
                  <a:txBody>
                    <a:bodyPr/>
                    <a:lstStyle/>
                    <a:p>
                      <a:pPr fontAlgn="ctr">
                        <a:spcAft>
                          <a:spcPts val="0"/>
                        </a:spcAft>
                      </a:pPr>
                      <a:r>
                        <a:rPr 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象征和托物言志的区别：</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象征是通过特定的容易引起联想的具体形象，表现与之相似或相近的事理、形象、精神和品德等，象征体和本体之间存在某种相似的特点。</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托物言志借助物的象征义来表达作者本身的情感、胸怀、志向等，更强调个人的抱负、理想和追求。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28" marR="25528" marT="13980" marB="139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71010397"/>
                  </a:ext>
                </a:extLst>
              </a:tr>
            </a:tbl>
          </a:graphicData>
        </a:graphic>
      </p:graphicFrame>
    </p:spTree>
    <p:extLst>
      <p:ext uri="{BB962C8B-B14F-4D97-AF65-F5344CB8AC3E}">
        <p14:creationId xmlns:p14="http://schemas.microsoft.com/office/powerpoint/2010/main" val="17864776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⑫</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是被母亲的声音唤醒的。确切地说，是被她略带嘶哑的声音唤醒的。我从没有听过她那样的声音：焦急，绝望，含着隐隐的哭腔。她大声喊着我的名字，由远及近，又由近及远。随着她的声音震动的，还有手电筒的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天已经这么黑了呀。我居然睡了这么久呀。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我答应着母亲，站了起来。母亲闻声就朝着我的方向转过身。她并没有如影视剧里演的那样扑过来，抱住我，热泪盈眶，而是站定在那里，骂道：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你个死妞儿，吓死我了！</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735571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395262549"/>
              </p:ext>
            </p:extLst>
          </p:nvPr>
        </p:nvGraphicFramePr>
        <p:xfrm>
          <a:off x="381000" y="2168525"/>
          <a:ext cx="11430000" cy="2647950"/>
        </p:xfrm>
        <a:graphic>
          <a:graphicData uri="http://schemas.openxmlformats.org/drawingml/2006/table">
            <a:tbl>
              <a:tblPr firstRow="1" firstCol="1" bandRow="1"/>
              <a:tblGrid>
                <a:gridCol w="1029055">
                  <a:extLst>
                    <a:ext uri="{9D8B030D-6E8A-4147-A177-3AD203B41FA5}">
                      <a16:colId xmlns:a16="http://schemas.microsoft.com/office/drawing/2014/main" val="1007795290"/>
                    </a:ext>
                  </a:extLst>
                </a:gridCol>
                <a:gridCol w="1244655">
                  <a:extLst>
                    <a:ext uri="{9D8B030D-6E8A-4147-A177-3AD203B41FA5}">
                      <a16:colId xmlns:a16="http://schemas.microsoft.com/office/drawing/2014/main" val="462776789"/>
                    </a:ext>
                  </a:extLst>
                </a:gridCol>
                <a:gridCol w="9156290">
                  <a:extLst>
                    <a:ext uri="{9D8B030D-6E8A-4147-A177-3AD203B41FA5}">
                      <a16:colId xmlns:a16="http://schemas.microsoft.com/office/drawing/2014/main" val="2378349046"/>
                    </a:ext>
                  </a:extLst>
                </a:gridCol>
              </a:tblGrid>
              <a:tr h="211455">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以小见大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通过小事可以看出大节，或通过一小部分看出整体。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7666005"/>
                  </a:ext>
                </a:extLst>
              </a:tr>
              <a:tr h="21145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由平凡细微的事情反映重大的主题，突出中心，引起共鸣，增强表现力。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9654138"/>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《灯笼》中由一家一村延及天下，由一时一事延及历史，由个人延及社会。作者通过“灯笼”这一小小的物，既展现了真切而鲜活的民俗现象，又蕴含着深刻的文化意义。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021493"/>
                  </a:ext>
                </a:extLst>
              </a:tr>
            </a:tbl>
          </a:graphicData>
        </a:graphic>
      </p:graphicFrame>
    </p:spTree>
    <p:extLst>
      <p:ext uri="{BB962C8B-B14F-4D97-AF65-F5344CB8AC3E}">
        <p14:creationId xmlns:p14="http://schemas.microsoft.com/office/powerpoint/2010/main" val="387976623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500540984"/>
              </p:ext>
            </p:extLst>
          </p:nvPr>
        </p:nvGraphicFramePr>
        <p:xfrm>
          <a:off x="381000" y="1528445"/>
          <a:ext cx="11430000" cy="3928110"/>
        </p:xfrm>
        <a:graphic>
          <a:graphicData uri="http://schemas.openxmlformats.org/drawingml/2006/table">
            <a:tbl>
              <a:tblPr firstRow="1" firstCol="1" bandRow="1"/>
              <a:tblGrid>
                <a:gridCol w="1029055">
                  <a:extLst>
                    <a:ext uri="{9D8B030D-6E8A-4147-A177-3AD203B41FA5}">
                      <a16:colId xmlns:a16="http://schemas.microsoft.com/office/drawing/2014/main" val="1557090833"/>
                    </a:ext>
                  </a:extLst>
                </a:gridCol>
                <a:gridCol w="1244655">
                  <a:extLst>
                    <a:ext uri="{9D8B030D-6E8A-4147-A177-3AD203B41FA5}">
                      <a16:colId xmlns:a16="http://schemas.microsoft.com/office/drawing/2014/main" val="3322604541"/>
                    </a:ext>
                  </a:extLst>
                </a:gridCol>
                <a:gridCol w="9156290">
                  <a:extLst>
                    <a:ext uri="{9D8B030D-6E8A-4147-A177-3AD203B41FA5}">
                      <a16:colId xmlns:a16="http://schemas.microsoft.com/office/drawing/2014/main" val="4076452900"/>
                    </a:ext>
                  </a:extLst>
                </a:gridCol>
              </a:tblGrid>
              <a:tr h="417830">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动静结合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特征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既对某个画面进行动态描写，也对其静态进行刻画，使动态与静态有机地结合在同一画面或情景之中。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4620254"/>
                  </a:ext>
                </a:extLst>
              </a:tr>
              <a:tr h="41783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使描写的对象动者更动，静者更静，一动一静，相映成趣。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更好地渲染气氛，表现作者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文中人物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的心境。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868175"/>
                  </a:ext>
                </a:extLst>
              </a:tr>
              <a:tr h="624205">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《紫藤萝瀑布》中，“每一朵盛开的花就像是一个小小的</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张满了的帆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，帆下带着尖底的舱。船舱鼓鼓的，又像一个</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忍俊不禁的笑容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，就要绽开似的”，画线部分富有动态感，将静态的花写活了，充满活力和情趣。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2621167"/>
                  </a:ext>
                </a:extLst>
              </a:tr>
            </a:tbl>
          </a:graphicData>
        </a:graphic>
      </p:graphicFrame>
    </p:spTree>
    <p:extLst>
      <p:ext uri="{BB962C8B-B14F-4D97-AF65-F5344CB8AC3E}">
        <p14:creationId xmlns:p14="http://schemas.microsoft.com/office/powerpoint/2010/main" val="38410788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0659"/>
            <a:ext cx="11430000" cy="1161280"/>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四、其他文体知识补充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童话</a:t>
            </a:r>
            <a:r>
              <a:rPr lang="en-US" altLang="zh-CN" sz="2800" b="1" dirty="0">
                <a:latin typeface="Times New Roman" panose="02020603050405020304" pitchFamily="18" charset="0"/>
                <a:ea typeface="黑体" panose="02010609060101010101" pitchFamily="49" charset="-122"/>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寓言</a:t>
            </a:r>
            <a:r>
              <a:rPr lang="en-US" altLang="zh-CN" sz="2800" b="1" dirty="0">
                <a:latin typeface="Times New Roman" panose="02020603050405020304" pitchFamily="18" charset="0"/>
                <a:ea typeface="黑体" panose="02010609060101010101" pitchFamily="49" charset="-122"/>
              </a:rPr>
              <a:t>)</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303814201"/>
              </p:ext>
            </p:extLst>
          </p:nvPr>
        </p:nvGraphicFramePr>
        <p:xfrm>
          <a:off x="381000" y="2180907"/>
          <a:ext cx="11430000" cy="3431120"/>
        </p:xfrm>
        <a:graphic>
          <a:graphicData uri="http://schemas.openxmlformats.org/drawingml/2006/table">
            <a:tbl>
              <a:tblPr firstRow="1" firstCol="1" bandRow="1"/>
              <a:tblGrid>
                <a:gridCol w="1055914">
                  <a:extLst>
                    <a:ext uri="{9D8B030D-6E8A-4147-A177-3AD203B41FA5}">
                      <a16:colId xmlns:a16="http://schemas.microsoft.com/office/drawing/2014/main" val="529472923"/>
                    </a:ext>
                  </a:extLst>
                </a:gridCol>
                <a:gridCol w="10374086">
                  <a:extLst>
                    <a:ext uri="{9D8B030D-6E8A-4147-A177-3AD203B41FA5}">
                      <a16:colId xmlns:a16="http://schemas.microsoft.com/office/drawing/2014/main" val="3744005916"/>
                    </a:ext>
                  </a:extLst>
                </a:gridCol>
              </a:tblGrid>
              <a:tr h="738935">
                <a:tc>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角色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680" marR="868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童话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寓言</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中的正面角色通常具有以下特点：</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具有鲜明的性格特征。如勇敢、聪明、善良、顽皮等，这些特征往往是故事情节的推动力。</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具有明确的目标和愿望。如打败恶人、寻找宝藏等，这些目标和愿望是故事情节的核心。</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经历了成长和变化。他们通过面对各种挑战和困难，学会了新的技能、知识并积累了经验，最终实现了自己的目标和愿望。</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具有深刻的寓意和教训。他们通过自己的经历和变化来启示人们，让人们从中获取有益的经验和智慧。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9740609"/>
                  </a:ext>
                </a:extLst>
              </a:tr>
            </a:tbl>
          </a:graphicData>
        </a:graphic>
      </p:graphicFrame>
    </p:spTree>
    <p:extLst>
      <p:ext uri="{BB962C8B-B14F-4D97-AF65-F5344CB8AC3E}">
        <p14:creationId xmlns:p14="http://schemas.microsoft.com/office/powerpoint/2010/main" val="27507347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609490935"/>
              </p:ext>
            </p:extLst>
          </p:nvPr>
        </p:nvGraphicFramePr>
        <p:xfrm>
          <a:off x="381000" y="1768260"/>
          <a:ext cx="11430000" cy="3448480"/>
        </p:xfrm>
        <a:graphic>
          <a:graphicData uri="http://schemas.openxmlformats.org/drawingml/2006/table">
            <a:tbl>
              <a:tblPr firstRow="1" firstCol="1" bandRow="1"/>
              <a:tblGrid>
                <a:gridCol w="1055914">
                  <a:extLst>
                    <a:ext uri="{9D8B030D-6E8A-4147-A177-3AD203B41FA5}">
                      <a16:colId xmlns:a16="http://schemas.microsoft.com/office/drawing/2014/main" val="1528302688"/>
                    </a:ext>
                  </a:extLst>
                </a:gridCol>
                <a:gridCol w="10374086">
                  <a:extLst>
                    <a:ext uri="{9D8B030D-6E8A-4147-A177-3AD203B41FA5}">
                      <a16:colId xmlns:a16="http://schemas.microsoft.com/office/drawing/2014/main" val="2788984501"/>
                    </a:ext>
                  </a:extLst>
                </a:gridCol>
              </a:tblGrid>
              <a:tr h="452116">
                <a:tc rowSpan="2">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角色</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680" marR="868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童话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寓言</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中的反面角色的作用：</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反面角色往往具有鲜明的人物形象，如愚蠢、虚伪、贪婪、狡猾等，通过了解反面人物树立典型，明辨是非。</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反面角色最终的结局，是对恶的警示。</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用反面人物影射现实，讽刺现实生活中的某些人物。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37237"/>
                  </a:ext>
                </a:extLst>
              </a:tr>
              <a:tr h="452116">
                <a:tc vMerge="1">
                  <a:txBody>
                    <a:bodyPr/>
                    <a:lstStyle/>
                    <a:p>
                      <a:endParaRPr lang="zh-CN" altLang="en-US"/>
                    </a:p>
                  </a:txBody>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教材示例：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皇帝的新装》中说出真相的小孩子诚实勇敢、不自欺欺人，他寄托着作者对于改变现实、戳穿虚伪的理想。老百姓们在小孩子的带动下有了说真话的勇气，而统治者们却仍然装模作样，两相对比，揭示了统治者们的可笑、腐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189733"/>
                  </a:ext>
                </a:extLst>
              </a:tr>
            </a:tbl>
          </a:graphicData>
        </a:graphic>
      </p:graphicFrame>
    </p:spTree>
    <p:extLst>
      <p:ext uri="{BB962C8B-B14F-4D97-AF65-F5344CB8AC3E}">
        <p14:creationId xmlns:p14="http://schemas.microsoft.com/office/powerpoint/2010/main" val="315785183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677673039"/>
              </p:ext>
            </p:extLst>
          </p:nvPr>
        </p:nvGraphicFramePr>
        <p:xfrm>
          <a:off x="381000" y="1341540"/>
          <a:ext cx="11430000" cy="4301920"/>
        </p:xfrm>
        <a:graphic>
          <a:graphicData uri="http://schemas.openxmlformats.org/drawingml/2006/table">
            <a:tbl>
              <a:tblPr firstRow="1" firstCol="1" bandRow="1"/>
              <a:tblGrid>
                <a:gridCol w="1055914">
                  <a:extLst>
                    <a:ext uri="{9D8B030D-6E8A-4147-A177-3AD203B41FA5}">
                      <a16:colId xmlns:a16="http://schemas.microsoft.com/office/drawing/2014/main" val="3308018438"/>
                    </a:ext>
                  </a:extLst>
                </a:gridCol>
                <a:gridCol w="10374086">
                  <a:extLst>
                    <a:ext uri="{9D8B030D-6E8A-4147-A177-3AD203B41FA5}">
                      <a16:colId xmlns:a16="http://schemas.microsoft.com/office/drawing/2014/main" val="2591480639"/>
                    </a:ext>
                  </a:extLst>
                </a:gridCol>
              </a:tblGrid>
              <a:tr h="616282">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寓意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680" marR="868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答题技巧：</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童话和寓言一般都会通过故事传达出一些道理，有些寓言还会直接将道理写出来。因此，在阅读童话和寓言时，我们要对情节进行分析，理解故事想表达的道理，感受作者的情感倾向，剖析作者的写作目的。</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通过主人公的语言、行为、心理，揣摩作者的写作意图。</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借助作者写作该童话时的社会环境，可以体会作者的“言外之意”，进而把握童话的现实意义。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761467"/>
                  </a:ext>
                </a:extLst>
              </a:tr>
              <a:tr h="452116">
                <a:tc vMerge="1">
                  <a:txBody>
                    <a:bodyPr/>
                    <a:lstStyle/>
                    <a:p>
                      <a:endParaRPr lang="zh-CN" altLang="en-US"/>
                    </a:p>
                  </a:txBody>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教材示例：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皇帝的新装》通过“新衣骗局”揭露了封建统治者的愚昧，讽刺了皇帝和大臣们的虚伪，启发读者要敢于说真话；《赫耳墨斯和雕像者》讽刺了那些爱慕虚荣而不被人重视的人；《蚊子和狮子》讽刺了那些打败过大人物，却被小人物打败的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5147546"/>
                  </a:ext>
                </a:extLst>
              </a:tr>
            </a:tbl>
          </a:graphicData>
        </a:graphic>
      </p:graphicFrame>
    </p:spTree>
    <p:extLst>
      <p:ext uri="{BB962C8B-B14F-4D97-AF65-F5344CB8AC3E}">
        <p14:creationId xmlns:p14="http://schemas.microsoft.com/office/powerpoint/2010/main" val="302850225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745731559"/>
              </p:ext>
            </p:extLst>
          </p:nvPr>
        </p:nvGraphicFramePr>
        <p:xfrm>
          <a:off x="381000" y="1563580"/>
          <a:ext cx="11430000" cy="3857840"/>
        </p:xfrm>
        <a:graphic>
          <a:graphicData uri="http://schemas.openxmlformats.org/drawingml/2006/table">
            <a:tbl>
              <a:tblPr firstRow="1" firstCol="1" bandRow="1"/>
              <a:tblGrid>
                <a:gridCol w="1055914">
                  <a:extLst>
                    <a:ext uri="{9D8B030D-6E8A-4147-A177-3AD203B41FA5}">
                      <a16:colId xmlns:a16="http://schemas.microsoft.com/office/drawing/2014/main" val="1793761448"/>
                    </a:ext>
                  </a:extLst>
                </a:gridCol>
                <a:gridCol w="10374086">
                  <a:extLst>
                    <a:ext uri="{9D8B030D-6E8A-4147-A177-3AD203B41FA5}">
                      <a16:colId xmlns:a16="http://schemas.microsoft.com/office/drawing/2014/main" val="488078628"/>
                    </a:ext>
                  </a:extLst>
                </a:gridCol>
              </a:tblGrid>
              <a:tr h="861588">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常用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手法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680" marR="868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夸张、联想和想象。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如《皇帝的新装》中，夸张而又合理的想象是其鲜明的特点。开头一段运用夸张的笔调点明了皇帝的爱好，不仅一开始就让读者对皇帝虚荣愚蠢的性格特点有所认识，而且顺理成章地推出了整个骗局故事。接下来写两个骗子行骗，也大量运用了夸张和想象。骗子们声称新衣有“愚蠢的人看不见”这一神奇的特性。于是，上至皇帝大臣，下至观看游行的老百姓，成百上千的人异口同声、自欺欺人，称赞皇帝的“新装”。想象看似夸张，其实又很合理。从人物的可笑言行，可以看出专制制度的淫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4830256"/>
                  </a:ext>
                </a:extLst>
              </a:tr>
            </a:tbl>
          </a:graphicData>
        </a:graphic>
      </p:graphicFrame>
    </p:spTree>
    <p:extLst>
      <p:ext uri="{BB962C8B-B14F-4D97-AF65-F5344CB8AC3E}">
        <p14:creationId xmlns:p14="http://schemas.microsoft.com/office/powerpoint/2010/main" val="411675662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725772020"/>
              </p:ext>
            </p:extLst>
          </p:nvPr>
        </p:nvGraphicFramePr>
        <p:xfrm>
          <a:off x="381000" y="1776940"/>
          <a:ext cx="11430000" cy="3431120"/>
        </p:xfrm>
        <a:graphic>
          <a:graphicData uri="http://schemas.openxmlformats.org/drawingml/2006/table">
            <a:tbl>
              <a:tblPr firstRow="1" firstCol="1" bandRow="1"/>
              <a:tblGrid>
                <a:gridCol w="1055914">
                  <a:extLst>
                    <a:ext uri="{9D8B030D-6E8A-4147-A177-3AD203B41FA5}">
                      <a16:colId xmlns:a16="http://schemas.microsoft.com/office/drawing/2014/main" val="2204027390"/>
                    </a:ext>
                  </a:extLst>
                </a:gridCol>
                <a:gridCol w="10374086">
                  <a:extLst>
                    <a:ext uri="{9D8B030D-6E8A-4147-A177-3AD203B41FA5}">
                      <a16:colId xmlns:a16="http://schemas.microsoft.com/office/drawing/2014/main" val="2776307934"/>
                    </a:ext>
                  </a:extLst>
                </a:gridCol>
              </a:tblGrid>
              <a:tr h="778184">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常用</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手法</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8680" marR="868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反复。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童话、寓言中的反复是紧扣文章主题进行反复。要抓住反复之处的具体描写进行分析，细品反复结构发挥的作用，发现语言的智慧和魅力；同时要品味反复结构中的微妙变化，走进角色内心，读出故事的趣味。如《皇帝的新装》中，从皇帝依次派出老大臣、诚实的官员到皇帝亲自去视察织布，这种反复的情节不但没有给读者造成简单、重复、厌烦、枯燥之感，反而给读者留下了更深刻的印象，引起读者的注意、思索，从而体味出作者的冷嘲和批判。</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5850" marR="15850" marT="8680" marB="86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2814391"/>
                  </a:ext>
                </a:extLst>
              </a:tr>
            </a:tbl>
          </a:graphicData>
        </a:graphic>
      </p:graphicFrame>
    </p:spTree>
    <p:extLst>
      <p:ext uri="{BB962C8B-B14F-4D97-AF65-F5344CB8AC3E}">
        <p14:creationId xmlns:p14="http://schemas.microsoft.com/office/powerpoint/2010/main" val="40589800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53711"/>
            <a:ext cx="1507144" cy="600229"/>
          </a:xfrm>
          <a:prstGeom prst="rect">
            <a:avLst/>
          </a:prstGeom>
        </p:spPr>
        <p:txBody>
          <a:bodyPr wrap="none">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戏剧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361.jpeg"/>
          <p:cNvPicPr/>
          <p:nvPr/>
        </p:nvPicPr>
        <p:blipFill>
          <a:blip r:embed="rId2"/>
          <a:stretch>
            <a:fillRect/>
          </a:stretch>
        </p:blipFill>
        <p:spPr>
          <a:xfrm>
            <a:off x="381001" y="2327640"/>
            <a:ext cx="2514600" cy="432866"/>
          </a:xfrm>
          <a:prstGeom prst="rect">
            <a:avLst/>
          </a:prstGeom>
        </p:spPr>
      </p:pic>
      <p:pic>
        <p:nvPicPr>
          <p:cNvPr id="4" name="图片 3"/>
          <p:cNvPicPr>
            <a:picLocks noChangeAspect="1"/>
          </p:cNvPicPr>
          <p:nvPr/>
        </p:nvPicPr>
        <p:blipFill>
          <a:blip r:embed="rId3"/>
          <a:stretch>
            <a:fillRect/>
          </a:stretch>
        </p:blipFill>
        <p:spPr>
          <a:xfrm>
            <a:off x="381000" y="2911928"/>
            <a:ext cx="11430000" cy="1034143"/>
          </a:xfrm>
          <a:prstGeom prst="rect">
            <a:avLst/>
          </a:prstGeom>
        </p:spPr>
      </p:pic>
    </p:spTree>
    <p:extLst>
      <p:ext uri="{BB962C8B-B14F-4D97-AF65-F5344CB8AC3E}">
        <p14:creationId xmlns:p14="http://schemas.microsoft.com/office/powerpoint/2010/main" val="119574378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459553302"/>
              </p:ext>
            </p:extLst>
          </p:nvPr>
        </p:nvGraphicFramePr>
        <p:xfrm>
          <a:off x="381000" y="1323113"/>
          <a:ext cx="11430000" cy="4338774"/>
        </p:xfrm>
        <a:graphic>
          <a:graphicData uri="http://schemas.openxmlformats.org/drawingml/2006/table">
            <a:tbl>
              <a:tblPr firstRow="1" firstCol="1" bandRow="1"/>
              <a:tblGrid>
                <a:gridCol w="1230086">
                  <a:extLst>
                    <a:ext uri="{9D8B030D-6E8A-4147-A177-3AD203B41FA5}">
                      <a16:colId xmlns:a16="http://schemas.microsoft.com/office/drawing/2014/main" val="3267087959"/>
                    </a:ext>
                  </a:extLst>
                </a:gridCol>
                <a:gridCol w="10199914">
                  <a:extLst>
                    <a:ext uri="{9D8B030D-6E8A-4147-A177-3AD203B41FA5}">
                      <a16:colId xmlns:a16="http://schemas.microsoft.com/office/drawing/2014/main" val="3460478951"/>
                    </a:ext>
                  </a:extLst>
                </a:gridCol>
              </a:tblGrid>
              <a:tr h="341261">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戏剧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冲突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9" marR="11929"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表现形态：</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戏剧冲突主要有三种表现形态，即人与人的冲突、人与环境的冲突、人物内心的冲突。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662798"/>
                  </a:ext>
                </a:extLst>
              </a:tr>
              <a:tr h="621323">
                <a:tc vMerge="1">
                  <a:txBody>
                    <a:bodyPr/>
                    <a:lstStyle/>
                    <a:p>
                      <a:endParaRPr lang="zh-CN" altLang="en-US"/>
                    </a:p>
                  </a:txBody>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答题技巧：</a:t>
                      </a: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找出戏剧中的时间、地点、人物以及事件的起因、经过、结果等要素，然后根据这些要素把握戏剧情节，总结出戏剧冲突。</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戏剧在冲突中展开故事情节、塑造人物形象和表现主题思想。可结合戏剧的主题来分析戏剧冲突。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4628605"/>
                  </a:ext>
                </a:extLst>
              </a:tr>
              <a:tr h="509817">
                <a:tc vMerge="1">
                  <a:txBody>
                    <a:bodyPr/>
                    <a:lstStyle/>
                    <a:p>
                      <a:endParaRPr lang="zh-CN" altLang="en-US"/>
                    </a:p>
                  </a:txBody>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教材示例：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《天下第一楼》</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节选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第一场戏剧冲突“唐茂昌强行要钱，王子西勉强应对”，“老唐家的买卖”表明这实际上是一场经济文化的冲突，暗含着“外姓人”卢孟实最后被迫还乡的悲剧结局。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7953184"/>
                  </a:ext>
                </a:extLst>
              </a:tr>
            </a:tbl>
          </a:graphicData>
        </a:graphic>
      </p:graphicFrame>
    </p:spTree>
    <p:extLst>
      <p:ext uri="{BB962C8B-B14F-4D97-AF65-F5344CB8AC3E}">
        <p14:creationId xmlns:p14="http://schemas.microsoft.com/office/powerpoint/2010/main" val="145188373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061996593"/>
              </p:ext>
            </p:extLst>
          </p:nvPr>
        </p:nvGraphicFramePr>
        <p:xfrm>
          <a:off x="381000" y="1335042"/>
          <a:ext cx="11430000" cy="4314916"/>
        </p:xfrm>
        <a:graphic>
          <a:graphicData uri="http://schemas.openxmlformats.org/drawingml/2006/table">
            <a:tbl>
              <a:tblPr firstRow="1" firstCol="1" bandRow="1"/>
              <a:tblGrid>
                <a:gridCol w="1230086">
                  <a:extLst>
                    <a:ext uri="{9D8B030D-6E8A-4147-A177-3AD203B41FA5}">
                      <a16:colId xmlns:a16="http://schemas.microsoft.com/office/drawing/2014/main" val="2974143304"/>
                    </a:ext>
                  </a:extLst>
                </a:gridCol>
                <a:gridCol w="10199914">
                  <a:extLst>
                    <a:ext uri="{9D8B030D-6E8A-4147-A177-3AD203B41FA5}">
                      <a16:colId xmlns:a16="http://schemas.microsoft.com/office/drawing/2014/main" val="667781794"/>
                    </a:ext>
                  </a:extLst>
                </a:gridCol>
              </a:tblGrid>
              <a:tr h="770690">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戏剧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9" marR="11929"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答题技巧：</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关注人物对话。剧本主要由人物对话组成，在阅读时需要领会话语中蕴含的情感，揣摩其中的潜台词，从细节处把握人物微妙的内心世界和性格特点。</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把握人物身份。人物地位、经历等直接或间接地影响着人物的性格。阅读剧本时可先理清人物关系，然后弄清人物身份，再把握人物形象。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0032436"/>
                  </a:ext>
                </a:extLst>
              </a:tr>
              <a:tr h="678373">
                <a:tc vMerge="1">
                  <a:txBody>
                    <a:bodyPr/>
                    <a:lstStyle/>
                    <a:p>
                      <a:endParaRPr lang="zh-CN" altLang="en-US"/>
                    </a:p>
                  </a:txBody>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教材示例：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《天下第一楼》</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节选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中的卢孟实：改良菜式、巧用金戒指作手彩、设计让罗大头激怒大掌柜等情节，体现出他的精明善谋；他主动留下竞争对手的伙计，不计前嫌保下罗大头，体现出他的仗义侠义；面对犯了店规的小伙计，他不顾情面进行处罚，体现了他的威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4622905"/>
                  </a:ext>
                </a:extLst>
              </a:tr>
            </a:tbl>
          </a:graphicData>
        </a:graphic>
      </p:graphicFrame>
    </p:spTree>
    <p:extLst>
      <p:ext uri="{BB962C8B-B14F-4D97-AF65-F5344CB8AC3E}">
        <p14:creationId xmlns:p14="http://schemas.microsoft.com/office/powerpoint/2010/main" val="9281768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⑮</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朝她走去，走到她身边时，在那深秋清冷的棉田里，感受到了她热暖的气息。我以为她会打我，至少也要敲一下脑袋吧，但她没有。她只是头也不回地往前走去，我自然是乖乖地跟着她走，也知道自己今天在棉田睡的时候有点儿长，就很理亏地没话找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妈，咱明儿还来吧？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来。没摘完就得来。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⑱</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听母亲的口气很正常。我暗暗庆幸今天躲过了一劫，运气不错。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Cambria Math" panose="02040503050406030204" pitchFamily="18" charset="0"/>
                <a:ea typeface="宋体" panose="02010600030101010101" pitchFamily="2" charset="-122"/>
                <a:cs typeface="Cambria Math" panose="02040503050406030204" pitchFamily="18" charset="0"/>
              </a:rPr>
              <a:t>⑲</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很多年后我才明白，母亲当时肯定也是这么想的。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选自《解放日报》，有删节</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2865992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122732261"/>
              </p:ext>
            </p:extLst>
          </p:nvPr>
        </p:nvGraphicFramePr>
        <p:xfrm>
          <a:off x="381000" y="1121682"/>
          <a:ext cx="11430000" cy="4741636"/>
        </p:xfrm>
        <a:graphic>
          <a:graphicData uri="http://schemas.openxmlformats.org/drawingml/2006/table">
            <a:tbl>
              <a:tblPr firstRow="1" firstCol="1" bandRow="1"/>
              <a:tblGrid>
                <a:gridCol w="1230086">
                  <a:extLst>
                    <a:ext uri="{9D8B030D-6E8A-4147-A177-3AD203B41FA5}">
                      <a16:colId xmlns:a16="http://schemas.microsoft.com/office/drawing/2014/main" val="3403233785"/>
                    </a:ext>
                  </a:extLst>
                </a:gridCol>
                <a:gridCol w="10199914">
                  <a:extLst>
                    <a:ext uri="{9D8B030D-6E8A-4147-A177-3AD203B41FA5}">
                      <a16:colId xmlns:a16="http://schemas.microsoft.com/office/drawing/2014/main" val="1387589241"/>
                    </a:ext>
                  </a:extLst>
                </a:gridCol>
              </a:tblGrid>
              <a:tr h="920056">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戏剧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语言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9" marR="11929"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答题技巧：</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关注舞台说明。舞台说明中的人物动作、表情等“语言”均能展现人物丰富的内心世界。</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读懂对话、独白、旁白。更具个性化、富于动作性，是话剧语言和文学对白的本质区别。体会人物语言的深层含义，是分析人物形象、理解戏剧主题的重要手段。独白是人物直抒胸臆、直接流露内心深处思想感情的一种戏剧艺术表现手段，读懂独白，就能理解人物内心深刻而复杂的矛盾。</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4200012"/>
                  </a:ext>
                </a:extLst>
              </a:tr>
              <a:tr h="509817">
                <a:tc vMerge="1">
                  <a:txBody>
                    <a:bodyPr/>
                    <a:lstStyle/>
                    <a:p>
                      <a:endParaRPr lang="zh-CN" altLang="en-US"/>
                    </a:p>
                  </a:txBody>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教材示例：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《屈原》</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节选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的主体是屈原的独白，这段抒情独白波澜壮阔、气势磅礴，不仅是屈原斗争精神最突出的体现，也充分表现了诗人痛恨黑暗、向往光明、忠于祖国、热爱人民的高尚情操和崇高理想。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83" marR="21783" marT="11929" marB="1192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646424"/>
                  </a:ext>
                </a:extLst>
              </a:tr>
            </a:tbl>
          </a:graphicData>
        </a:graphic>
      </p:graphicFrame>
    </p:spTree>
    <p:extLst>
      <p:ext uri="{BB962C8B-B14F-4D97-AF65-F5344CB8AC3E}">
        <p14:creationId xmlns:p14="http://schemas.microsoft.com/office/powerpoint/2010/main" val="204182564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452.jpeg"/>
          <p:cNvPicPr/>
          <p:nvPr/>
        </p:nvPicPr>
        <p:blipFill>
          <a:blip r:embed="rId2"/>
          <a:stretch>
            <a:fillRect/>
          </a:stretch>
        </p:blipFill>
        <p:spPr>
          <a:xfrm>
            <a:off x="3890754" y="739456"/>
            <a:ext cx="4410490" cy="489094"/>
          </a:xfrm>
          <a:prstGeom prst="rect">
            <a:avLst/>
          </a:prstGeom>
        </p:spPr>
      </p:pic>
      <p:pic>
        <p:nvPicPr>
          <p:cNvPr id="4" name="image462.jpeg"/>
          <p:cNvPicPr/>
          <p:nvPr/>
        </p:nvPicPr>
        <p:blipFill>
          <a:blip r:embed="rId3"/>
          <a:stretch>
            <a:fillRect/>
          </a:stretch>
        </p:blipFill>
        <p:spPr>
          <a:xfrm>
            <a:off x="375229" y="1966750"/>
            <a:ext cx="1871158" cy="510179"/>
          </a:xfrm>
          <a:prstGeom prst="rect">
            <a:avLst/>
          </a:prstGeom>
        </p:spPr>
      </p:pic>
      <p:sp>
        <p:nvSpPr>
          <p:cNvPr id="2" name="矩形 1"/>
          <p:cNvSpPr>
            <a:spLocks noChangeAspect="1"/>
          </p:cNvSpPr>
          <p:nvPr/>
        </p:nvSpPr>
        <p:spPr>
          <a:xfrm>
            <a:off x="3478937" y="1365623"/>
            <a:ext cx="5234125"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信息提取、理解与概括</a:t>
            </a:r>
            <a:endParaRPr lang="zh-CN" altLang="en-US" sz="2800" dirty="0"/>
          </a:p>
        </p:txBody>
      </p:sp>
      <p:sp>
        <p:nvSpPr>
          <p:cNvPr id="5" name="矩形 4"/>
          <p:cNvSpPr>
            <a:spLocks noChangeAspect="1"/>
          </p:cNvSpPr>
          <p:nvPr/>
        </p:nvSpPr>
        <p:spPr>
          <a:xfrm>
            <a:off x="381000" y="2602544"/>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．依据文章思路和内容，在下面横线上填写合适的语句。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．阅读全文，说说作者笔下的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有何特点。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．阅读全文，说说如何做到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段，说说</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的具体表现，请分条概括。</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03421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1652851"/>
            <a:ext cx="1871158" cy="424649"/>
          </a:xfrm>
          <a:prstGeom prst="rect">
            <a:avLst/>
          </a:prstGeom>
        </p:spPr>
      </p:pic>
      <p:sp>
        <p:nvSpPr>
          <p:cNvPr id="3" name="矩形 2"/>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．要理解题干，明确题干要求回答关于什么的内容。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．信息定位。通读文章，在文意理解的基础上圈划重点，找出题干中关键词句所在的段落。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．分析概括。解答此题，应遵循“答案在文中”的原则。</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824351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张中杰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月，细雪如碎盐般扑打在防风镜上。罗明远的手指蜷在羊皮手套里，仍能触到军功章边缘的凸起。女儿罗小薇跟在他后面，她盯着父亲后颈新添的白发，想到上山之前他们的对话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爸爸，我实在不想在这荒无人烟的鬼地方待下去了，你找找人，把我调走吧！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我带你去见见我的三叔。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07335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4684"/>
            <a:ext cx="11430000" cy="5693866"/>
          </a:xfrm>
          <a:prstGeom prst="rect">
            <a:avLst/>
          </a:prstGeom>
        </p:spPr>
        <p:txBody>
          <a:bodyPr>
            <a:spAutoFit/>
          </a:bodyPr>
          <a:lstStyle/>
          <a:p>
            <a:pPr indent="71882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1950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岁的罗忠诚雄赳赳气昂昂跨过鸭绿江。在朝鲜战场上，他与战友奋勇杀敌。罗忠诚最终牺牲在一场战斗中，年仅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来到纪念馆，管理员老周哈着白气递来一个牛皮纸袋：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之前整理库房，在老物件箱底翻着的。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从纸袋里滚出的炒面球裹着草纸，硬得像块石头。小薇用手轻轻展开，草纸上写着：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雪水拌炒面第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日，连里最后一匹驮粮的军马冻死在二道岭。指导员说，咱们现在啃冰碴子，将来老百姓要吃青稞饼。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她的指尖触到纸背细密的凹点，像触到某种沉睡的心跳。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纪念馆的展柜泛着冷光，一封家书被恒温灯烘得微黄，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忠诚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二字在落款处洇成墨团，像不灭的火</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795668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45567"/>
            <a:ext cx="11430000" cy="5693866"/>
          </a:xfrm>
          <a:prstGeom prst="rect">
            <a:avLst/>
          </a:prstGeom>
        </p:spPr>
        <p:txBody>
          <a:bodyPr>
            <a:spAutoFit/>
          </a:bodyPr>
          <a:lstStyle/>
          <a:p>
            <a:pPr indent="718820">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1952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日，雨夹雪。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u="wavy" dirty="0">
                <a:latin typeface="Times New Roman" panose="02020603050405020304" pitchFamily="18" charset="0"/>
                <a:ea typeface="仿宋" panose="02010609060101010101" pitchFamily="49" charset="-122"/>
                <a:cs typeface="Times New Roman" panose="02020603050405020304" pitchFamily="18" charset="0"/>
              </a:rPr>
              <a:t>爹娘，当你们看到这封信时，儿可能已化作雪山的一块石头了。</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今天敌机轰炸，卫生员小张把最后一把炒面塞给我，自己却被弹片划破了肚子。他临死前说，真想看一眼天安门的国旗。我把炒面埋在战壕里，等胜利了，要在上面种棵苹果树</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仿宋" panose="02010609060101010101" pitchFamily="49" charset="-122"/>
              <a:cs typeface="Times New Roman" panose="02020603050405020304" pitchFamily="18" charset="0"/>
            </a:endParaRPr>
          </a:p>
          <a:p>
            <a:pPr indent="718820">
              <a:lnSpc>
                <a:spcPct val="130000"/>
              </a:lnSpc>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连里的老班长说，打完仗要去上海当工人，娶一个纺织厂的姑娘。我想，要是我们现在不把敌人挡在国门外，以后会有多少姑娘等不回丈夫，多少孩子等不回爹娘？今晚要进攻敌军主峰，我背炸药包执行任务，入党申请书缝在了衬衣里。我跟班长说，如果我回不来，请把它交给党组织</a:t>
            </a:r>
            <a:r>
              <a:rPr lang="zh-CN" altLang="zh-CN" sz="28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0828693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看着三叔爷罗忠诚的信，小薇眼眶发酸。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鹰嘴崖上，风像把生锈的剪刀，刮得人脸生疼。界碑旁新立了座衣冠冢，墓碑在风雪中挺立。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这位小战士是去年为救群众牺牲的，才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岁，和我三叔当年一般大</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父亲喃喃地说。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烈士的衣冠冢前，新放着边防小学孩子们送的几朵格桑花。小薇蹲下身，用手套拂去墓碑上的积雪，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烈士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二字的红漆像朵开在雪地里的杜鹃</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1553812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5937"/>
            <a:ext cx="11430000" cy="5693866"/>
          </a:xfrm>
          <a:prstGeom prst="rect">
            <a:avLst/>
          </a:prstGeom>
        </p:spPr>
        <p:txBody>
          <a:bodyPr>
            <a:spAutoFit/>
          </a:bodyPr>
          <a:lstStyle/>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暮色中，哨所飘来饭香。炊事班班长掀开锅盖，热气腾起。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这汤里搁了三把野葱，是老前辈传的方子了。那年守防，零下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摄氏度，还断了粮，我的班长就带着我们挖草根煮雪水。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他用粗瓷碗给父女俩盛汤，碗沿缺了口，露出底下的白瓷，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这也是老兵留下的，你看这儿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他指了指碗底模糊的刻痕，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写着‘宁冻十次骨，不丢一寸土’。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返程时，小薇望着崖下翻涌的云海，想起三叔爷家书的末页：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爹娘，如果儿没有回来，请不要难过。</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儿会化作雪山的石头，长久望着我们的祖国</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正想着，父亲示意她看后排座位，上面有个旧木箱。小薇探身打开，里面整齐码着泛黄的笔记本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是父亲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年前当边防排长时的巡逻日志</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708974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99780"/>
            <a:ext cx="11430000" cy="5738559"/>
          </a:xfrm>
          <a:prstGeom prst="rect">
            <a:avLst/>
          </a:prstGeom>
        </p:spPr>
        <p:txBody>
          <a:bodyPr>
            <a:spAutoFit/>
          </a:bodyPr>
          <a:lstStyle/>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冷风吹得小薇眼眶生疼，她看向远处，隐约看见界碑在月光下立成剪影，如一位军人在静静伫立。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个月后，小薇在公示栏前看着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留守边防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的名单，接到父亲的视频电话。镜头里，烈士陵园的凌霄花开得正盛。父亲说，他将三叔的那枚军功章捐给了连史馆。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2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傍晚，边防升起炊烟。小薇在桌前写完入党申请书，在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我自愿长期戍守边防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几个字后面郑重地写上了自己的名字。微风吹来，掀起桌上的老照片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那是三叔爷和战友们在三八线上的合影，每个人脸上都笑得那样灿烂。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2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选自《解放军报》，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843379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下列对于小说内容和艺术特色的分析鉴赏，不正确的一项是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．“草纸上写着”的话中，“啃冰碴子”与“吃青稞饼”形成对比，突出革命者的崇高情怀。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．小说中多次出现的“雪”，映衬了士兵们的精神，像雪一样纯洁、坚毅、勇敢、不怕困难。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．罗忠诚的家书质朴动人，展现战士们丰富的内心世界，尽显自己对美好生活的向往和追求。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．父亲作为情节的推动者，通过展示巡逻日志、捐献三叔那枚军功章等，促使女儿思想转变。</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0182"/>
          <p:cNvSpPr/>
          <p:nvPr/>
        </p:nvSpPr>
        <p:spPr>
          <a:xfrm>
            <a:off x="10311765" y="1048292"/>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12801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 副本" id="{9F184F7E-1992-4998-A410-3D8819843B8B}" vid="{486538A7-12F0-4A6E-BE62-47325F7D6035}"/>
    </a:ext>
  </a:extLst>
</a:theme>
</file>

<file path=docProps/app.xml><?xml version="1.0" encoding="utf-8"?>
<Properties xmlns="http://schemas.openxmlformats.org/officeDocument/2006/extended-properties" xmlns:vt="http://schemas.openxmlformats.org/officeDocument/2006/docPropsVTypes">
  <Template>正文模板 - 副本</Template>
  <TotalTime>143</TotalTime>
  <Words>37291</Words>
  <Application>Microsoft Office PowerPoint</Application>
  <PresentationFormat>宽屏</PresentationFormat>
  <Paragraphs>1370</Paragraphs>
  <Slides>282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282</vt:i4>
      </vt:variant>
    </vt:vector>
  </HeadingPairs>
  <TitlesOfParts>
    <vt:vector size="296" baseType="lpstr">
      <vt:lpstr>MS Gothic</vt:lpstr>
      <vt:lpstr>MS Mincho</vt:lpstr>
      <vt:lpstr>等线</vt:lpstr>
      <vt:lpstr>方正兰亭圆_GBK</vt:lpstr>
      <vt:lpstr>仿宋</vt:lpstr>
      <vt:lpstr>黑体</vt:lpstr>
      <vt:lpstr>楷体</vt:lpstr>
      <vt:lpstr>宋体</vt:lpstr>
      <vt:lpstr>微软雅黑</vt:lpstr>
      <vt:lpstr>Arial</vt:lpstr>
      <vt:lpstr>Calibri</vt:lpstr>
      <vt:lpstr>Cambria Math</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66</cp:revision>
  <dcterms:created xsi:type="dcterms:W3CDTF">2025-11-14T14:59:04Z</dcterms:created>
  <dcterms:modified xsi:type="dcterms:W3CDTF">2025-11-15T15:06:06Z</dcterms:modified>
</cp:coreProperties>
</file>