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879" r:id="rId5"/>
    <p:sldId id="880" r:id="rId6"/>
    <p:sldId id="881" r:id="rId7"/>
    <p:sldId id="882" r:id="rId8"/>
    <p:sldId id="883" r:id="rId9"/>
    <p:sldId id="884" r:id="rId10"/>
    <p:sldId id="885" r:id="rId11"/>
    <p:sldId id="886" r:id="rId12"/>
    <p:sldId id="887" r:id="rId13"/>
    <p:sldId id="888" r:id="rId14"/>
    <p:sldId id="889" r:id="rId15"/>
    <p:sldId id="890" r:id="rId16"/>
    <p:sldId id="891" r:id="rId17"/>
    <p:sldId id="892" r:id="rId18"/>
    <p:sldId id="893" r:id="rId19"/>
    <p:sldId id="894" r:id="rId20"/>
    <p:sldId id="895" r:id="rId21"/>
    <p:sldId id="896" r:id="rId22"/>
    <p:sldId id="897" r:id="rId23"/>
    <p:sldId id="898" r:id="rId24"/>
    <p:sldId id="899" r:id="rId25"/>
    <p:sldId id="900" r:id="rId26"/>
    <p:sldId id="901" r:id="rId27"/>
    <p:sldId id="902" r:id="rId28"/>
    <p:sldId id="903" r:id="rId29"/>
    <p:sldId id="904" r:id="rId30"/>
    <p:sldId id="905" r:id="rId31"/>
    <p:sldId id="906" r:id="rId32"/>
    <p:sldId id="907" r:id="rId33"/>
    <p:sldId id="909" r:id="rId34"/>
    <p:sldId id="910" r:id="rId35"/>
    <p:sldId id="911" r:id="rId36"/>
    <p:sldId id="908" r:id="rId37"/>
    <p:sldId id="912" r:id="rId38"/>
    <p:sldId id="913" r:id="rId39"/>
    <p:sldId id="915" r:id="rId40"/>
    <p:sldId id="916" r:id="rId41"/>
    <p:sldId id="917" r:id="rId42"/>
    <p:sldId id="914" r:id="rId43"/>
    <p:sldId id="918" r:id="rId44"/>
    <p:sldId id="873" r:id="rId4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60012"/>
    <a:srgbClr val="FFE300"/>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2833" autoAdjust="0"/>
    <p:restoredTop sz="94660"/>
  </p:normalViewPr>
  <p:slideViewPr>
    <p:cSldViewPr snapToGrid="0" showGuides="1">
      <p:cViewPr>
        <p:scale>
          <a:sx n="66" d="100"/>
          <a:sy n="66" d="100"/>
        </p:scale>
        <p:origin x="302" y="38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33053"/>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22523"/>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TextBox 7">
            <a:extLst>
              <a:ext uri="{FF2B5EF4-FFF2-40B4-BE49-F238E27FC236}">
                <a16:creationId xmlns:a16="http://schemas.microsoft.com/office/drawing/2014/main" id="{C7CD4D52-C8CD-481F-BDEF-7C0A26FEE3B4}"/>
              </a:ext>
            </a:extLst>
          </p:cNvPr>
          <p:cNvSpPr txBox="1"/>
          <p:nvPr userDrawn="1"/>
        </p:nvSpPr>
        <p:spPr>
          <a:xfrm>
            <a:off x="839819" y="100571"/>
            <a:ext cx="7524098" cy="461665"/>
          </a:xfrm>
          <a:prstGeom prst="rect">
            <a:avLst/>
          </a:prstGeom>
          <a:noFill/>
        </p:spPr>
        <p:txBody>
          <a:bodyPr wrap="square" rtlCol="0">
            <a:spAutoFit/>
          </a:bodyPr>
          <a:lstStyle/>
          <a:p>
            <a:r>
              <a:rPr lang="zh-CN" altLang="en-US" sz="2400" b="1" dirty="0" smtClean="0">
                <a:solidFill>
                  <a:schemeClr val="tx1"/>
                </a:solidFill>
                <a:latin typeface="微软雅黑" panose="020B0503020204020204" pitchFamily="34" charset="-122"/>
                <a:ea typeface="微软雅黑" panose="020B0503020204020204" pitchFamily="34" charset="-122"/>
              </a:rPr>
              <a:t>一、</a:t>
            </a:r>
            <a:r>
              <a:rPr lang="en-US" altLang="zh-CN" sz="2400" b="1" dirty="0" smtClean="0">
                <a:solidFill>
                  <a:schemeClr val="tx1"/>
                </a:solidFill>
                <a:latin typeface="微软雅黑" panose="020B0503020204020204" pitchFamily="34" charset="-122"/>
                <a:ea typeface="微软雅黑" panose="020B0503020204020204" pitchFamily="34" charset="-122"/>
              </a:rPr>
              <a:t>《</a:t>
            </a:r>
            <a:r>
              <a:rPr lang="zh-CN" altLang="en-US" sz="2400" b="1" dirty="0" smtClean="0">
                <a:solidFill>
                  <a:schemeClr val="tx1"/>
                </a:solidFill>
                <a:latin typeface="微软雅黑" panose="020B0503020204020204" pitchFamily="34" charset="-122"/>
                <a:ea typeface="微软雅黑" panose="020B0503020204020204" pitchFamily="34" charset="-122"/>
              </a:rPr>
              <a:t>朝花夕拾</a:t>
            </a:r>
            <a:r>
              <a:rPr lang="en-US" altLang="zh-CN" sz="2400" b="1" dirty="0" smtClean="0">
                <a:solidFill>
                  <a:schemeClr val="tx1"/>
                </a:solidFill>
                <a:latin typeface="微软雅黑" panose="020B0503020204020204" pitchFamily="34" charset="-122"/>
                <a:ea typeface="微软雅黑" panose="020B0503020204020204" pitchFamily="34" charset="-122"/>
              </a:rPr>
              <a:t>》</a:t>
            </a:r>
            <a:r>
              <a:rPr lang="zh-CN" altLang="en-US" sz="2400" b="1" dirty="0" smtClean="0">
                <a:solidFill>
                  <a:schemeClr val="tx1"/>
                </a:solidFill>
                <a:latin typeface="微软雅黑" panose="020B0503020204020204" pitchFamily="34" charset="-122"/>
                <a:ea typeface="微软雅黑" panose="020B0503020204020204" pitchFamily="34" charset="-122"/>
              </a:rPr>
              <a:t>　消除与经典的隔膜</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 name="矩形 24">
            <a:extLst>
              <a:ext uri="{FF2B5EF4-FFF2-40B4-BE49-F238E27FC236}">
                <a16:creationId xmlns:a16="http://schemas.microsoft.com/office/drawing/2014/main" id="{EDB0294C-0712-A29C-82CB-8D94AA22B918}"/>
              </a:ext>
            </a:extLst>
          </p:cNvPr>
          <p:cNvSpPr/>
          <p:nvPr/>
        </p:nvSpPr>
        <p:spPr>
          <a:xfrm>
            <a:off x="0" y="0"/>
            <a:ext cx="12192000" cy="3465513"/>
          </a:xfrm>
          <a:prstGeom prst="rect">
            <a:avLst/>
          </a:prstGeom>
          <a:solidFill>
            <a:srgbClr val="E600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9E630145-5EE1-AE44-4365-73BFFF4300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57212"/>
            <a:ext cx="12192000" cy="6300787"/>
          </a:xfrm>
          <a:prstGeom prst="rect">
            <a:avLst/>
          </a:prstGeom>
        </p:spPr>
      </p:pic>
      <p:pic>
        <p:nvPicPr>
          <p:cNvPr id="27" name="图片 26">
            <a:extLst>
              <a:ext uri="{FF2B5EF4-FFF2-40B4-BE49-F238E27FC236}">
                <a16:creationId xmlns:a16="http://schemas.microsoft.com/office/drawing/2014/main" id="{DDED484F-D4EB-CFBA-A067-50563B7D265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762165" y="597220"/>
            <a:ext cx="6667670" cy="4810248"/>
          </a:xfrm>
          <a:prstGeom prst="rect">
            <a:avLst/>
          </a:prstGeom>
        </p:spPr>
      </p:pic>
      <p:sp>
        <p:nvSpPr>
          <p:cNvPr id="7" name="文本框 6">
            <a:extLst>
              <a:ext uri="{FF2B5EF4-FFF2-40B4-BE49-F238E27FC236}">
                <a16:creationId xmlns:a16="http://schemas.microsoft.com/office/drawing/2014/main" id="{C99729D0-B120-BAF8-E820-8680D05E2E90}"/>
              </a:ext>
            </a:extLst>
          </p:cNvPr>
          <p:cNvSpPr txBox="1"/>
          <p:nvPr/>
        </p:nvSpPr>
        <p:spPr>
          <a:xfrm>
            <a:off x="9698250" y="5315489"/>
            <a:ext cx="1261884" cy="738664"/>
          </a:xfrm>
          <a:prstGeom prst="rect">
            <a:avLst/>
          </a:prstGeom>
          <a:noFill/>
        </p:spPr>
        <p:txBody>
          <a:bodyPr wrap="none" rtlCol="0">
            <a:spAutoFit/>
          </a:bodyPr>
          <a:lstStyle/>
          <a:p>
            <a:pPr algn="l"/>
            <a:r>
              <a:rPr lang="zh-CN" altLang="en-US" sz="4200" b="1" dirty="0">
                <a:ea typeface="微软雅黑" panose="020B0503020204020204" pitchFamily="34" charset="-122"/>
                <a:sym typeface="Times New Roman" panose="02020603050405020304" pitchFamily="18" charset="0"/>
              </a:rPr>
              <a:t>语文</a:t>
            </a:r>
          </a:p>
        </p:txBody>
      </p:sp>
      <p:pic>
        <p:nvPicPr>
          <p:cNvPr id="19" name="图片 18">
            <a:extLst>
              <a:ext uri="{FF2B5EF4-FFF2-40B4-BE49-F238E27FC236}">
                <a16:creationId xmlns:a16="http://schemas.microsoft.com/office/drawing/2014/main" id="{C4753B8F-2613-28AC-A1B6-B13CEBDF28F3}"/>
              </a:ext>
            </a:extLst>
          </p:cNvPr>
          <p:cNvPicPr>
            <a:picLocks noChangeAspect="1"/>
          </p:cNvPicPr>
          <p:nvPr/>
        </p:nvPicPr>
        <p:blipFill>
          <a:blip r:embed="rId4">
            <a:clrChange>
              <a:clrFrom>
                <a:srgbClr val="E60012"/>
              </a:clrFrom>
              <a:clrTo>
                <a:srgbClr val="E60012">
                  <a:alpha val="0"/>
                </a:srgbClr>
              </a:clrTo>
            </a:clrChange>
            <a:extLst>
              <a:ext uri="{28A0092B-C50C-407E-A947-70E740481C1C}">
                <a14:useLocalDpi xmlns:a14="http://schemas.microsoft.com/office/drawing/2010/main" val="0"/>
              </a:ext>
            </a:extLst>
          </a:blip>
          <a:stretch>
            <a:fillRect/>
          </a:stretch>
        </p:blipFill>
        <p:spPr>
          <a:xfrm>
            <a:off x="302418" y="273852"/>
            <a:ext cx="5357813" cy="738172"/>
          </a:xfrm>
          <a:prstGeom prst="rect">
            <a:avLst/>
          </a:prstGeom>
        </p:spPr>
      </p:pic>
      <p:sp>
        <p:nvSpPr>
          <p:cNvPr id="23" name="矩形 22">
            <a:extLst>
              <a:ext uri="{FF2B5EF4-FFF2-40B4-BE49-F238E27FC236}">
                <a16:creationId xmlns:a16="http://schemas.microsoft.com/office/drawing/2014/main" id="{685F9759-3C53-9E6D-1EEC-073DEE49BBD4}"/>
              </a:ext>
            </a:extLst>
          </p:cNvPr>
          <p:cNvSpPr/>
          <p:nvPr/>
        </p:nvSpPr>
        <p:spPr>
          <a:xfrm>
            <a:off x="0" y="6700838"/>
            <a:ext cx="12192000" cy="202881"/>
          </a:xfrm>
          <a:prstGeom prst="rect">
            <a:avLst/>
          </a:prstGeom>
          <a:solidFill>
            <a:srgbClr val="E600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id="{F696A644-0866-1AAE-140D-1958C0D218CE}"/>
              </a:ext>
            </a:extLst>
          </p:cNvPr>
          <p:cNvSpPr/>
          <p:nvPr/>
        </p:nvSpPr>
        <p:spPr>
          <a:xfrm>
            <a:off x="0" y="6700838"/>
            <a:ext cx="12192000" cy="60006"/>
          </a:xfrm>
          <a:prstGeom prst="rect">
            <a:avLst/>
          </a:prstGeom>
          <a:solidFill>
            <a:srgbClr val="FFE3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id="{D86BE1A1-1062-6141-507D-A05F0928318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42572" y="1732757"/>
            <a:ext cx="1406717" cy="413036"/>
          </a:xfrm>
          <a:prstGeom prst="rect">
            <a:avLst/>
          </a:prstGeom>
        </p:spPr>
      </p:pic>
    </p:spTree>
    <p:extLst>
      <p:ext uri="{BB962C8B-B14F-4D97-AF65-F5344CB8AC3E}">
        <p14:creationId xmlns:p14="http://schemas.microsoft.com/office/powerpoint/2010/main" val="18962664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229.jpeg"/>
          <p:cNvPicPr/>
          <p:nvPr/>
        </p:nvPicPr>
        <p:blipFill>
          <a:blip r:embed="rId2"/>
          <a:stretch>
            <a:fillRect/>
          </a:stretch>
        </p:blipFill>
        <p:spPr>
          <a:xfrm>
            <a:off x="350837" y="715010"/>
            <a:ext cx="1858963" cy="506854"/>
          </a:xfrm>
          <a:prstGeom prst="rect">
            <a:avLst/>
          </a:prstGeom>
        </p:spPr>
      </p:pic>
      <p:graphicFrame>
        <p:nvGraphicFramePr>
          <p:cNvPr id="4" name="表格 3"/>
          <p:cNvGraphicFramePr>
            <a:graphicFrameLocks noGrp="1" noChangeAspect="1"/>
          </p:cNvGraphicFramePr>
          <p:nvPr>
            <p:extLst>
              <p:ext uri="{D42A27DB-BD31-4B8C-83A1-F6EECF244321}">
                <p14:modId xmlns:p14="http://schemas.microsoft.com/office/powerpoint/2010/main" val="872354098"/>
              </p:ext>
            </p:extLst>
          </p:nvPr>
        </p:nvGraphicFramePr>
        <p:xfrm>
          <a:off x="350837" y="1619250"/>
          <a:ext cx="11429999" cy="3898900"/>
        </p:xfrm>
        <a:graphic>
          <a:graphicData uri="http://schemas.openxmlformats.org/drawingml/2006/table">
            <a:tbl>
              <a:tblPr firstRow="1" firstCol="1" bandRow="1"/>
              <a:tblGrid>
                <a:gridCol w="2209800">
                  <a:extLst>
                    <a:ext uri="{9D8B030D-6E8A-4147-A177-3AD203B41FA5}">
                      <a16:colId xmlns:a16="http://schemas.microsoft.com/office/drawing/2014/main" val="1266915712"/>
                    </a:ext>
                  </a:extLst>
                </a:gridCol>
                <a:gridCol w="1828800">
                  <a:extLst>
                    <a:ext uri="{9D8B030D-6E8A-4147-A177-3AD203B41FA5}">
                      <a16:colId xmlns:a16="http://schemas.microsoft.com/office/drawing/2014/main" val="2817319878"/>
                    </a:ext>
                  </a:extLst>
                </a:gridCol>
                <a:gridCol w="7391399">
                  <a:extLst>
                    <a:ext uri="{9D8B030D-6E8A-4147-A177-3AD203B41FA5}">
                      <a16:colId xmlns:a16="http://schemas.microsoft.com/office/drawing/2014/main" val="303557785"/>
                    </a:ext>
                  </a:extLst>
                </a:gridCol>
              </a:tblGrid>
              <a:tr h="211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分类</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篇目名称</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内容及主题</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08550691"/>
                  </a:ext>
                </a:extLst>
              </a:tr>
              <a:tr h="1243330">
                <a:tc>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通过</a:t>
                      </a:r>
                      <a:r>
                        <a:rPr lang="zh-CN" sz="2800" b="1" dirty="0" smtClean="0">
                          <a:effectLst/>
                          <a:latin typeface="Arial" panose="020B0604020202020204" pitchFamily="34" charset="0"/>
                          <a:ea typeface="黑体" panose="02010609060101010101" pitchFamily="49" charset="-122"/>
                          <a:cs typeface="Times New Roman" panose="02020603050405020304" pitchFamily="18" charset="0"/>
                        </a:rPr>
                        <a:t>回忆少年时期的生活经历</a:t>
                      </a:r>
                      <a:r>
                        <a:rPr lang="zh-CN" sz="2800" b="1" dirty="0">
                          <a:effectLst/>
                          <a:latin typeface="Arial" panose="020B0604020202020204" pitchFamily="34" charset="0"/>
                          <a:ea typeface="黑体" panose="02010609060101010101" pitchFamily="49" charset="-122"/>
                          <a:cs typeface="Times New Roman" panose="02020603050405020304" pitchFamily="18" charset="0"/>
                        </a:rPr>
                        <a:t>，</a:t>
                      </a:r>
                      <a:r>
                        <a:rPr lang="zh-CN" sz="2800" b="1" dirty="0" smtClean="0">
                          <a:effectLst/>
                          <a:latin typeface="Arial" panose="020B0604020202020204" pitchFamily="34" charset="0"/>
                          <a:ea typeface="黑体" panose="02010609060101010101" pitchFamily="49" charset="-122"/>
                          <a:cs typeface="Times New Roman" panose="02020603050405020304" pitchFamily="18" charset="0"/>
                        </a:rPr>
                        <a:t>表达</a:t>
                      </a:r>
                      <a:r>
                        <a:rPr lang="zh-CN" sz="2800" b="1" dirty="0">
                          <a:effectLst/>
                          <a:latin typeface="Arial" panose="020B0604020202020204" pitchFamily="34" charset="0"/>
                          <a:ea typeface="黑体" panose="02010609060101010101" pitchFamily="49" charset="-122"/>
                          <a:cs typeface="Times New Roman" panose="02020603050405020304" pitchFamily="18" charset="0"/>
                        </a:rPr>
                        <a:t>对</a:t>
                      </a:r>
                      <a:r>
                        <a:rPr lang="zh-CN" sz="2800" b="1" dirty="0" smtClean="0">
                          <a:effectLst/>
                          <a:latin typeface="Arial" panose="020B0604020202020204" pitchFamily="34" charset="0"/>
                          <a:ea typeface="黑体" panose="02010609060101010101" pitchFamily="49" charset="-122"/>
                          <a:cs typeface="Times New Roman" panose="02020603050405020304" pitchFamily="18" charset="0"/>
                        </a:rPr>
                        <a:t>旧日美好的眷恋及</a:t>
                      </a:r>
                      <a:r>
                        <a:rPr lang="zh-CN" sz="2800" b="1" dirty="0">
                          <a:effectLst/>
                          <a:latin typeface="Arial" panose="020B0604020202020204" pitchFamily="34" charset="0"/>
                          <a:ea typeface="黑体" panose="02010609060101010101" pitchFamily="49" charset="-122"/>
                          <a:cs typeface="Times New Roman" panose="02020603050405020304" pitchFamily="18" charset="0"/>
                        </a:rPr>
                        <a:t>对</a:t>
                      </a:r>
                      <a:r>
                        <a:rPr lang="zh-CN" sz="2800" b="1" dirty="0" smtClean="0">
                          <a:effectLst/>
                          <a:latin typeface="Arial" panose="020B0604020202020204" pitchFamily="34" charset="0"/>
                          <a:ea typeface="黑体" panose="02010609060101010101" pitchFamily="49" charset="-122"/>
                          <a:cs typeface="Times New Roman" panose="02020603050405020304" pitchFamily="18" charset="0"/>
                        </a:rPr>
                        <a:t>生活</a:t>
                      </a:r>
                      <a:r>
                        <a:rPr lang="zh-CN" sz="2800" b="1" dirty="0">
                          <a:effectLst/>
                          <a:latin typeface="Arial" panose="020B0604020202020204" pitchFamily="34" charset="0"/>
                          <a:ea typeface="黑体" panose="02010609060101010101" pitchFamily="49" charset="-122"/>
                          <a:cs typeface="Times New Roman" panose="02020603050405020304" pitchFamily="18" charset="0"/>
                        </a:rPr>
                        <a:t>中</a:t>
                      </a:r>
                      <a:r>
                        <a:rPr lang="zh-CN" sz="2800" b="1" dirty="0" smtClean="0">
                          <a:effectLst/>
                          <a:latin typeface="Arial" panose="020B0604020202020204" pitchFamily="34" charset="0"/>
                          <a:ea typeface="黑体" panose="02010609060101010101" pitchFamily="49" charset="-122"/>
                          <a:cs typeface="Times New Roman" panose="02020603050405020304" pitchFamily="18" charset="0"/>
                        </a:rPr>
                        <a:t>一些事情的</a:t>
                      </a:r>
                      <a:r>
                        <a:rPr lang="zh-CN" sz="2800" b="1" dirty="0">
                          <a:effectLst/>
                          <a:latin typeface="Arial" panose="020B0604020202020204" pitchFamily="34" charset="0"/>
                          <a:ea typeface="黑体" panose="02010609060101010101" pitchFamily="49" charset="-122"/>
                          <a:cs typeface="Times New Roman" panose="02020603050405020304" pitchFamily="18" charset="0"/>
                        </a:rPr>
                        <a:t>反感</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《无常》</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内容简介：</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描述了“我”儿时在乡间迎神赛会和戏台上所见的“无常”形象，这个“鬼而人，理而情”、爽直而公正的形象受到民众的喜爱，是因为人间没有公正，恶人得不到恶报，而公正的裁判是在阴间。</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主题思想：</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用阴间讽刺人间，在夹叙夹议中对打着“公理”“正义”旗号的“正人君子”予以辛辣的讽刺。</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19092756"/>
                  </a:ext>
                </a:extLst>
              </a:tr>
            </a:tbl>
          </a:graphicData>
        </a:graphic>
      </p:graphicFrame>
    </p:spTree>
    <p:extLst>
      <p:ext uri="{BB962C8B-B14F-4D97-AF65-F5344CB8AC3E}">
        <p14:creationId xmlns:p14="http://schemas.microsoft.com/office/powerpoint/2010/main" val="354138853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noChangeAspect="1"/>
          </p:cNvGraphicFramePr>
          <p:nvPr>
            <p:extLst>
              <p:ext uri="{D42A27DB-BD31-4B8C-83A1-F6EECF244321}">
                <p14:modId xmlns:p14="http://schemas.microsoft.com/office/powerpoint/2010/main" val="3967879086"/>
              </p:ext>
            </p:extLst>
          </p:nvPr>
        </p:nvGraphicFramePr>
        <p:xfrm>
          <a:off x="381000" y="902970"/>
          <a:ext cx="11429999" cy="5179060"/>
        </p:xfrm>
        <a:graphic>
          <a:graphicData uri="http://schemas.openxmlformats.org/drawingml/2006/table">
            <a:tbl>
              <a:tblPr firstRow="1" firstCol="1" bandRow="1"/>
              <a:tblGrid>
                <a:gridCol w="1583205">
                  <a:extLst>
                    <a:ext uri="{9D8B030D-6E8A-4147-A177-3AD203B41FA5}">
                      <a16:colId xmlns:a16="http://schemas.microsoft.com/office/drawing/2014/main" val="1913229251"/>
                    </a:ext>
                  </a:extLst>
                </a:gridCol>
                <a:gridCol w="1970348">
                  <a:extLst>
                    <a:ext uri="{9D8B030D-6E8A-4147-A177-3AD203B41FA5}">
                      <a16:colId xmlns:a16="http://schemas.microsoft.com/office/drawing/2014/main" val="1515445868"/>
                    </a:ext>
                  </a:extLst>
                </a:gridCol>
                <a:gridCol w="7876446">
                  <a:extLst>
                    <a:ext uri="{9D8B030D-6E8A-4147-A177-3AD203B41FA5}">
                      <a16:colId xmlns:a16="http://schemas.microsoft.com/office/drawing/2014/main" val="744955695"/>
                    </a:ext>
                  </a:extLst>
                </a:gridCol>
              </a:tblGrid>
              <a:tr h="211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分类</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篇目名称</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内容及主题</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41331544"/>
                  </a:ext>
                </a:extLst>
              </a:tr>
              <a:tr h="165608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通过回忆少年时期的生活经历，表达对旧日美好的眷恋及对生活中一些事情的反感</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sz="2800" b="1">
                          <a:effectLst/>
                          <a:latin typeface="Calibri" panose="020F0502020204030204" pitchFamily="34" charset="0"/>
                          <a:ea typeface="宋体" panose="02010600030101010101" pitchFamily="2" charset="-122"/>
                          <a:cs typeface="Times New Roman" panose="02020603050405020304" pitchFamily="18" charset="0"/>
                        </a:rPr>
                        <a:t> </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《从百草园</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到三味书屋》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内容简介：</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文章由两部分构成：“百草园中的游戏玩乐”和“三味书屋中的读书学习”。两部分内容前后连接，展现了一个儿童的成长过程。前半部分写“我”在百草园里的生活，回忆了百草园的景物、长妈妈讲的美女蛇的故事、“我”跟闰土父亲学捕鸟，乐趣无穷；后半部分选取行礼拜师、问“怪哉”虫、大声读书三个片段来写三味书屋的读书生活，枯燥乏味中却充满乐趣。</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主题思想：</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揭示了儿童广泛的生活趣味与束缚儿童天性的封建私塾教育之间的尖锐矛盾，表达了应让儿童健康活泼成长的诉求。</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4181121"/>
                  </a:ext>
                </a:extLst>
              </a:tr>
            </a:tbl>
          </a:graphicData>
        </a:graphic>
      </p:graphicFrame>
    </p:spTree>
    <p:extLst>
      <p:ext uri="{BB962C8B-B14F-4D97-AF65-F5344CB8AC3E}">
        <p14:creationId xmlns:p14="http://schemas.microsoft.com/office/powerpoint/2010/main" val="382640404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1035294038"/>
              </p:ext>
            </p:extLst>
          </p:nvPr>
        </p:nvGraphicFramePr>
        <p:xfrm>
          <a:off x="381000" y="902970"/>
          <a:ext cx="11429999" cy="5179060"/>
        </p:xfrm>
        <a:graphic>
          <a:graphicData uri="http://schemas.openxmlformats.org/drawingml/2006/table">
            <a:tbl>
              <a:tblPr firstRow="1" firstCol="1" bandRow="1"/>
              <a:tblGrid>
                <a:gridCol w="1583205">
                  <a:extLst>
                    <a:ext uri="{9D8B030D-6E8A-4147-A177-3AD203B41FA5}">
                      <a16:colId xmlns:a16="http://schemas.microsoft.com/office/drawing/2014/main" val="3996017088"/>
                    </a:ext>
                  </a:extLst>
                </a:gridCol>
                <a:gridCol w="1970348">
                  <a:extLst>
                    <a:ext uri="{9D8B030D-6E8A-4147-A177-3AD203B41FA5}">
                      <a16:colId xmlns:a16="http://schemas.microsoft.com/office/drawing/2014/main" val="2851559253"/>
                    </a:ext>
                  </a:extLst>
                </a:gridCol>
                <a:gridCol w="7876446">
                  <a:extLst>
                    <a:ext uri="{9D8B030D-6E8A-4147-A177-3AD203B41FA5}">
                      <a16:colId xmlns:a16="http://schemas.microsoft.com/office/drawing/2014/main" val="3644788536"/>
                    </a:ext>
                  </a:extLst>
                </a:gridCol>
              </a:tblGrid>
              <a:tr h="211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分类</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篇目名称</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内容及主题</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60443420"/>
                  </a:ext>
                </a:extLst>
              </a:tr>
              <a:tr h="144970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通过回</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通过回忆少年时期的生活经历，表达对旧日美好的眷恋及对生活中一些事情的反感</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sz="2800" b="1">
                          <a:effectLst/>
                          <a:latin typeface="Calibri" panose="020F0502020204030204" pitchFamily="34" charset="0"/>
                          <a:ea typeface="宋体" panose="02010600030101010101" pitchFamily="2" charset="-122"/>
                          <a:cs typeface="Times New Roman" panose="02020603050405020304" pitchFamily="18" charset="0"/>
                        </a:rPr>
                        <a:t> </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《父亲的病》</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内容简介：</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文章重点回忆少时为父亲求医治病的情景。父亲因得了水肿而求医，却被陈莲河等江湖庸医耽误去世，体现了江湖庸医的无能，他们明知道病已经没法治了，还故意蒙骗，开一些像“败鼓皮丸”之类的药，其实就是故弄玄虚，对治病只是忙于应付而草草了事，给人看病都只为了金钱。</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主题思想：</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作品批判庸医害人和对封建孝道的不认同。揭示了这些庸医故弄玄虚、勒索钱财、草菅人命的实质。</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6077379"/>
                  </a:ext>
                </a:extLst>
              </a:tr>
            </a:tbl>
          </a:graphicData>
        </a:graphic>
      </p:graphicFrame>
    </p:spTree>
    <p:extLst>
      <p:ext uri="{BB962C8B-B14F-4D97-AF65-F5344CB8AC3E}">
        <p14:creationId xmlns:p14="http://schemas.microsoft.com/office/powerpoint/2010/main" val="243462518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2019810147"/>
              </p:ext>
            </p:extLst>
          </p:nvPr>
        </p:nvGraphicFramePr>
        <p:xfrm>
          <a:off x="381000" y="1116330"/>
          <a:ext cx="11429999" cy="3898900"/>
        </p:xfrm>
        <a:graphic>
          <a:graphicData uri="http://schemas.openxmlformats.org/drawingml/2006/table">
            <a:tbl>
              <a:tblPr firstRow="1" firstCol="1" bandRow="1"/>
              <a:tblGrid>
                <a:gridCol w="2438400">
                  <a:extLst>
                    <a:ext uri="{9D8B030D-6E8A-4147-A177-3AD203B41FA5}">
                      <a16:colId xmlns:a16="http://schemas.microsoft.com/office/drawing/2014/main" val="1328279300"/>
                    </a:ext>
                  </a:extLst>
                </a:gridCol>
                <a:gridCol w="1767840">
                  <a:extLst>
                    <a:ext uri="{9D8B030D-6E8A-4147-A177-3AD203B41FA5}">
                      <a16:colId xmlns:a16="http://schemas.microsoft.com/office/drawing/2014/main" val="500780127"/>
                    </a:ext>
                  </a:extLst>
                </a:gridCol>
                <a:gridCol w="7223759">
                  <a:extLst>
                    <a:ext uri="{9D8B030D-6E8A-4147-A177-3AD203B41FA5}">
                      <a16:colId xmlns:a16="http://schemas.microsoft.com/office/drawing/2014/main" val="2095920437"/>
                    </a:ext>
                  </a:extLst>
                </a:gridCol>
              </a:tblGrid>
              <a:tr h="211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分类</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篇目名称</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内容及主题</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29010931"/>
                  </a:ext>
                </a:extLst>
              </a:tr>
              <a:tr h="10369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通过回忆少年时期的生活经历，表达对旧日美好的眷恋及对生活中一些事情的反感</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sz="2800" b="1">
                          <a:effectLst/>
                          <a:latin typeface="Calibri" panose="020F0502020204030204" pitchFamily="34" charset="0"/>
                          <a:ea typeface="宋体" panose="02010600030101010101" pitchFamily="2" charset="-122"/>
                          <a:cs typeface="Times New Roman" panose="02020603050405020304" pitchFamily="18" charset="0"/>
                        </a:rPr>
                        <a:t> </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《琐记》</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内容简介：</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作品开始回忆了“我”和衍太太相处的几件事</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吃冰、打旋子、偷母亲珠宝</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，后面讲述了“我”为寻找“别一类人们”离开绍兴去南京求学，描述了当时江南水师学堂和矿务铁路学堂的种种弊端以及求知的艰难，批评了洋务派办学的“乌烟瘴气”。</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主题思想：</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歌颂了“不满现状”的青年革命探求真理的强烈欲望。</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03910558"/>
                  </a:ext>
                </a:extLst>
              </a:tr>
            </a:tbl>
          </a:graphicData>
        </a:graphic>
      </p:graphicFrame>
    </p:spTree>
    <p:extLst>
      <p:ext uri="{BB962C8B-B14F-4D97-AF65-F5344CB8AC3E}">
        <p14:creationId xmlns:p14="http://schemas.microsoft.com/office/powerpoint/2010/main" val="119029852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4142570289"/>
              </p:ext>
            </p:extLst>
          </p:nvPr>
        </p:nvGraphicFramePr>
        <p:xfrm>
          <a:off x="381000" y="1116330"/>
          <a:ext cx="11429999" cy="4325620"/>
        </p:xfrm>
        <a:graphic>
          <a:graphicData uri="http://schemas.openxmlformats.org/drawingml/2006/table">
            <a:tbl>
              <a:tblPr firstRow="1" firstCol="1" bandRow="1"/>
              <a:tblGrid>
                <a:gridCol w="2011680">
                  <a:extLst>
                    <a:ext uri="{9D8B030D-6E8A-4147-A177-3AD203B41FA5}">
                      <a16:colId xmlns:a16="http://schemas.microsoft.com/office/drawing/2014/main" val="3458428120"/>
                    </a:ext>
                  </a:extLst>
                </a:gridCol>
                <a:gridCol w="1889760">
                  <a:extLst>
                    <a:ext uri="{9D8B030D-6E8A-4147-A177-3AD203B41FA5}">
                      <a16:colId xmlns:a16="http://schemas.microsoft.com/office/drawing/2014/main" val="1209463620"/>
                    </a:ext>
                  </a:extLst>
                </a:gridCol>
                <a:gridCol w="7528559">
                  <a:extLst>
                    <a:ext uri="{9D8B030D-6E8A-4147-A177-3AD203B41FA5}">
                      <a16:colId xmlns:a16="http://schemas.microsoft.com/office/drawing/2014/main" val="2460870162"/>
                    </a:ext>
                  </a:extLst>
                </a:gridCol>
              </a:tblGrid>
              <a:tr h="211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分类</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篇目名称</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内容及主题</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29637042"/>
                  </a:ext>
                </a:extLst>
              </a:tr>
              <a:tr h="144970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通过回忆少年时期的生活经历，表达对旧日美好的眷恋及对生活中一些事情的反感</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sz="2800" b="1">
                          <a:effectLst/>
                          <a:latin typeface="Calibri" panose="020F0502020204030204" pitchFamily="34" charset="0"/>
                          <a:ea typeface="宋体" panose="02010600030101010101" pitchFamily="2" charset="-122"/>
                          <a:cs typeface="Times New Roman" panose="02020603050405020304" pitchFamily="18" charset="0"/>
                        </a:rPr>
                        <a:t> </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《五猖会》</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内容简介：</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记叙儿时要去看五猖会，想到难逢如此盛大的庙会，“我”笑着跳着，兴奋得不得了。出发前，父亲却命令“我”背书：“给我读熟。背不出，就不准去看会。”一盆冷水把“我”的兴致全浇灭了。待“我”读熟，在父亲面前“梦似的”背完，对去“看会”，已觉索然无味了。</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主题思想：</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文章批判了强制的封建教育对儿童天性的压制和摧残。</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37149450"/>
                  </a:ext>
                </a:extLst>
              </a:tr>
            </a:tbl>
          </a:graphicData>
        </a:graphic>
      </p:graphicFrame>
    </p:spTree>
    <p:extLst>
      <p:ext uri="{BB962C8B-B14F-4D97-AF65-F5344CB8AC3E}">
        <p14:creationId xmlns:p14="http://schemas.microsoft.com/office/powerpoint/2010/main" val="125578970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3685314515"/>
              </p:ext>
            </p:extLst>
          </p:nvPr>
        </p:nvGraphicFramePr>
        <p:xfrm>
          <a:off x="381000" y="689610"/>
          <a:ext cx="11429999" cy="5605780"/>
        </p:xfrm>
        <a:graphic>
          <a:graphicData uri="http://schemas.openxmlformats.org/drawingml/2006/table">
            <a:tbl>
              <a:tblPr firstRow="1" firstCol="1" bandRow="1"/>
              <a:tblGrid>
                <a:gridCol w="1583205">
                  <a:extLst>
                    <a:ext uri="{9D8B030D-6E8A-4147-A177-3AD203B41FA5}">
                      <a16:colId xmlns:a16="http://schemas.microsoft.com/office/drawing/2014/main" val="3485289616"/>
                    </a:ext>
                  </a:extLst>
                </a:gridCol>
                <a:gridCol w="1970348">
                  <a:extLst>
                    <a:ext uri="{9D8B030D-6E8A-4147-A177-3AD203B41FA5}">
                      <a16:colId xmlns:a16="http://schemas.microsoft.com/office/drawing/2014/main" val="2104313215"/>
                    </a:ext>
                  </a:extLst>
                </a:gridCol>
                <a:gridCol w="7876446">
                  <a:extLst>
                    <a:ext uri="{9D8B030D-6E8A-4147-A177-3AD203B41FA5}">
                      <a16:colId xmlns:a16="http://schemas.microsoft.com/office/drawing/2014/main" val="2540084577"/>
                    </a:ext>
                  </a:extLst>
                </a:gridCol>
              </a:tblGrid>
              <a:tr h="211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分类</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篇目名称</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内容及主题</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963169"/>
                  </a:ext>
                </a:extLst>
              </a:tr>
              <a:tr h="1862455">
                <a:tc>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以议论</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为中心，</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穿插童</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年时的</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生活经</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历和感</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受，讽</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刺和批</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判旧</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道德</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《狗·猫·鼠》</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内容简介：</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猫的罪行：第一，猫对自己捉到的猎物，总是尽情玩弄够了才吃下去；第二，它与虎同族，却天生一副媚态；第三，它们在交配时的嗥叫令人心烦；第四，它吃了“我”小时候心爱的一只隐鼠。虽然后来证实隐鼠并非它所害，但“我”对猫是不会产生好感的，何况它后来确实吃了小兔子。</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主题思想：</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本文是针对“正人君子”的攻击，嘲讽他们散布“流言”，表达了对“猫”一类的人“尽情折磨”弱者、“到处嗥叫”、时而“一副媚态”等特性的憎恶。同时，字里行间也流露出对弱小者的同情和对暴虐者的憎恨。</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7900712"/>
                  </a:ext>
                </a:extLst>
              </a:tr>
            </a:tbl>
          </a:graphicData>
        </a:graphic>
      </p:graphicFrame>
    </p:spTree>
    <p:extLst>
      <p:ext uri="{BB962C8B-B14F-4D97-AF65-F5344CB8AC3E}">
        <p14:creationId xmlns:p14="http://schemas.microsoft.com/office/powerpoint/2010/main" val="212920906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1827123083"/>
              </p:ext>
            </p:extLst>
          </p:nvPr>
        </p:nvGraphicFramePr>
        <p:xfrm>
          <a:off x="320040" y="1040130"/>
          <a:ext cx="11429999" cy="4752340"/>
        </p:xfrm>
        <a:graphic>
          <a:graphicData uri="http://schemas.openxmlformats.org/drawingml/2006/table">
            <a:tbl>
              <a:tblPr firstRow="1" firstCol="1" bandRow="1"/>
              <a:tblGrid>
                <a:gridCol w="1583205">
                  <a:extLst>
                    <a:ext uri="{9D8B030D-6E8A-4147-A177-3AD203B41FA5}">
                      <a16:colId xmlns:a16="http://schemas.microsoft.com/office/drawing/2014/main" val="2589487102"/>
                    </a:ext>
                  </a:extLst>
                </a:gridCol>
                <a:gridCol w="1970348">
                  <a:extLst>
                    <a:ext uri="{9D8B030D-6E8A-4147-A177-3AD203B41FA5}">
                      <a16:colId xmlns:a16="http://schemas.microsoft.com/office/drawing/2014/main" val="1510088192"/>
                    </a:ext>
                  </a:extLst>
                </a:gridCol>
                <a:gridCol w="7876446">
                  <a:extLst>
                    <a:ext uri="{9D8B030D-6E8A-4147-A177-3AD203B41FA5}">
                      <a16:colId xmlns:a16="http://schemas.microsoft.com/office/drawing/2014/main" val="1003512858"/>
                    </a:ext>
                  </a:extLst>
                </a:gridCol>
              </a:tblGrid>
              <a:tr h="211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分类</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篇目名称</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内容及主题</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63366128"/>
                  </a:ext>
                </a:extLst>
              </a:tr>
              <a:tr h="1708785">
                <a:tc>
                  <a:txBody>
                    <a:bodyPr/>
                    <a:lstStyle/>
                    <a:p>
                      <a:pPr algn="ctr" fontAlgn="ctr">
                        <a:spcAft>
                          <a:spcPts val="0"/>
                        </a:spcAft>
                      </a:pPr>
                      <a:r>
                        <a:rPr lang="en-US" sz="2800" b="1"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2800" b="1" dirty="0" smtClean="0">
                          <a:effectLst/>
                          <a:latin typeface="Arial" panose="020B0604020202020204" pitchFamily="34" charset="0"/>
                          <a:ea typeface="黑体" panose="02010609060101010101" pitchFamily="49" charset="-122"/>
                          <a:cs typeface="Times New Roman" panose="02020603050405020304" pitchFamily="18" charset="0"/>
                        </a:rPr>
                        <a:t>以议论</a:t>
                      </a:r>
                      <a:endParaRPr lang="zh-CN" altLang="zh-CN" sz="2800" dirty="0" smtClean="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altLang="zh-CN" sz="2800" b="1" dirty="0" smtClean="0">
                          <a:effectLst/>
                          <a:latin typeface="Arial" panose="020B0604020202020204" pitchFamily="34" charset="0"/>
                          <a:ea typeface="黑体" panose="02010609060101010101" pitchFamily="49" charset="-122"/>
                          <a:cs typeface="Times New Roman" panose="02020603050405020304" pitchFamily="18" charset="0"/>
                        </a:rPr>
                        <a:t>为中心，</a:t>
                      </a:r>
                      <a:endParaRPr lang="zh-CN" altLang="zh-CN" sz="2800" dirty="0" smtClean="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altLang="zh-CN" sz="2800" b="1" dirty="0" smtClean="0">
                          <a:effectLst/>
                          <a:latin typeface="Arial" panose="020B0604020202020204" pitchFamily="34" charset="0"/>
                          <a:ea typeface="黑体" panose="02010609060101010101" pitchFamily="49" charset="-122"/>
                          <a:cs typeface="Times New Roman" panose="02020603050405020304" pitchFamily="18" charset="0"/>
                        </a:rPr>
                        <a:t>穿插童</a:t>
                      </a:r>
                      <a:endParaRPr lang="zh-CN" altLang="zh-CN" sz="2800" dirty="0" smtClean="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altLang="zh-CN" sz="2800" b="1" dirty="0" smtClean="0">
                          <a:effectLst/>
                          <a:latin typeface="Arial" panose="020B0604020202020204" pitchFamily="34" charset="0"/>
                          <a:ea typeface="黑体" panose="02010609060101010101" pitchFamily="49" charset="-122"/>
                          <a:cs typeface="Times New Roman" panose="02020603050405020304" pitchFamily="18" charset="0"/>
                        </a:rPr>
                        <a:t>年时的</a:t>
                      </a:r>
                      <a:endParaRPr lang="zh-CN" altLang="zh-CN" sz="2800" dirty="0" smtClean="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altLang="zh-CN" sz="2800" b="1" dirty="0" smtClean="0">
                          <a:effectLst/>
                          <a:latin typeface="Arial" panose="020B0604020202020204" pitchFamily="34" charset="0"/>
                          <a:ea typeface="黑体" panose="02010609060101010101" pitchFamily="49" charset="-122"/>
                          <a:cs typeface="Times New Roman" panose="02020603050405020304" pitchFamily="18" charset="0"/>
                        </a:rPr>
                        <a:t>生活经</a:t>
                      </a:r>
                      <a:endParaRPr lang="zh-CN" altLang="zh-CN" sz="2800" dirty="0" smtClean="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altLang="zh-CN" sz="2800" b="1" dirty="0" smtClean="0">
                          <a:effectLst/>
                          <a:latin typeface="Arial" panose="020B0604020202020204" pitchFamily="34" charset="0"/>
                          <a:ea typeface="黑体" panose="02010609060101010101" pitchFamily="49" charset="-122"/>
                          <a:cs typeface="Times New Roman" panose="02020603050405020304" pitchFamily="18" charset="0"/>
                        </a:rPr>
                        <a:t>历和感</a:t>
                      </a:r>
                      <a:endParaRPr lang="zh-CN" altLang="zh-CN" sz="2800" dirty="0" smtClean="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altLang="zh-CN" sz="2800" b="1" dirty="0" smtClean="0">
                          <a:effectLst/>
                          <a:latin typeface="Arial" panose="020B0604020202020204" pitchFamily="34" charset="0"/>
                          <a:ea typeface="黑体" panose="02010609060101010101" pitchFamily="49" charset="-122"/>
                          <a:cs typeface="Times New Roman" panose="02020603050405020304" pitchFamily="18" charset="0"/>
                        </a:rPr>
                        <a:t>受，讽</a:t>
                      </a:r>
                      <a:endParaRPr lang="zh-CN" altLang="zh-CN" sz="2800" dirty="0" smtClean="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altLang="zh-CN" sz="2800" b="1" dirty="0" smtClean="0">
                          <a:effectLst/>
                          <a:latin typeface="Arial" panose="020B0604020202020204" pitchFamily="34" charset="0"/>
                          <a:ea typeface="黑体" panose="02010609060101010101" pitchFamily="49" charset="-122"/>
                          <a:cs typeface="Times New Roman" panose="02020603050405020304" pitchFamily="18" charset="0"/>
                        </a:rPr>
                        <a:t>刺和批</a:t>
                      </a:r>
                      <a:endParaRPr lang="zh-CN" altLang="zh-CN" sz="2800" dirty="0" smtClean="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altLang="zh-CN" sz="2800" b="1" dirty="0" smtClean="0">
                          <a:effectLst/>
                          <a:latin typeface="Arial" panose="020B0604020202020204" pitchFamily="34" charset="0"/>
                          <a:ea typeface="黑体" panose="02010609060101010101" pitchFamily="49" charset="-122"/>
                          <a:cs typeface="Times New Roman" panose="02020603050405020304" pitchFamily="18" charset="0"/>
                        </a:rPr>
                        <a:t>判旧</a:t>
                      </a:r>
                      <a:endParaRPr lang="zh-CN" altLang="zh-CN" sz="2800" dirty="0" smtClean="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altLang="zh-CN" sz="2800" b="1" dirty="0" smtClean="0">
                          <a:effectLst/>
                          <a:latin typeface="Arial" panose="020B0604020202020204" pitchFamily="34" charset="0"/>
                          <a:ea typeface="黑体" panose="02010609060101010101" pitchFamily="49" charset="-122"/>
                          <a:cs typeface="Times New Roman" panose="02020603050405020304" pitchFamily="18" charset="0"/>
                        </a:rPr>
                        <a:t>道德</a:t>
                      </a:r>
                      <a:endParaRPr lang="zh-CN" altLang="zh-CN" sz="2800" dirty="0" smtClean="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《〈二十四孝图〉》</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内容简介：</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作品从当时的儿童读物谈起，忆述儿时阅读《二十四孝图》的感受，着重分析了“卧冰求鲤”“老莱娱亲”“郭巨埋儿”等孝道故事。</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主题思想：</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指斥这类封建孝道不顾儿童的性命，将“肉麻当作有趣”“以不情为伦纪，污蔑了古人，教坏了后人”，揭露了封建孝道的虚伪和残酷。</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94330714"/>
                  </a:ext>
                </a:extLst>
              </a:tr>
            </a:tbl>
          </a:graphicData>
        </a:graphic>
      </p:graphicFrame>
    </p:spTree>
    <p:extLst>
      <p:ext uri="{BB962C8B-B14F-4D97-AF65-F5344CB8AC3E}">
        <p14:creationId xmlns:p14="http://schemas.microsoft.com/office/powerpoint/2010/main" val="47349175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3147504809"/>
              </p:ext>
            </p:extLst>
          </p:nvPr>
        </p:nvGraphicFramePr>
        <p:xfrm>
          <a:off x="335280" y="933450"/>
          <a:ext cx="11429999" cy="5179060"/>
        </p:xfrm>
        <a:graphic>
          <a:graphicData uri="http://schemas.openxmlformats.org/drawingml/2006/table">
            <a:tbl>
              <a:tblPr firstRow="1" firstCol="1" bandRow="1"/>
              <a:tblGrid>
                <a:gridCol w="1432560">
                  <a:extLst>
                    <a:ext uri="{9D8B030D-6E8A-4147-A177-3AD203B41FA5}">
                      <a16:colId xmlns:a16="http://schemas.microsoft.com/office/drawing/2014/main" val="843763690"/>
                    </a:ext>
                  </a:extLst>
                </a:gridCol>
                <a:gridCol w="1859280">
                  <a:extLst>
                    <a:ext uri="{9D8B030D-6E8A-4147-A177-3AD203B41FA5}">
                      <a16:colId xmlns:a16="http://schemas.microsoft.com/office/drawing/2014/main" val="856061102"/>
                    </a:ext>
                  </a:extLst>
                </a:gridCol>
                <a:gridCol w="8138159">
                  <a:extLst>
                    <a:ext uri="{9D8B030D-6E8A-4147-A177-3AD203B41FA5}">
                      <a16:colId xmlns:a16="http://schemas.microsoft.com/office/drawing/2014/main" val="1476399873"/>
                    </a:ext>
                  </a:extLst>
                </a:gridCol>
              </a:tblGrid>
              <a:tr h="211455">
                <a:tc>
                  <a:txBody>
                    <a:bodyPr/>
                    <a:lstStyle/>
                    <a:p>
                      <a:pPr algn="ctr" fontAlgn="ctr">
                        <a:spcAft>
                          <a:spcPts val="0"/>
                        </a:spcAft>
                      </a:pPr>
                      <a:r>
                        <a:rPr lang="zh-CN" sz="2400" b="1">
                          <a:effectLst/>
                          <a:latin typeface="Arial" panose="020B0604020202020204" pitchFamily="34" charset="0"/>
                          <a:ea typeface="黑体" panose="02010609060101010101" pitchFamily="49" charset="-122"/>
                          <a:cs typeface="Times New Roman" panose="02020603050405020304" pitchFamily="18" charset="0"/>
                        </a:rPr>
                        <a:t>分类</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400" b="1">
                          <a:effectLst/>
                          <a:latin typeface="Arial" panose="020B0604020202020204" pitchFamily="34" charset="0"/>
                          <a:ea typeface="黑体" panose="02010609060101010101" pitchFamily="49" charset="-122"/>
                          <a:cs typeface="Times New Roman" panose="02020603050405020304" pitchFamily="18" charset="0"/>
                        </a:rPr>
                        <a:t>篇目名称</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400" b="1">
                          <a:effectLst/>
                          <a:latin typeface="Arial" panose="020B0604020202020204" pitchFamily="34" charset="0"/>
                          <a:ea typeface="黑体" panose="02010609060101010101" pitchFamily="49" charset="-122"/>
                          <a:cs typeface="Times New Roman" panose="02020603050405020304" pitchFamily="18" charset="0"/>
                        </a:rPr>
                        <a:t>内容及主题</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03306293"/>
                  </a:ext>
                </a:extLst>
              </a:tr>
              <a:tr h="2481580">
                <a:tc>
                  <a:txBody>
                    <a:bodyPr/>
                    <a:lstStyle/>
                    <a:p>
                      <a:pPr algn="ctr" fontAlgn="ctr">
                        <a:spcAft>
                          <a:spcPts val="0"/>
                        </a:spcAft>
                      </a:pPr>
                      <a:r>
                        <a:rPr lang="zh-CN" sz="2400" b="1" dirty="0">
                          <a:effectLst/>
                          <a:latin typeface="Arial" panose="020B0604020202020204" pitchFamily="34" charset="0"/>
                          <a:ea typeface="黑体" panose="02010609060101010101" pitchFamily="49" charset="-122"/>
                          <a:cs typeface="Times New Roman" panose="02020603050405020304" pitchFamily="18" charset="0"/>
                        </a:rPr>
                        <a:t>在回忆</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400" b="1" dirty="0" smtClean="0">
                          <a:effectLst/>
                          <a:latin typeface="Arial" panose="020B0604020202020204" pitchFamily="34" charset="0"/>
                          <a:ea typeface="黑体" panose="02010609060101010101" pitchFamily="49" charset="-122"/>
                          <a:cs typeface="Times New Roman" panose="02020603050405020304" pitchFamily="18" charset="0"/>
                        </a:rPr>
                        <a:t>往事</a:t>
                      </a:r>
                      <a:r>
                        <a:rPr lang="zh-CN" sz="2400" b="1" dirty="0">
                          <a:effectLst/>
                          <a:latin typeface="Arial" panose="020B0604020202020204" pitchFamily="34" charset="0"/>
                          <a:ea typeface="黑体" panose="02010609060101010101" pitchFamily="49" charset="-122"/>
                          <a:cs typeface="Times New Roman" panose="02020603050405020304" pitchFamily="18" charset="0"/>
                        </a:rPr>
                        <a:t>时，</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400" b="1" dirty="0">
                          <a:effectLst/>
                          <a:latin typeface="Arial" panose="020B0604020202020204" pitchFamily="34" charset="0"/>
                          <a:ea typeface="黑体" panose="02010609060101010101" pitchFamily="49" charset="-122"/>
                          <a:cs typeface="Times New Roman" panose="02020603050405020304" pitchFamily="18" charset="0"/>
                        </a:rPr>
                        <a:t>歌颂了</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400" b="1" dirty="0">
                          <a:effectLst/>
                          <a:latin typeface="Arial" panose="020B0604020202020204" pitchFamily="34" charset="0"/>
                          <a:ea typeface="黑体" panose="02010609060101010101" pitchFamily="49" charset="-122"/>
                          <a:cs typeface="Times New Roman" panose="02020603050405020304" pitchFamily="18" charset="0"/>
                        </a:rPr>
                        <a:t>普通人</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400" b="1" dirty="0">
                          <a:effectLst/>
                          <a:latin typeface="Arial" panose="020B0604020202020204" pitchFamily="34" charset="0"/>
                          <a:ea typeface="黑体" panose="02010609060101010101" pitchFamily="49" charset="-122"/>
                          <a:cs typeface="Times New Roman" panose="02020603050405020304" pitchFamily="18" charset="0"/>
                        </a:rPr>
                        <a:t>身上的</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400" b="1" dirty="0">
                          <a:effectLst/>
                          <a:latin typeface="Arial" panose="020B0604020202020204" pitchFamily="34" charset="0"/>
                          <a:ea typeface="黑体" panose="02010609060101010101" pitchFamily="49" charset="-122"/>
                          <a:cs typeface="Times New Roman" panose="02020603050405020304" pitchFamily="18" charset="0"/>
                        </a:rPr>
                        <a:t>朴实</a:t>
                      </a:r>
                      <a:r>
                        <a:rPr lang="zh-CN" sz="2400" b="1" dirty="0" smtClean="0">
                          <a:effectLst/>
                          <a:latin typeface="Arial" panose="020B0604020202020204" pitchFamily="34" charset="0"/>
                          <a:ea typeface="黑体" panose="02010609060101010101" pitchFamily="49" charset="-122"/>
                          <a:cs typeface="Times New Roman" panose="02020603050405020304" pitchFamily="18" charset="0"/>
                        </a:rPr>
                        <a:t>、</a:t>
                      </a:r>
                      <a:endParaRPr lang="zh-CN" sz="2400" dirty="0" smtClean="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400" b="1" dirty="0" smtClean="0">
                          <a:effectLst/>
                          <a:latin typeface="Arial" panose="020B0604020202020204" pitchFamily="34" charset="0"/>
                          <a:ea typeface="黑体" panose="02010609060101010101" pitchFamily="49" charset="-122"/>
                          <a:cs typeface="Times New Roman" panose="02020603050405020304" pitchFamily="18" charset="0"/>
                        </a:rPr>
                        <a:t>善良</a:t>
                      </a:r>
                      <a:r>
                        <a:rPr lang="en-US" altLang="zh-CN" sz="2400" b="1" dirty="0" smtClean="0">
                          <a:effectLst/>
                          <a:latin typeface="Arial" panose="020B0604020202020204" pitchFamily="34" charset="0"/>
                          <a:ea typeface="黑体" panose="02010609060101010101" pitchFamily="49" charset="-122"/>
                          <a:cs typeface="Times New Roman" panose="02020603050405020304" pitchFamily="18" charset="0"/>
                        </a:rPr>
                        <a:t> </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400" b="1">
                          <a:effectLst/>
                          <a:latin typeface="Times New Roman" panose="02020603050405020304" pitchFamily="18" charset="0"/>
                          <a:ea typeface="宋体" panose="02010600030101010101" pitchFamily="2" charset="-122"/>
                          <a:cs typeface="Times New Roman" panose="02020603050405020304" pitchFamily="18" charset="0"/>
                        </a:rPr>
                        <a:t>《范爱农》</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400" b="1" dirty="0">
                          <a:effectLst/>
                          <a:latin typeface="Arial" panose="020B0604020202020204" pitchFamily="34" charset="0"/>
                          <a:ea typeface="黑体" panose="02010609060101010101" pitchFamily="49" charset="-122"/>
                          <a:cs typeface="Times New Roman" panose="02020603050405020304" pitchFamily="18" charset="0"/>
                        </a:rPr>
                        <a:t>内容简介：</a:t>
                      </a:r>
                      <a:r>
                        <a:rPr lang="zh-CN" sz="2400" b="1" dirty="0">
                          <a:effectLst/>
                          <a:latin typeface="Times New Roman" panose="02020603050405020304" pitchFamily="18" charset="0"/>
                          <a:ea typeface="宋体" panose="02010600030101010101" pitchFamily="2" charset="-122"/>
                          <a:cs typeface="Times New Roman" panose="02020603050405020304" pitchFamily="18" charset="0"/>
                        </a:rPr>
                        <a:t>在日本留学时，“我”与范爱农在同乡会上为要不要发电报痛斥清政府残忍杀害徐锡麟一事而发生争执，“我”认为他“很可恶”。到革命的前一年，“我”在故乡做教员时又遇到范爱农，两人冰释前嫌，谈起各自的经历，并回忆了在东京产生误会的根源。武昌起义绍兴光复之后，“我”做了师范学校校长，他做监学。他办事，兼教书，实在勤快得可以。在报馆案风波中，范爱农追求革命却备受打击迫害，监学的工作也被设法去掉了。他又成了革命前的爱农，什么事也没得做。后来，几个新的朋友约他坐船去看戏，他却因酒醉落水淹死，“我”疑心他是自杀。</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400" b="1" dirty="0">
                          <a:effectLst/>
                          <a:latin typeface="Arial" panose="020B0604020202020204" pitchFamily="34" charset="0"/>
                          <a:ea typeface="黑体" panose="02010609060101010101" pitchFamily="49" charset="-122"/>
                          <a:cs typeface="Times New Roman" panose="02020603050405020304" pitchFamily="18" charset="0"/>
                        </a:rPr>
                        <a:t>主题思想：</a:t>
                      </a:r>
                      <a:r>
                        <a:rPr lang="zh-CN" sz="2400" b="1" dirty="0">
                          <a:effectLst/>
                          <a:latin typeface="Times New Roman" panose="02020603050405020304" pitchFamily="18" charset="0"/>
                          <a:ea typeface="宋体" panose="02010600030101010101" pitchFamily="2" charset="-122"/>
                          <a:cs typeface="Times New Roman" panose="02020603050405020304" pitchFamily="18" charset="0"/>
                        </a:rPr>
                        <a:t>文章表达了对旧民主主义革命的失望和对这位正直、倔强的爱国者的同情与悼念，揭露了封建社会对正直的爱国知识分子的摧残。</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9040482"/>
                  </a:ext>
                </a:extLst>
              </a:tr>
            </a:tbl>
          </a:graphicData>
        </a:graphic>
      </p:graphicFrame>
    </p:spTree>
    <p:extLst>
      <p:ext uri="{BB962C8B-B14F-4D97-AF65-F5344CB8AC3E}">
        <p14:creationId xmlns:p14="http://schemas.microsoft.com/office/powerpoint/2010/main" val="202365804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640067581"/>
              </p:ext>
            </p:extLst>
          </p:nvPr>
        </p:nvGraphicFramePr>
        <p:xfrm>
          <a:off x="411480" y="1055370"/>
          <a:ext cx="11429999" cy="3472180"/>
        </p:xfrm>
        <a:graphic>
          <a:graphicData uri="http://schemas.openxmlformats.org/drawingml/2006/table">
            <a:tbl>
              <a:tblPr firstRow="1" firstCol="1" bandRow="1"/>
              <a:tblGrid>
                <a:gridCol w="1583205">
                  <a:extLst>
                    <a:ext uri="{9D8B030D-6E8A-4147-A177-3AD203B41FA5}">
                      <a16:colId xmlns:a16="http://schemas.microsoft.com/office/drawing/2014/main" val="3491948410"/>
                    </a:ext>
                  </a:extLst>
                </a:gridCol>
                <a:gridCol w="1970348">
                  <a:extLst>
                    <a:ext uri="{9D8B030D-6E8A-4147-A177-3AD203B41FA5}">
                      <a16:colId xmlns:a16="http://schemas.microsoft.com/office/drawing/2014/main" val="671309998"/>
                    </a:ext>
                  </a:extLst>
                </a:gridCol>
                <a:gridCol w="7876446">
                  <a:extLst>
                    <a:ext uri="{9D8B030D-6E8A-4147-A177-3AD203B41FA5}">
                      <a16:colId xmlns:a16="http://schemas.microsoft.com/office/drawing/2014/main" val="2995117637"/>
                    </a:ext>
                  </a:extLst>
                </a:gridCol>
              </a:tblGrid>
              <a:tr h="211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分类</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篇目名称</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内容及主题</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68779788"/>
                  </a:ext>
                </a:extLst>
              </a:tr>
              <a:tr h="83058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在回忆</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往事时，</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歌颂了</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普通人</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身上的</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朴实、</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indent="140335"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善良</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《阿长与</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〈山海经〉》</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内容简介：</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通过记叙儿时“我”与保姆长妈妈相处时的几件事，着重描写“我”对长妈妈的感情变化，刻画了一位迷信、唠叨、“满肚子是麻烦的礼节”，但纯朴善良的旧中国劳动妇女形象。</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主题思想：</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表达了“我”对长妈妈的尊敬、感激、怀念和祝愿之情。</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08223057"/>
                  </a:ext>
                </a:extLst>
              </a:tr>
            </a:tbl>
          </a:graphicData>
        </a:graphic>
      </p:graphicFrame>
    </p:spTree>
    <p:extLst>
      <p:ext uri="{BB962C8B-B14F-4D97-AF65-F5344CB8AC3E}">
        <p14:creationId xmlns:p14="http://schemas.microsoft.com/office/powerpoint/2010/main" val="284764806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3699231764"/>
              </p:ext>
            </p:extLst>
          </p:nvPr>
        </p:nvGraphicFramePr>
        <p:xfrm>
          <a:off x="381000" y="994410"/>
          <a:ext cx="11429999" cy="3472180"/>
        </p:xfrm>
        <a:graphic>
          <a:graphicData uri="http://schemas.openxmlformats.org/drawingml/2006/table">
            <a:tbl>
              <a:tblPr firstRow="1" firstCol="1" bandRow="1"/>
              <a:tblGrid>
                <a:gridCol w="1583205">
                  <a:extLst>
                    <a:ext uri="{9D8B030D-6E8A-4147-A177-3AD203B41FA5}">
                      <a16:colId xmlns:a16="http://schemas.microsoft.com/office/drawing/2014/main" val="1769686389"/>
                    </a:ext>
                  </a:extLst>
                </a:gridCol>
                <a:gridCol w="1970348">
                  <a:extLst>
                    <a:ext uri="{9D8B030D-6E8A-4147-A177-3AD203B41FA5}">
                      <a16:colId xmlns:a16="http://schemas.microsoft.com/office/drawing/2014/main" val="874511445"/>
                    </a:ext>
                  </a:extLst>
                </a:gridCol>
                <a:gridCol w="7876446">
                  <a:extLst>
                    <a:ext uri="{9D8B030D-6E8A-4147-A177-3AD203B41FA5}">
                      <a16:colId xmlns:a16="http://schemas.microsoft.com/office/drawing/2014/main" val="2809254912"/>
                    </a:ext>
                  </a:extLst>
                </a:gridCol>
              </a:tblGrid>
              <a:tr h="211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分类</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篇目名称</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内容及主题</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65713835"/>
                  </a:ext>
                </a:extLst>
              </a:tr>
              <a:tr h="10369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在回忆</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往事时，</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歌颂了</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普通人</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身上的</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朴实、</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indent="140335"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善良</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《藤野先生》</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内容简介：</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文章回忆了“我”在日本留学时期的学习生活，叙述了在仙台学医时老师藤野先生对“我”的教诲，并记述了自己受日本学生的歧视、侮辱而决定弃医从文的经过。</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主题思想：</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文章突出表现了藤野先生严谨、正直、热忱、没有民族偏见的高尚品格，表达了作者对藤野先生深切的怀念。</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10026746"/>
                  </a:ext>
                </a:extLst>
              </a:tr>
            </a:tbl>
          </a:graphicData>
        </a:graphic>
      </p:graphicFrame>
    </p:spTree>
    <p:extLst>
      <p:ext uri="{BB962C8B-B14F-4D97-AF65-F5344CB8AC3E}">
        <p14:creationId xmlns:p14="http://schemas.microsoft.com/office/powerpoint/2010/main" val="334528064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852F51E-0B0D-4410-9F52-935F9483CDBE}"/>
              </a:ext>
            </a:extLst>
          </p:cNvPr>
          <p:cNvSpPr/>
          <p:nvPr/>
        </p:nvSpPr>
        <p:spPr>
          <a:xfrm>
            <a:off x="0" y="2328151"/>
            <a:ext cx="12192000" cy="1730241"/>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5" name="TextBox 14">
            <a:extLst>
              <a:ext uri="{FF2B5EF4-FFF2-40B4-BE49-F238E27FC236}">
                <a16:creationId xmlns:a16="http://schemas.microsoft.com/office/drawing/2014/main" id="{785D1E4F-546B-4C6F-B152-DF81FC3BF4A8}"/>
              </a:ext>
            </a:extLst>
          </p:cNvPr>
          <p:cNvSpPr txBox="1"/>
          <p:nvPr/>
        </p:nvSpPr>
        <p:spPr>
          <a:xfrm>
            <a:off x="272322" y="2812064"/>
            <a:ext cx="11647357" cy="738664"/>
          </a:xfrm>
          <a:prstGeom prst="rect">
            <a:avLst/>
          </a:prstGeom>
          <a:noFill/>
        </p:spPr>
        <p:txBody>
          <a:bodyPr vert="horz" wrap="square">
            <a:spAutoFit/>
          </a:bodyPr>
          <a:lstStyle/>
          <a:p>
            <a:pPr algn="ctr" fontAlgn="auto">
              <a:spcBef>
                <a:spcPts val="0"/>
              </a:spcBef>
              <a:spcAft>
                <a:spcPts val="0"/>
              </a:spcAft>
              <a:defRPr/>
            </a:pPr>
            <a:r>
              <a:rPr lang="zh-CN" altLang="en-US"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一、</a:t>
            </a:r>
            <a:r>
              <a:rPr lang="en-US" altLang="zh-CN"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朝花夕拾</a:t>
            </a:r>
            <a:r>
              <a:rPr lang="en-US" altLang="zh-CN"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消除与经典的隔膜</a:t>
            </a:r>
            <a:endParaRPr lang="zh-CN" altLang="en-US"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4863" y="1537713"/>
            <a:ext cx="1730939" cy="616443"/>
          </a:xfrm>
          <a:prstGeom prst="rect">
            <a:avLst/>
          </a:prstGeom>
        </p:spPr>
      </p:pic>
    </p:spTree>
    <p:extLst>
      <p:ext uri="{BB962C8B-B14F-4D97-AF65-F5344CB8AC3E}">
        <p14:creationId xmlns:p14="http://schemas.microsoft.com/office/powerpoint/2010/main" val="35292029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230.jpeg"/>
          <p:cNvPicPr/>
          <p:nvPr/>
        </p:nvPicPr>
        <p:blipFill>
          <a:blip r:embed="rId2"/>
          <a:stretch>
            <a:fillRect/>
          </a:stretch>
        </p:blipFill>
        <p:spPr>
          <a:xfrm>
            <a:off x="518477" y="748347"/>
            <a:ext cx="1873290" cy="425133"/>
          </a:xfrm>
          <a:prstGeom prst="rect">
            <a:avLst/>
          </a:prstGeom>
        </p:spPr>
      </p:pic>
      <p:graphicFrame>
        <p:nvGraphicFramePr>
          <p:cNvPr id="4" name="表格 3"/>
          <p:cNvGraphicFramePr>
            <a:graphicFrameLocks noGrp="1" noChangeAspect="1"/>
          </p:cNvGraphicFramePr>
          <p:nvPr>
            <p:extLst>
              <p:ext uri="{D42A27DB-BD31-4B8C-83A1-F6EECF244321}">
                <p14:modId xmlns:p14="http://schemas.microsoft.com/office/powerpoint/2010/main" val="2515856024"/>
              </p:ext>
            </p:extLst>
          </p:nvPr>
        </p:nvGraphicFramePr>
        <p:xfrm>
          <a:off x="381000" y="1756410"/>
          <a:ext cx="11430000" cy="3045460"/>
        </p:xfrm>
        <a:graphic>
          <a:graphicData uri="http://schemas.openxmlformats.org/drawingml/2006/table">
            <a:tbl>
              <a:tblPr firstRow="1" firstCol="1" bandRow="1"/>
              <a:tblGrid>
                <a:gridCol w="1397923">
                  <a:extLst>
                    <a:ext uri="{9D8B030D-6E8A-4147-A177-3AD203B41FA5}">
                      <a16:colId xmlns:a16="http://schemas.microsoft.com/office/drawing/2014/main" val="1818999119"/>
                    </a:ext>
                  </a:extLst>
                </a:gridCol>
                <a:gridCol w="8141254">
                  <a:extLst>
                    <a:ext uri="{9D8B030D-6E8A-4147-A177-3AD203B41FA5}">
                      <a16:colId xmlns:a16="http://schemas.microsoft.com/office/drawing/2014/main" val="4240106763"/>
                    </a:ext>
                  </a:extLst>
                </a:gridCol>
                <a:gridCol w="1890823">
                  <a:extLst>
                    <a:ext uri="{9D8B030D-6E8A-4147-A177-3AD203B41FA5}">
                      <a16:colId xmlns:a16="http://schemas.microsoft.com/office/drawing/2014/main" val="4279263639"/>
                    </a:ext>
                  </a:extLst>
                </a:gridCol>
              </a:tblGrid>
              <a:tr h="211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相关情节</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人物形象</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80810686"/>
                  </a:ext>
                </a:extLst>
              </a:tr>
              <a:tr h="10369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藤野先生</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en-US" sz="2800" b="1">
                          <a:effectLst/>
                          <a:latin typeface="Times New Roman" panose="02020603050405020304" pitchFamily="18" charset="0"/>
                          <a:ea typeface="黑体" panose="02010609060101010101" pitchFamily="49" charset="-122"/>
                          <a:cs typeface="Times New Roman" panose="02020603050405020304" pitchFamily="18" charset="0"/>
                        </a:rPr>
                        <a:t>(</a:t>
                      </a:r>
                      <a:r>
                        <a:rPr lang="zh-CN" sz="2800" b="1">
                          <a:effectLst/>
                          <a:latin typeface="Arial" panose="020B0604020202020204" pitchFamily="34" charset="0"/>
                          <a:ea typeface="黑体" panose="02010609060101010101" pitchFamily="49" charset="-122"/>
                          <a:cs typeface="Times New Roman" panose="02020603050405020304" pitchFamily="18" charset="0"/>
                        </a:rPr>
                        <a:t>老师</a:t>
                      </a:r>
                      <a:r>
                        <a:rPr lang="en-US" sz="2800" b="1">
                          <a:effectLst/>
                          <a:latin typeface="Times New Roman" panose="02020603050405020304" pitchFamily="18" charset="0"/>
                          <a:ea typeface="黑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“添改讲义”表现了他对工作的认真负责。</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“纠正解剖图”表现了他的治学严谨、一丝不苟。</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③</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“了解中国女人裹脚”表现了他没有民族偏见的特点。</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④</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“关心解剖实习”表现了他的热情诚恳、注重调查、治学严谨。</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正直热情，诲人不倦，治学严谨，没有民族偏见</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21470459"/>
                  </a:ext>
                </a:extLst>
              </a:tr>
            </a:tbl>
          </a:graphicData>
        </a:graphic>
      </p:graphicFrame>
    </p:spTree>
    <p:extLst>
      <p:ext uri="{BB962C8B-B14F-4D97-AF65-F5344CB8AC3E}">
        <p14:creationId xmlns:p14="http://schemas.microsoft.com/office/powerpoint/2010/main" val="224175320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221827538"/>
              </p:ext>
            </p:extLst>
          </p:nvPr>
        </p:nvGraphicFramePr>
        <p:xfrm>
          <a:off x="365760" y="1101090"/>
          <a:ext cx="11430000" cy="2618740"/>
        </p:xfrm>
        <a:graphic>
          <a:graphicData uri="http://schemas.openxmlformats.org/drawingml/2006/table">
            <a:tbl>
              <a:tblPr firstRow="1" firstCol="1" bandRow="1"/>
              <a:tblGrid>
                <a:gridCol w="1397923">
                  <a:extLst>
                    <a:ext uri="{9D8B030D-6E8A-4147-A177-3AD203B41FA5}">
                      <a16:colId xmlns:a16="http://schemas.microsoft.com/office/drawing/2014/main" val="4088916022"/>
                    </a:ext>
                  </a:extLst>
                </a:gridCol>
                <a:gridCol w="5688677">
                  <a:extLst>
                    <a:ext uri="{9D8B030D-6E8A-4147-A177-3AD203B41FA5}">
                      <a16:colId xmlns:a16="http://schemas.microsoft.com/office/drawing/2014/main" val="2083322347"/>
                    </a:ext>
                  </a:extLst>
                </a:gridCol>
                <a:gridCol w="4343400">
                  <a:extLst>
                    <a:ext uri="{9D8B030D-6E8A-4147-A177-3AD203B41FA5}">
                      <a16:colId xmlns:a16="http://schemas.microsoft.com/office/drawing/2014/main" val="1260226269"/>
                    </a:ext>
                  </a:extLst>
                </a:gridCol>
              </a:tblGrid>
              <a:tr h="211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相关情节</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人物形象</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15793270"/>
                  </a:ext>
                </a:extLst>
              </a:tr>
              <a:tr h="165608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范爱农</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en-US" sz="2800" b="1">
                          <a:effectLst/>
                          <a:latin typeface="Times New Roman" panose="02020603050405020304" pitchFamily="18" charset="0"/>
                          <a:ea typeface="黑体" panose="02010609060101010101" pitchFamily="49" charset="-122"/>
                          <a:cs typeface="Times New Roman" panose="02020603050405020304" pitchFamily="18" charset="0"/>
                        </a:rPr>
                        <a:t>(</a:t>
                      </a:r>
                      <a:r>
                        <a:rPr lang="zh-CN" sz="2800" b="1">
                          <a:effectLst/>
                          <a:latin typeface="Arial" panose="020B0604020202020204" pitchFamily="34" charset="0"/>
                          <a:ea typeface="黑体" panose="02010609060101010101" pitchFamily="49" charset="-122"/>
                          <a:cs typeface="Times New Roman" panose="02020603050405020304" pitchFamily="18" charset="0"/>
                        </a:rPr>
                        <a:t>朋友</a:t>
                      </a:r>
                      <a:r>
                        <a:rPr lang="en-US" sz="2800" b="1">
                          <a:effectLst/>
                          <a:latin typeface="Times New Roman" panose="02020603050405020304" pitchFamily="18" charset="0"/>
                          <a:ea typeface="黑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徐锡麟事件和同乡会发生争执。</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酒楼里的叙旧。</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③</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报馆案件风波。</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④</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与友人游湖时落水身亡。</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外表极冷，冷静理智，对问题有深刻认识；内心极热，对师友、知己有极深的感情；对改造社会，为天下苍生谋福祉有极大热情</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81604558"/>
                  </a:ext>
                </a:extLst>
              </a:tr>
            </a:tbl>
          </a:graphicData>
        </a:graphic>
      </p:graphicFrame>
    </p:spTree>
    <p:extLst>
      <p:ext uri="{BB962C8B-B14F-4D97-AF65-F5344CB8AC3E}">
        <p14:creationId xmlns:p14="http://schemas.microsoft.com/office/powerpoint/2010/main" val="219634865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3013915577"/>
              </p:ext>
            </p:extLst>
          </p:nvPr>
        </p:nvGraphicFramePr>
        <p:xfrm>
          <a:off x="411480" y="1009650"/>
          <a:ext cx="11430000" cy="2618740"/>
        </p:xfrm>
        <a:graphic>
          <a:graphicData uri="http://schemas.openxmlformats.org/drawingml/2006/table">
            <a:tbl>
              <a:tblPr firstRow="1" firstCol="1" bandRow="1"/>
              <a:tblGrid>
                <a:gridCol w="1397923">
                  <a:extLst>
                    <a:ext uri="{9D8B030D-6E8A-4147-A177-3AD203B41FA5}">
                      <a16:colId xmlns:a16="http://schemas.microsoft.com/office/drawing/2014/main" val="3331755316"/>
                    </a:ext>
                  </a:extLst>
                </a:gridCol>
                <a:gridCol w="7652882">
                  <a:extLst>
                    <a:ext uri="{9D8B030D-6E8A-4147-A177-3AD203B41FA5}">
                      <a16:colId xmlns:a16="http://schemas.microsoft.com/office/drawing/2014/main" val="1992726557"/>
                    </a:ext>
                  </a:extLst>
                </a:gridCol>
                <a:gridCol w="2379195">
                  <a:extLst>
                    <a:ext uri="{9D8B030D-6E8A-4147-A177-3AD203B41FA5}">
                      <a16:colId xmlns:a16="http://schemas.microsoft.com/office/drawing/2014/main" val="2355115129"/>
                    </a:ext>
                  </a:extLst>
                </a:gridCol>
              </a:tblGrid>
              <a:tr h="211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相关情节</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人物形象</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22019847"/>
                  </a:ext>
                </a:extLst>
              </a:tr>
              <a:tr h="83058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长妈妈</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en-US" sz="2800" b="1">
                          <a:effectLst/>
                          <a:latin typeface="Times New Roman" panose="02020603050405020304" pitchFamily="18" charset="0"/>
                          <a:ea typeface="黑体" panose="02010609060101010101" pitchFamily="49" charset="-122"/>
                          <a:cs typeface="Times New Roman" panose="02020603050405020304" pitchFamily="18" charset="0"/>
                        </a:rPr>
                        <a:t>(</a:t>
                      </a:r>
                      <a:r>
                        <a:rPr lang="zh-CN" sz="2800" b="1">
                          <a:effectLst/>
                          <a:latin typeface="Arial" panose="020B0604020202020204" pitchFamily="34" charset="0"/>
                          <a:ea typeface="黑体" panose="02010609060101010101" pitchFamily="49" charset="-122"/>
                          <a:cs typeface="Times New Roman" panose="02020603050405020304" pitchFamily="18" charset="0"/>
                        </a:rPr>
                        <a:t>保姆</a:t>
                      </a:r>
                      <a:r>
                        <a:rPr lang="en-US" sz="2800" b="1">
                          <a:effectLst/>
                          <a:latin typeface="Times New Roman" panose="02020603050405020304" pitchFamily="18" charset="0"/>
                          <a:ea typeface="黑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正月初一要吃福橘，人死了要说“老掉了”等。</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喜欢切切察察，睡觉摆“大”字，给“我”讲长毛的故事。</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③</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给“我”买绘图的《山海经》，给“我”讲美女蛇的故事，和母亲、工人一起等“我”背书。</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迷信唠叨，不拘小节，但善良淳朴，爱孩子</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7426707"/>
                  </a:ext>
                </a:extLst>
              </a:tr>
            </a:tbl>
          </a:graphicData>
        </a:graphic>
      </p:graphicFrame>
    </p:spTree>
    <p:extLst>
      <p:ext uri="{BB962C8B-B14F-4D97-AF65-F5344CB8AC3E}">
        <p14:creationId xmlns:p14="http://schemas.microsoft.com/office/powerpoint/2010/main" val="153811000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4215945848"/>
              </p:ext>
            </p:extLst>
          </p:nvPr>
        </p:nvGraphicFramePr>
        <p:xfrm>
          <a:off x="381000" y="933450"/>
          <a:ext cx="11430000" cy="3045460"/>
        </p:xfrm>
        <a:graphic>
          <a:graphicData uri="http://schemas.openxmlformats.org/drawingml/2006/table">
            <a:tbl>
              <a:tblPr firstRow="1" firstCol="1" bandRow="1"/>
              <a:tblGrid>
                <a:gridCol w="1397923">
                  <a:extLst>
                    <a:ext uri="{9D8B030D-6E8A-4147-A177-3AD203B41FA5}">
                      <a16:colId xmlns:a16="http://schemas.microsoft.com/office/drawing/2014/main" val="1604762568"/>
                    </a:ext>
                  </a:extLst>
                </a:gridCol>
                <a:gridCol w="7652882">
                  <a:extLst>
                    <a:ext uri="{9D8B030D-6E8A-4147-A177-3AD203B41FA5}">
                      <a16:colId xmlns:a16="http://schemas.microsoft.com/office/drawing/2014/main" val="589355709"/>
                    </a:ext>
                  </a:extLst>
                </a:gridCol>
                <a:gridCol w="2379195">
                  <a:extLst>
                    <a:ext uri="{9D8B030D-6E8A-4147-A177-3AD203B41FA5}">
                      <a16:colId xmlns:a16="http://schemas.microsoft.com/office/drawing/2014/main" val="119933402"/>
                    </a:ext>
                  </a:extLst>
                </a:gridCol>
              </a:tblGrid>
              <a:tr h="211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相关情节</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人物形象</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14994673"/>
                  </a:ext>
                </a:extLst>
              </a:tr>
              <a:tr h="10369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寿镜吾</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en-US" sz="2800" b="1">
                          <a:effectLst/>
                          <a:latin typeface="Times New Roman" panose="02020603050405020304" pitchFamily="18" charset="0"/>
                          <a:ea typeface="黑体" panose="02010609060101010101" pitchFamily="49" charset="-122"/>
                          <a:cs typeface="Times New Roman" panose="02020603050405020304" pitchFamily="18" charset="0"/>
                        </a:rPr>
                        <a:t>(</a:t>
                      </a:r>
                      <a:r>
                        <a:rPr lang="zh-CN" sz="2800" b="1">
                          <a:effectLst/>
                          <a:latin typeface="Arial" panose="020B0604020202020204" pitchFamily="34" charset="0"/>
                          <a:ea typeface="黑体" panose="02010609060101010101" pitchFamily="49" charset="-122"/>
                          <a:cs typeface="Times New Roman" panose="02020603050405020304" pitchFamily="18" charset="0"/>
                        </a:rPr>
                        <a:t>启蒙老师</a:t>
                      </a:r>
                      <a:r>
                        <a:rPr lang="en-US" sz="2800" b="1">
                          <a:effectLst/>
                          <a:latin typeface="Times New Roman" panose="02020603050405020304" pitchFamily="18" charset="0"/>
                          <a:ea typeface="黑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“我”向他询问“怪哉”虫的事情，他脸上有些怒意。</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循序渐进地教“我”读书。</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③</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读书时扭着脖子，十分沉醉。</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④</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学生们跑到书屋后面的园里玩耍，耽误了上课时间，他并没有严厉呵斥。</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方正质朴，循循善诱，全神贯注，关爱学生</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61613537"/>
                  </a:ext>
                </a:extLst>
              </a:tr>
            </a:tbl>
          </a:graphicData>
        </a:graphic>
      </p:graphicFrame>
    </p:spTree>
    <p:extLst>
      <p:ext uri="{BB962C8B-B14F-4D97-AF65-F5344CB8AC3E}">
        <p14:creationId xmlns:p14="http://schemas.microsoft.com/office/powerpoint/2010/main" val="371804361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1629026963"/>
              </p:ext>
            </p:extLst>
          </p:nvPr>
        </p:nvGraphicFramePr>
        <p:xfrm>
          <a:off x="411480" y="1024890"/>
          <a:ext cx="11430000" cy="2618740"/>
        </p:xfrm>
        <a:graphic>
          <a:graphicData uri="http://schemas.openxmlformats.org/drawingml/2006/table">
            <a:tbl>
              <a:tblPr firstRow="1" firstCol="1" bandRow="1"/>
              <a:tblGrid>
                <a:gridCol w="1397923">
                  <a:extLst>
                    <a:ext uri="{9D8B030D-6E8A-4147-A177-3AD203B41FA5}">
                      <a16:colId xmlns:a16="http://schemas.microsoft.com/office/drawing/2014/main" val="1109632718"/>
                    </a:ext>
                  </a:extLst>
                </a:gridCol>
                <a:gridCol w="7652882">
                  <a:extLst>
                    <a:ext uri="{9D8B030D-6E8A-4147-A177-3AD203B41FA5}">
                      <a16:colId xmlns:a16="http://schemas.microsoft.com/office/drawing/2014/main" val="2637908127"/>
                    </a:ext>
                  </a:extLst>
                </a:gridCol>
                <a:gridCol w="2379195">
                  <a:extLst>
                    <a:ext uri="{9D8B030D-6E8A-4147-A177-3AD203B41FA5}">
                      <a16:colId xmlns:a16="http://schemas.microsoft.com/office/drawing/2014/main" val="3866576896"/>
                    </a:ext>
                  </a:extLst>
                </a:gridCol>
              </a:tblGrid>
              <a:tr h="211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相关情节</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人物形象</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57506220"/>
                  </a:ext>
                </a:extLst>
              </a:tr>
              <a:tr h="10369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衍太太</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en-US" sz="2800" b="1">
                          <a:effectLst/>
                          <a:latin typeface="Times New Roman" panose="02020603050405020304" pitchFamily="18" charset="0"/>
                          <a:ea typeface="黑体" panose="02010609060101010101" pitchFamily="49" charset="-122"/>
                          <a:cs typeface="Times New Roman" panose="02020603050405020304" pitchFamily="18" charset="0"/>
                        </a:rPr>
                        <a:t>(</a:t>
                      </a:r>
                      <a:r>
                        <a:rPr lang="zh-CN" sz="2800" b="1">
                          <a:effectLst/>
                          <a:latin typeface="Arial" panose="020B0604020202020204" pitchFamily="34" charset="0"/>
                          <a:ea typeface="黑体" panose="02010609060101010101" pitchFamily="49" charset="-122"/>
                          <a:cs typeface="Times New Roman" panose="02020603050405020304" pitchFamily="18" charset="0"/>
                        </a:rPr>
                        <a:t>邻居</a:t>
                      </a:r>
                      <a:r>
                        <a:rPr lang="en-US" sz="2800" b="1">
                          <a:effectLst/>
                          <a:latin typeface="Times New Roman" panose="02020603050405020304" pitchFamily="18" charset="0"/>
                          <a:ea typeface="黑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怂恿孩子们冬天吃冰。</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给“我”看不健康的画。</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③</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教唆“我”偷母亲的首饰卖钱并散布谣言。</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④</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在父亲弥留之际让“我”在旁大声喊叫父亲，增加了父亲临终的痛苦。</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喜欢使坏，自私自利，表里不一，品质恶劣，爱搬弄是非，封建迷信</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82866158"/>
                  </a:ext>
                </a:extLst>
              </a:tr>
            </a:tbl>
          </a:graphicData>
        </a:graphic>
      </p:graphicFrame>
    </p:spTree>
    <p:extLst>
      <p:ext uri="{BB962C8B-B14F-4D97-AF65-F5344CB8AC3E}">
        <p14:creationId xmlns:p14="http://schemas.microsoft.com/office/powerpoint/2010/main" val="13286961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2071931260"/>
              </p:ext>
            </p:extLst>
          </p:nvPr>
        </p:nvGraphicFramePr>
        <p:xfrm>
          <a:off x="335280" y="918210"/>
          <a:ext cx="11430000" cy="2192020"/>
        </p:xfrm>
        <a:graphic>
          <a:graphicData uri="http://schemas.openxmlformats.org/drawingml/2006/table">
            <a:tbl>
              <a:tblPr firstRow="1" firstCol="1" bandRow="1"/>
              <a:tblGrid>
                <a:gridCol w="1302134">
                  <a:extLst>
                    <a:ext uri="{9D8B030D-6E8A-4147-A177-3AD203B41FA5}">
                      <a16:colId xmlns:a16="http://schemas.microsoft.com/office/drawing/2014/main" val="3774244207"/>
                    </a:ext>
                  </a:extLst>
                </a:gridCol>
                <a:gridCol w="8197702">
                  <a:extLst>
                    <a:ext uri="{9D8B030D-6E8A-4147-A177-3AD203B41FA5}">
                      <a16:colId xmlns:a16="http://schemas.microsoft.com/office/drawing/2014/main" val="2327851072"/>
                    </a:ext>
                  </a:extLst>
                </a:gridCol>
                <a:gridCol w="1930164">
                  <a:extLst>
                    <a:ext uri="{9D8B030D-6E8A-4147-A177-3AD203B41FA5}">
                      <a16:colId xmlns:a16="http://schemas.microsoft.com/office/drawing/2014/main" val="3055584053"/>
                    </a:ext>
                  </a:extLst>
                </a:gridCol>
              </a:tblGrid>
              <a:tr h="211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相关情节</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人物形象</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67976003"/>
                  </a:ext>
                </a:extLst>
              </a:tr>
              <a:tr h="62420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陈莲河</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en-US" sz="2800" b="1">
                          <a:effectLst/>
                          <a:latin typeface="Times New Roman" panose="02020603050405020304" pitchFamily="18" charset="0"/>
                          <a:ea typeface="黑体" panose="02010609060101010101" pitchFamily="49" charset="-122"/>
                          <a:cs typeface="Times New Roman" panose="02020603050405020304" pitchFamily="18" charset="0"/>
                        </a:rPr>
                        <a:t>(</a:t>
                      </a:r>
                      <a:r>
                        <a:rPr lang="zh-CN" sz="2800" b="1">
                          <a:effectLst/>
                          <a:latin typeface="Arial" panose="020B0604020202020204" pitchFamily="34" charset="0"/>
                          <a:ea typeface="黑体" panose="02010609060101010101" pitchFamily="49" charset="-122"/>
                          <a:cs typeface="Times New Roman" panose="02020603050405020304" pitchFamily="18" charset="0"/>
                        </a:rPr>
                        <a:t>医生</a:t>
                      </a:r>
                      <a:r>
                        <a:rPr lang="en-US" sz="2800" b="1">
                          <a:effectLst/>
                          <a:latin typeface="Times New Roman" panose="02020603050405020304" pitchFamily="18" charset="0"/>
                          <a:ea typeface="黑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①</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用“蟋蟀一对”“败鼓皮丸”等稀奇药物为药引。</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②</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认为舌乃心之灵苗，建议父亲用一种在舌上的丹。</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③</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认为医能医病，不能医命，让父亲请人看一看冤愆的建议。</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故弄玄虚，愚弄病人，封建迷信，草菅人命</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82667620"/>
                  </a:ext>
                </a:extLst>
              </a:tr>
            </a:tbl>
          </a:graphicData>
        </a:graphic>
      </p:graphicFrame>
    </p:spTree>
    <p:extLst>
      <p:ext uri="{BB962C8B-B14F-4D97-AF65-F5344CB8AC3E}">
        <p14:creationId xmlns:p14="http://schemas.microsoft.com/office/powerpoint/2010/main" val="423102382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35280" y="1386279"/>
            <a:ext cx="11430000" cy="2840842"/>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一</a:t>
            </a: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基础题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B0F0"/>
                </a:solidFill>
                <a:latin typeface="Times New Roman" panose="02020603050405020304" pitchFamily="18" charset="0"/>
                <a:ea typeface="仿宋" panose="02010609060101010101" pitchFamily="49" charset="-122"/>
                <a:cs typeface="Times New Roman" panose="02020603050405020304" pitchFamily="18" charset="0"/>
              </a:rPr>
              <a:t>［整本书阅读］</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重读《朝花夕拾》时，老师布置了“寻找长妈妈”的主题阅读任务，请问下列哪篇文章不用阅读</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．《父亲的病》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．《〈二十四孝图〉》</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．《五猖会》</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．《狗·猫·鼠》</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2" name="image231.jpeg"/>
          <p:cNvPicPr/>
          <p:nvPr/>
        </p:nvPicPr>
        <p:blipFill>
          <a:blip r:embed="rId2"/>
          <a:stretch>
            <a:fillRect/>
          </a:stretch>
        </p:blipFill>
        <p:spPr>
          <a:xfrm>
            <a:off x="472757" y="809307"/>
            <a:ext cx="1873289" cy="425133"/>
          </a:xfrm>
          <a:prstGeom prst="rect">
            <a:avLst/>
          </a:prstGeom>
        </p:spPr>
      </p:pic>
      <p:sp>
        <p:nvSpPr>
          <p:cNvPr id="4" name="A_803a7"/>
          <p:cNvSpPr/>
          <p:nvPr/>
        </p:nvSpPr>
        <p:spPr>
          <a:xfrm>
            <a:off x="7587933" y="2592271"/>
            <a:ext cx="1259394"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   </a:t>
            </a:r>
            <a:endParaRPr lang="zh-CN" altLang="en-US"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Tree>
    <p:extLst>
      <p:ext uri="{BB962C8B-B14F-4D97-AF65-F5344CB8AC3E}">
        <p14:creationId xmlns:p14="http://schemas.microsoft.com/office/powerpoint/2010/main" val="2848543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71695"/>
            <a:ext cx="11430000" cy="5641609"/>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B0F0"/>
                </a:solidFill>
                <a:latin typeface="Times New Roman" panose="02020603050405020304" pitchFamily="18" charset="0"/>
                <a:ea typeface="仿宋" panose="02010609060101010101" pitchFamily="49" charset="-122"/>
                <a:cs typeface="Times New Roman" panose="02020603050405020304" pitchFamily="18" charset="0"/>
              </a:rPr>
              <a:t>［整本书阅读］</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小语想通过阅读《朝花夕拾》来了解鲁迅先生的求学之路，你可以推荐她选择性阅读</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填序号</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这三篇。因</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着</a:t>
            </a:r>
            <a:endPar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填序号</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这篇中的原因，鲁迅到仙台医学专门学校习医。再后来他发现医学只能解救病人肉体的痛苦，要真正解救自己的民族，首先要救治人的精神，唤醒民众的觉悟。最终他决定“</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填写情节</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《从百草园到三味书屋</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smtClean="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《狗</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猫</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鼠》</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《父亲的病》</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Calibri" panose="020F0502020204030204" pitchFamily="34" charset="0"/>
                <a:ea typeface="宋体" panose="02010600030101010101" pitchFamily="2" charset="-122"/>
                <a:cs typeface="宋体" panose="02010600030101010101" pitchFamily="2" charset="-122"/>
              </a:rPr>
              <a:t>④</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《阿长与〈山海经</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⑤</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《琐记》</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Calibri" panose="020F0502020204030204" pitchFamily="34" charset="0"/>
                <a:ea typeface="宋体" panose="02010600030101010101" pitchFamily="2" charset="-122"/>
                <a:cs typeface="宋体" panose="02010600030101010101" pitchFamily="2" charset="-122"/>
              </a:rPr>
              <a:t>⑥</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《〈二十四孝图〉》</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Calibri" panose="020F0502020204030204" pitchFamily="34" charset="0"/>
                <a:ea typeface="宋体" panose="02010600030101010101" pitchFamily="2" charset="-122"/>
                <a:cs typeface="宋体" panose="02010600030101010101" pitchFamily="2" charset="-122"/>
              </a:rPr>
              <a:t>⑦</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《藤野先生》</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⑧</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《五猖会》</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Calibri" panose="020F0502020204030204" pitchFamily="34" charset="0"/>
                <a:ea typeface="宋体" panose="02010600030101010101" pitchFamily="2" charset="-122"/>
                <a:cs typeface="宋体" panose="02010600030101010101" pitchFamily="2" charset="-122"/>
              </a:rPr>
              <a:t>⑨</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《范爱农》</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Calibri" panose="020F0502020204030204" pitchFamily="34" charset="0"/>
                <a:ea typeface="宋体" panose="02010600030101010101" pitchFamily="2" charset="-122"/>
                <a:cs typeface="宋体" panose="02010600030101010101" pitchFamily="2" charset="-122"/>
              </a:rPr>
              <a:t>⑩</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《无常》</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6" name="A_53259"/>
          <p:cNvSpPr/>
          <p:nvPr/>
        </p:nvSpPr>
        <p:spPr>
          <a:xfrm>
            <a:off x="8228965" y="2987159"/>
            <a:ext cx="2294001"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弃医从文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5" name="A_34549"/>
          <p:cNvSpPr/>
          <p:nvPr/>
        </p:nvSpPr>
        <p:spPr>
          <a:xfrm>
            <a:off x="728028" y="1877687"/>
            <a:ext cx="1222438"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Calibri" panose="020F0502020204030204" pitchFamily="34" charset="0"/>
                <a:ea typeface="宋体" panose="02010600030101010101" pitchFamily="2" charset="-122"/>
                <a:sym typeface="Calibri" panose="020F0502020204030204" pitchFamily="34" charset="0"/>
              </a:rPr>
              <a:t>③　</a:t>
            </a:r>
            <a:endParaRPr lang="zh-CN" altLang="en-US" sz="2800" b="1">
              <a:solidFill>
                <a:srgbClr val="FF0000"/>
              </a:solidFill>
              <a:latin typeface="Calibri" panose="020F0502020204030204" pitchFamily="34" charset="0"/>
              <a:ea typeface="宋体" panose="02010600030101010101" pitchFamily="2" charset="-122"/>
              <a:sym typeface="Calibri" panose="020F0502020204030204" pitchFamily="34" charset="0"/>
            </a:endParaRPr>
          </a:p>
        </p:txBody>
      </p:sp>
      <p:sp>
        <p:nvSpPr>
          <p:cNvPr id="4" name="A_cecfe"/>
          <p:cNvSpPr/>
          <p:nvPr/>
        </p:nvSpPr>
        <p:spPr>
          <a:xfrm>
            <a:off x="6085840" y="1322951"/>
            <a:ext cx="1936814"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Calibri" panose="020F0502020204030204" pitchFamily="34" charset="0"/>
                <a:ea typeface="宋体" panose="02010600030101010101" pitchFamily="2" charset="-122"/>
                <a:sym typeface="Calibri" panose="020F0502020204030204" pitchFamily="34" charset="0"/>
              </a:rPr>
              <a:t>①⑤⑦　</a:t>
            </a:r>
            <a:endParaRPr lang="zh-CN" altLang="en-US" sz="2800" b="1">
              <a:solidFill>
                <a:srgbClr val="FF0000"/>
              </a:solidFill>
              <a:latin typeface="Calibri" panose="020F0502020204030204" pitchFamily="34" charset="0"/>
              <a:ea typeface="宋体" panose="02010600030101010101" pitchFamily="2" charset="-122"/>
              <a:sym typeface="Calibri" panose="020F0502020204030204" pitchFamily="34" charset="0"/>
            </a:endParaRPr>
          </a:p>
        </p:txBody>
      </p:sp>
    </p:spTree>
    <p:extLst>
      <p:ext uri="{BB962C8B-B14F-4D97-AF65-F5344CB8AC3E}">
        <p14:creationId xmlns:p14="http://schemas.microsoft.com/office/powerpoint/2010/main" val="246033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3879"/>
            <a:ext cx="11430000" cy="2840842"/>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阅读下面文字，回答问题。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5963">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但前回的名医的脸是圆而胖的，他却长而胖了：这一点颇不同。他一张药方上，总兼有一种特别的丸散和一种奇特的药引。</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28067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文中的“他”指的是</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，这种“奇特的药引”</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是</a:t>
            </a:r>
            <a:endPar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endParaRPr>
          </a:p>
          <a:p>
            <a:pPr indent="280670">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A_dc055"/>
          <p:cNvSpPr/>
          <p:nvPr/>
        </p:nvSpPr>
        <p:spPr>
          <a:xfrm>
            <a:off x="1008698" y="3549343"/>
            <a:ext cx="2294001" cy="41747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一对蟋蟀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3" name="A_b69b0"/>
          <p:cNvSpPr/>
          <p:nvPr/>
        </p:nvSpPr>
        <p:spPr>
          <a:xfrm>
            <a:off x="4223385" y="2994607"/>
            <a:ext cx="1936814"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陈莲河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Tree>
    <p:extLst>
      <p:ext uri="{BB962C8B-B14F-4D97-AF65-F5344CB8AC3E}">
        <p14:creationId xmlns:p14="http://schemas.microsoft.com/office/powerpoint/2010/main" val="2891571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35280" y="923322"/>
            <a:ext cx="11430000" cy="340099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《朝花夕拾》包含了鲁迅先后撰写的十篇回忆性</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。其中描写儿时去看迎神赛会前，被父亲要求背《鉴略》的情节</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出自</a:t>
            </a:r>
            <a:endPar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sng" smtClean="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篇章名</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《朝花夕拾》中：“眼球白多黑少”的人物是</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在</a:t>
            </a:r>
            <a:endPar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sng" smtClean="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中鲁迅讽刺了两名故弄玄虚、勒索钱财、草菅人命的庸医。</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6" name="A_09f8d"/>
          <p:cNvSpPr/>
          <p:nvPr/>
        </p:nvSpPr>
        <p:spPr>
          <a:xfrm>
            <a:off x="1039495" y="3238786"/>
            <a:ext cx="2294001"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父亲的病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5" name="A_fcb45"/>
          <p:cNvSpPr/>
          <p:nvPr/>
        </p:nvSpPr>
        <p:spPr>
          <a:xfrm>
            <a:off x="8361045" y="2684050"/>
            <a:ext cx="1936814"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范爱农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4" name="A_a3d2d"/>
          <p:cNvSpPr/>
          <p:nvPr/>
        </p:nvSpPr>
        <p:spPr>
          <a:xfrm>
            <a:off x="1039495" y="2129314"/>
            <a:ext cx="1936814"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五猖会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3" name="A_675f9"/>
          <p:cNvSpPr/>
          <p:nvPr/>
        </p:nvSpPr>
        <p:spPr>
          <a:xfrm>
            <a:off x="8718233" y="1019842"/>
            <a:ext cx="1579626"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散文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Tree>
    <p:extLst>
      <p:ext uri="{BB962C8B-B14F-4D97-AF65-F5344CB8AC3E}">
        <p14:creationId xmlns:p14="http://schemas.microsoft.com/office/powerpoint/2010/main" val="1965118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4" grpId="0" animBg="1"/>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223.jpeg">
            <a:extLst>
              <a:ext uri="{FF2B5EF4-FFF2-40B4-BE49-F238E27FC236}">
                <a16:creationId xmlns:a16="http://schemas.microsoft.com/office/drawing/2014/main" id="{3D407BAB-5189-5F32-EF60-68B2E1478642}"/>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340287" y="849165"/>
            <a:ext cx="1910545" cy="433588"/>
          </a:xfrm>
          <a:prstGeom prst="rect">
            <a:avLst/>
          </a:prstGeom>
        </p:spPr>
      </p:pic>
      <p:sp>
        <p:nvSpPr>
          <p:cNvPr id="2" name="矩形 1"/>
          <p:cNvSpPr>
            <a:spLocks noChangeAspect="1"/>
          </p:cNvSpPr>
          <p:nvPr/>
        </p:nvSpPr>
        <p:spPr>
          <a:xfrm>
            <a:off x="340287" y="669999"/>
            <a:ext cx="11430000" cy="2840842"/>
          </a:xfrm>
          <a:prstGeom prst="rect">
            <a:avLst/>
          </a:prstGeom>
        </p:spPr>
        <p:txBody>
          <a:bodyPr>
            <a:spAutoFit/>
          </a:bodyPr>
          <a:lstStyle/>
          <a:p>
            <a:pPr>
              <a:lnSpc>
                <a:spcPct val="130000"/>
              </a:lnSpc>
              <a:spcAft>
                <a:spcPts val="0"/>
              </a:spcAft>
            </a:pP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鲁迅</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原名周树人，字豫才，浙江绍兴人。中国现代伟大的无产阶级文学家、思想家、革命家，又被称为“民族魂”。代表作有小说集《呐喊》《彷徨》《故事新编》，回忆性散文集《朝花夕拾》，散文诗集《野草》，杂文集《坟》《热风》《且介亭杂文》《华盖集》《华盖集续编》等。</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3208176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11480" y="725208"/>
            <a:ext cx="11430000" cy="5081456"/>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二</a:t>
            </a: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小语段</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请运用积累的知识，完成</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看新书的风气便流行起来，我也知道了中国有一部书叫《天演论》。星期日跑到城南去买了来，白纸石印的一厚本，价五百文正。翻开一看，是写得很好的字，开首便道：</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赫胥黎独处一室之中，在英伦之南，背山而面野，</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槛</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外诸境，历历如在机下。乃悬想二千年前，当罗马大将恺彻未到时，此间有何景物？计惟有天造草</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昧</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82574552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a:off x="320040" y="4802515"/>
            <a:ext cx="11430000" cy="1160382"/>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上述文段出自鲁迅散文集</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sng" smtClean="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》中的</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名篇</a:t>
            </a:r>
            <a:endPar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sng" smtClean="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8" name="A_9c530"/>
          <p:cNvSpPr/>
          <p:nvPr/>
        </p:nvSpPr>
        <p:spPr>
          <a:xfrm>
            <a:off x="1024255" y="5453771"/>
            <a:ext cx="1979676" cy="41747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琐记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2" name="矩形 1"/>
          <p:cNvSpPr>
            <a:spLocks noChangeAspect="1"/>
          </p:cNvSpPr>
          <p:nvPr/>
        </p:nvSpPr>
        <p:spPr>
          <a:xfrm>
            <a:off x="320040" y="841366"/>
            <a:ext cx="11430000" cy="3961149"/>
          </a:xfrm>
          <a:prstGeom prst="rect">
            <a:avLst/>
          </a:prstGeom>
        </p:spPr>
        <p:txBody>
          <a:bodyPr>
            <a:spAutoFit/>
          </a:bodyPr>
          <a:lstStyle/>
          <a:p>
            <a:pPr indent="715963">
              <a:lnSpc>
                <a:spcPct val="130000"/>
              </a:lnSpc>
              <a:spcAft>
                <a:spcPts val="0"/>
              </a:spcAft>
            </a:pP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哦！原来世界上竟还有一个赫胥黎坐在书房里那么想，而且想得那么新鲜？</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一口气读下去，</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物</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j</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ì</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ng</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天择</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也出来了，苏格拉第，柏拉图也出来了，斯多噶也出来了。学堂里又设立了一个阅报处，《时务报》不待言，还有《译学汇编》，那书面上的张廉卿一流的四个字，就蓝得很可爱。</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给加点的字注音，根据拼音写出相应的汉字。</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槛</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外　草</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昧</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物</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j</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ì</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ng</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7" name="A_9cd5e"/>
          <p:cNvSpPr/>
          <p:nvPr/>
        </p:nvSpPr>
        <p:spPr>
          <a:xfrm>
            <a:off x="5442268" y="4899035"/>
            <a:ext cx="3048063"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朝花夕拾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5" name="A_c8783"/>
          <p:cNvSpPr/>
          <p:nvPr/>
        </p:nvSpPr>
        <p:spPr>
          <a:xfrm>
            <a:off x="7047198" y="4266302"/>
            <a:ext cx="1241489" cy="41747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竞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4" name="A_e4fad"/>
          <p:cNvSpPr/>
          <p:nvPr/>
        </p:nvSpPr>
        <p:spPr>
          <a:xfrm>
            <a:off x="4229418" y="4266302"/>
            <a:ext cx="1457388" cy="41747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mèi  </a:t>
            </a:r>
            <a:endParaRPr lang="zh-CN" altLang="en-US"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
        <p:nvSpPr>
          <p:cNvPr id="3" name="A_21000"/>
          <p:cNvSpPr/>
          <p:nvPr/>
        </p:nvSpPr>
        <p:spPr>
          <a:xfrm>
            <a:off x="1120775" y="4266302"/>
            <a:ext cx="1478026" cy="41747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2800" b="1" dirty="0" err="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jiàn</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endParaRPr lang="zh-CN" altLang="en-US"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Tree>
    <p:extLst>
      <p:ext uri="{BB962C8B-B14F-4D97-AF65-F5344CB8AC3E}">
        <p14:creationId xmlns:p14="http://schemas.microsoft.com/office/powerpoint/2010/main" val="1723953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5" grpId="0" animBg="1"/>
      <p:bldP spid="4" grpId="0" animBg="1"/>
      <p:bldP spid="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5760" y="1203399"/>
            <a:ext cx="11430000" cy="2840842"/>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下列有关鲁迅的往事，按照时间顺序排列正确的一项是</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决定弃医从文。</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在三味书屋读书。</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接触《天演论》。</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zh-CN" altLang="zh-CN" sz="2800" b="1" dirty="0">
                <a:latin typeface="Calibri" panose="020F0502020204030204" pitchFamily="34" charset="0"/>
                <a:ea typeface="宋体" panose="02010600030101010101" pitchFamily="2" charset="-122"/>
                <a:cs typeface="宋体" panose="02010600030101010101" pitchFamily="2" charset="-122"/>
              </a:rPr>
              <a:t>④</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与范爱农相识。</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Calibri" panose="020F0502020204030204" pitchFamily="34" charset="0"/>
                <a:ea typeface="宋体" panose="02010600030101010101" pitchFamily="2" charset="-122"/>
                <a:cs typeface="宋体" panose="02010600030101010101" pitchFamily="2" charset="-122"/>
              </a:rPr>
              <a:t>②③④①</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Calibri" panose="020F0502020204030204" pitchFamily="34" charset="0"/>
                <a:ea typeface="宋体" panose="02010600030101010101" pitchFamily="2" charset="-122"/>
                <a:cs typeface="宋体" panose="02010600030101010101" pitchFamily="2" charset="-122"/>
              </a:rPr>
              <a:t>②③①④</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Calibri" panose="020F0502020204030204" pitchFamily="34" charset="0"/>
                <a:ea typeface="宋体" panose="02010600030101010101" pitchFamily="2" charset="-122"/>
                <a:cs typeface="宋体" panose="02010600030101010101" pitchFamily="2" charset="-122"/>
              </a:rPr>
              <a:t>③②④①</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Calibri" panose="020F0502020204030204" pitchFamily="34" charset="0"/>
                <a:ea typeface="宋体" panose="02010600030101010101" pitchFamily="2" charset="-122"/>
                <a:cs typeface="宋体" panose="02010600030101010101" pitchFamily="2" charset="-122"/>
              </a:rPr>
              <a:t>②④③①</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80edc"/>
          <p:cNvSpPr/>
          <p:nvPr/>
        </p:nvSpPr>
        <p:spPr>
          <a:xfrm>
            <a:off x="9536113" y="1299919"/>
            <a:ext cx="1259395"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   </a:t>
            </a:r>
            <a:endParaRPr lang="zh-CN" altLang="en-US"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Tree>
    <p:extLst>
      <p:ext uri="{BB962C8B-B14F-4D97-AF65-F5344CB8AC3E}">
        <p14:creationId xmlns:p14="http://schemas.microsoft.com/office/powerpoint/2010/main" val="2380820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20040" y="915869"/>
            <a:ext cx="11430000" cy="2332946"/>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结合整本书内容，说说你从文段画线句中看出鲁迅当时的思想状态是怎样的</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pPr>
            <a:r>
              <a:rPr lang="en-US" altLang="zh-CN" sz="2800" u="sng" dirty="0">
                <a:latin typeface="Calibri" panose="020F0502020204030204" pitchFamily="34" charset="0"/>
                <a:ea typeface="宋体" panose="02010600030101010101" pitchFamily="2" charset="-122"/>
                <a:cs typeface="Times New Roman" panose="02020603050405020304" pitchFamily="18" charset="0"/>
              </a:rPr>
              <a:t>												</a:t>
            </a:r>
            <a:endParaRPr lang="zh-CN" altLang="zh-CN" sz="2800" u="sng"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u="sng" dirty="0" smtClean="0">
                <a:latin typeface="Calibri" panose="020F0502020204030204" pitchFamily="34" charset="0"/>
                <a:ea typeface="宋体" panose="02010600030101010101" pitchFamily="2" charset="-122"/>
                <a:cs typeface="Times New Roman" panose="02020603050405020304" pitchFamily="18" charset="0"/>
              </a:rPr>
              <a:t>												</a:t>
            </a:r>
            <a:endParaRPr lang="zh-CN" altLang="zh-CN" sz="2800" u="sng"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20040" y="1936949"/>
            <a:ext cx="11430000" cy="1160382"/>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体现</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了鲁迅当时对新知识、新思想充满渴望与好奇的思想状态；也反映出他不满足于传统知识体系、勇于追求进步思想的精神。</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569557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133713"/>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淮南谢家集区二模</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请运用积累的知识，完成</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36195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因为东关离城远，大清早大家就起来。昨夜预定好的三道明瓦窗的大船，已经泊在河</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埠</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头，船椅，饭菜，茶炊，点心盒子，都在陆续搬下去了。我笑着跳着，催他们要搬得快。忽然，工人的脸色很谨肃了，我知道有些</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q</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ī</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跷，四面一看，父亲就站在我背后。</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36195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去拿你的书来。</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他慢慢地说。</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36195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这所谓</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书</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，是指我开蒙时候所读的《</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》。因为我再没有第二本了。我们那里上学的岁数是多拣单数的，所以这使我记住我其时是七岁。</a:t>
            </a:r>
            <a:r>
              <a:rPr lang="en-US" altLang="zh-CN" sz="2800" b="1" dirty="0">
                <a:latin typeface="Calibri" panose="020F0502020204030204" pitchFamily="34" charset="0"/>
                <a:ea typeface="楷体" panose="02010609060101010101" pitchFamily="49" charset="-122"/>
                <a:cs typeface="Calibri" panose="020F0502020204030204" pitchFamily="34"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71859936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472440" y="4787275"/>
            <a:ext cx="11430000" cy="1212640"/>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给加点的字注音，根据拼音写出相应的汉字。</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河</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埠</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err="1" smtClean="0">
                <a:latin typeface="Times New Roman" panose="02020603050405020304" pitchFamily="18" charset="0"/>
                <a:ea typeface="宋体" panose="02010600030101010101" pitchFamily="2" charset="-122"/>
                <a:cs typeface="Times New Roman" panose="02020603050405020304" pitchFamily="18" charset="0"/>
              </a:rPr>
              <a:t>q</a:t>
            </a:r>
            <a:r>
              <a:rPr lang="en-US" altLang="zh-CN" sz="2800" b="1" dirty="0" err="1" smtClean="0">
                <a:latin typeface="宋体" panose="02010600030101010101" pitchFamily="2" charset="-122"/>
                <a:ea typeface="宋体" panose="02010600030101010101" pitchFamily="2" charset="-122"/>
                <a:cs typeface="Times New Roman" panose="02020603050405020304" pitchFamily="18" charset="0"/>
              </a:rPr>
              <a:t>ī</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跷</a:t>
            </a:r>
            <a:r>
              <a:rPr lang="en-US" altLang="zh-CN" sz="2800"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忐</a:t>
            </a:r>
            <a:r>
              <a:rPr lang="zh-CN" altLang="zh-CN" sz="2800" b="1" spc="-2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忑</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读</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sh</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ú</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7" name="A_2a60e"/>
          <p:cNvSpPr/>
          <p:nvPr/>
        </p:nvSpPr>
        <p:spPr>
          <a:xfrm>
            <a:off x="9610127" y="5437166"/>
            <a:ext cx="1241488"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熟  </a:t>
            </a:r>
            <a:endParaRPr lang="zh-CN" altLang="en-US"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6" name="A_d188e"/>
          <p:cNvSpPr/>
          <p:nvPr/>
        </p:nvSpPr>
        <p:spPr>
          <a:xfrm>
            <a:off x="6991990" y="5421926"/>
            <a:ext cx="1082738" cy="44167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2800" b="1" dirty="0" err="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tè</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endParaRPr lang="zh-CN" altLang="en-US"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
        <p:nvSpPr>
          <p:cNvPr id="5" name="A_a1c16"/>
          <p:cNvSpPr/>
          <p:nvPr/>
        </p:nvSpPr>
        <p:spPr>
          <a:xfrm>
            <a:off x="3847402" y="5437166"/>
            <a:ext cx="1125601"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蹊  </a:t>
            </a:r>
            <a:endPar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endParaRPr>
          </a:p>
        </p:txBody>
      </p:sp>
      <p:sp>
        <p:nvSpPr>
          <p:cNvPr id="2" name="矩形 1"/>
          <p:cNvSpPr>
            <a:spLocks noChangeAspect="1"/>
          </p:cNvSpPr>
          <p:nvPr/>
        </p:nvSpPr>
        <p:spPr>
          <a:xfrm>
            <a:off x="365760" y="826126"/>
            <a:ext cx="11430000" cy="3961149"/>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我忐</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忑</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着，拿了书来了。他使我同坐在堂中央的桌子前，教我一句一句地读下去。我担着心，一句一句地读下去。</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两句一行，大约读了二三十行罢，他说：</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给我读</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sh</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ú</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。背不出，就不准去看会。</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他说完，便站起来，走进房里去了。</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我似乎从头上浇了一盆冷水。但是，有什么法子呢？自然是读着，读着，强记着，</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而且要背出来。</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A_c2dc2"/>
          <p:cNvSpPr/>
          <p:nvPr/>
        </p:nvSpPr>
        <p:spPr>
          <a:xfrm>
            <a:off x="1484408" y="5437166"/>
            <a:ext cx="1351026"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2800" b="1" dirty="0" err="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bù</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endParaRPr lang="zh-CN" altLang="en-US"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Tree>
    <p:extLst>
      <p:ext uri="{BB962C8B-B14F-4D97-AF65-F5344CB8AC3E}">
        <p14:creationId xmlns:p14="http://schemas.microsoft.com/office/powerpoint/2010/main" val="1668423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5" grpId="0" animBg="1"/>
      <p:bldP spid="4"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26720" y="1032032"/>
            <a:ext cx="11430000" cy="1720536"/>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下列短语的类型与“慢慢地说”相同的一项是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．嫦娥奔月</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．认真思考</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．花草树木</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．打扫卫生</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82e01"/>
          <p:cNvSpPr/>
          <p:nvPr/>
        </p:nvSpPr>
        <p:spPr>
          <a:xfrm>
            <a:off x="8168323" y="1128552"/>
            <a:ext cx="1278001"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B   </a:t>
            </a:r>
            <a:endParaRPr lang="zh-CN" altLang="en-US"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Tree>
    <p:extLst>
      <p:ext uri="{BB962C8B-B14F-4D97-AF65-F5344CB8AC3E}">
        <p14:creationId xmlns:p14="http://schemas.microsoft.com/office/powerpoint/2010/main" val="2786964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533400" y="4436309"/>
            <a:ext cx="11430000" cy="1160382"/>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书单中有阿长买回来的</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，有父亲强制要被背诵的</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，有揭露孝道虚伪的</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，还有在南京求学时痴迷的</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填字母</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Calibri" panose="020F0502020204030204" pitchFamily="34" charset="0"/>
                <a:ea typeface="楷体" panose="02010609060101010101" pitchFamily="49" charset="-122"/>
                <a:cs typeface="Calibri" panose="020F0502020204030204" pitchFamily="34"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8" name="A_01cea"/>
          <p:cNvSpPr/>
          <p:nvPr/>
        </p:nvSpPr>
        <p:spPr>
          <a:xfrm>
            <a:off x="8300403" y="5087565"/>
            <a:ext cx="1122426" cy="41747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C</a:t>
            </a:r>
            <a:r>
              <a:rPr lang="zh-CN" altLang="en-US"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endParaRPr lang="zh-CN" altLang="en-US"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
        <p:nvSpPr>
          <p:cNvPr id="7" name="A_531bf"/>
          <p:cNvSpPr/>
          <p:nvPr/>
        </p:nvSpPr>
        <p:spPr>
          <a:xfrm>
            <a:off x="3023553" y="5087565"/>
            <a:ext cx="1141476" cy="41747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H</a:t>
            </a:r>
            <a:r>
              <a:rPr lang="zh-CN" altLang="en-US"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endParaRPr lang="zh-CN" altLang="en-US"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
        <p:nvSpPr>
          <p:cNvPr id="6" name="A_82366"/>
          <p:cNvSpPr/>
          <p:nvPr/>
        </p:nvSpPr>
        <p:spPr>
          <a:xfrm>
            <a:off x="10046653" y="4532829"/>
            <a:ext cx="1101788"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E</a:t>
            </a:r>
            <a:r>
              <a:rPr lang="zh-CN" altLang="en-US"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endParaRPr lang="zh-CN" altLang="en-US"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
        <p:nvSpPr>
          <p:cNvPr id="3" name="矩形 2"/>
          <p:cNvSpPr>
            <a:spLocks noChangeAspect="1"/>
          </p:cNvSpPr>
          <p:nvPr/>
        </p:nvSpPr>
        <p:spPr>
          <a:xfrm>
            <a:off x="1051560" y="1939091"/>
            <a:ext cx="9174480" cy="2332946"/>
          </a:xfrm>
          <a:prstGeom prst="rect">
            <a:avLst/>
          </a:prstGeom>
          <a:ln>
            <a:solidFill>
              <a:schemeClr val="tx1"/>
            </a:solidFill>
          </a:ln>
        </p:spPr>
        <p:txBody>
          <a:bodyPr wrap="square">
            <a:spAutoFit/>
          </a:bodyPr>
          <a:lstStyle/>
          <a:p>
            <a:pPr algn="ctr">
              <a:lnSpc>
                <a:spcPct val="130000"/>
              </a:lnSpc>
              <a:spcAft>
                <a:spcPts val="0"/>
              </a:spcAf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鲁迅书单</a:t>
            </a:r>
            <a:endParaRPr lang="zh-CN" altLang="zh-CN" sz="2800" dirty="0">
              <a:solidFill>
                <a:srgbClr val="000000"/>
              </a:solidFill>
              <a:latin typeface="NEU-BZ"/>
              <a:ea typeface="方正书宋_GBK"/>
              <a:cs typeface="Times New Roman" panose="02020603050405020304" pitchFamily="18" charset="0"/>
            </a:endParaRPr>
          </a:p>
          <a:p>
            <a:pPr algn="just">
              <a:lnSpc>
                <a:spcPct val="130000"/>
              </a:lnSpc>
              <a:spcAft>
                <a:spcPts val="0"/>
              </a:spcAft>
            </a:pPr>
            <a:r>
              <a:rPr lang="en-US" altLang="zh-CN" sz="28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《荡寇志》</a:t>
            </a:r>
            <a:r>
              <a:rPr lang="zh-CN" altLang="zh-CN" sz="28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en-US" altLang="zh-CN" sz="28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《山海经》</a:t>
            </a:r>
            <a:r>
              <a:rPr lang="zh-CN" altLang="zh-CN" sz="28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r>
              <a:rPr lang="en-US" altLang="zh-CN" sz="28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《天演论》</a:t>
            </a:r>
            <a:endParaRPr lang="zh-CN" altLang="zh-CN" sz="2800" dirty="0">
              <a:solidFill>
                <a:srgbClr val="000000"/>
              </a:solidFill>
              <a:latin typeface="NEU-BZ"/>
              <a:ea typeface="方正书宋_GBK"/>
              <a:cs typeface="Times New Roman" panose="02020603050405020304" pitchFamily="18" charset="0"/>
            </a:endParaRPr>
          </a:p>
          <a:p>
            <a:pPr algn="just">
              <a:lnSpc>
                <a:spcPct val="130000"/>
              </a:lnSpc>
              <a:spcAft>
                <a:spcPts val="0"/>
              </a:spcAft>
            </a:pPr>
            <a:r>
              <a:rPr lang="en-US" altLang="zh-CN" sz="28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《孝子传》</a:t>
            </a:r>
            <a:r>
              <a:rPr lang="en-US"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《鉴略》</a:t>
            </a:r>
            <a:r>
              <a:rPr lang="en-US"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F</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《左传》</a:t>
            </a:r>
            <a:endParaRPr lang="zh-CN" altLang="zh-CN" sz="2800" dirty="0">
              <a:solidFill>
                <a:srgbClr val="000000"/>
              </a:solidFill>
              <a:latin typeface="NEU-BZ"/>
              <a:ea typeface="方正书宋_GBK"/>
              <a:cs typeface="Times New Roman" panose="02020603050405020304" pitchFamily="18" charset="0"/>
            </a:endParaRPr>
          </a:p>
          <a:p>
            <a:pPr>
              <a:lnSpc>
                <a:spcPct val="130000"/>
              </a:lnSpc>
            </a:pPr>
            <a:r>
              <a:rPr lang="en-US" altLang="zh-CN" sz="2800" dirty="0">
                <a:latin typeface="Times New Roman" panose="02020603050405020304" pitchFamily="18" charset="0"/>
                <a:ea typeface="宋体" panose="02010600030101010101" pitchFamily="2" charset="-122"/>
              </a:rPr>
              <a:t>G.</a:t>
            </a:r>
            <a:r>
              <a:rPr lang="zh-CN" altLang="zh-CN" sz="2800" dirty="0">
                <a:latin typeface="Times New Roman" panose="02020603050405020304" pitchFamily="18" charset="0"/>
                <a:ea typeface="楷体" panose="02010609060101010101" pitchFamily="49" charset="-122"/>
                <a:cs typeface="Times New Roman" panose="02020603050405020304" pitchFamily="18" charset="0"/>
              </a:rPr>
              <a:t>《封神榜》</a:t>
            </a:r>
            <a:r>
              <a:rPr lang="en-US" altLang="zh-CN" sz="2800" dirty="0">
                <a:latin typeface="Times New Roman" panose="02020603050405020304" pitchFamily="18" charset="0"/>
                <a:ea typeface="楷体" panose="02010609060101010101" pitchFamily="49" charset="-122"/>
              </a:rPr>
              <a:t>	</a:t>
            </a:r>
            <a:r>
              <a:rPr lang="en-US" altLang="zh-CN" sz="2800" dirty="0">
                <a:latin typeface="Times New Roman" panose="02020603050405020304" pitchFamily="18" charset="0"/>
                <a:ea typeface="宋体" panose="02010600030101010101" pitchFamily="2" charset="-122"/>
              </a:rPr>
              <a:t>H.</a:t>
            </a:r>
            <a:r>
              <a:rPr lang="zh-CN" altLang="zh-CN" sz="2800" dirty="0">
                <a:latin typeface="Times New Roman" panose="02020603050405020304" pitchFamily="18" charset="0"/>
                <a:ea typeface="楷体" panose="02010609060101010101" pitchFamily="49" charset="-122"/>
                <a:cs typeface="Times New Roman" panose="02020603050405020304" pitchFamily="18" charset="0"/>
              </a:rPr>
              <a:t>《二十四孝图》</a:t>
            </a:r>
            <a:endParaRPr lang="zh-CN" altLang="en-US" sz="2800" dirty="0"/>
          </a:p>
        </p:txBody>
      </p:sp>
      <p:sp>
        <p:nvSpPr>
          <p:cNvPr id="5" name="A_ca9e4"/>
          <p:cNvSpPr/>
          <p:nvPr/>
        </p:nvSpPr>
        <p:spPr>
          <a:xfrm>
            <a:off x="5166678" y="4532829"/>
            <a:ext cx="1101788"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B</a:t>
            </a:r>
            <a:r>
              <a:rPr lang="zh-CN" altLang="en-US"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endParaRPr lang="zh-CN" altLang="en-US"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
        <p:nvSpPr>
          <p:cNvPr id="2" name="矩形 1"/>
          <p:cNvSpPr>
            <a:spLocks noChangeAspect="1"/>
          </p:cNvSpPr>
          <p:nvPr/>
        </p:nvSpPr>
        <p:spPr>
          <a:xfrm>
            <a:off x="274320" y="778709"/>
            <a:ext cx="11430000" cy="1160382"/>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鲁迅爱读书，从小就与书形影不离。请从先生的书单中选择合适的书籍进行填空。</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110657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6" grpId="0" animBg="1"/>
      <p:bldP spid="5"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26720" y="727232"/>
            <a:ext cx="11430000" cy="5133713"/>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有人说，《朝花夕拾》包含了作者“温馨的回忆与理性的批判”。请结合相关作品具体说说作者对藤野先生的“温馨的回忆”和对衍太太的“理性的批判”的内容</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pPr>
            <a:r>
              <a:rPr lang="en-US" altLang="zh-CN" sz="2800" u="sng" dirty="0" smtClean="0">
                <a:latin typeface="Calibri" panose="020F0502020204030204" pitchFamily="34" charset="0"/>
                <a:ea typeface="宋体" panose="02010600030101010101" pitchFamily="2" charset="-122"/>
                <a:cs typeface="Times New Roman" panose="02020603050405020304" pitchFamily="18" charset="0"/>
              </a:rPr>
              <a:t>												</a:t>
            </a:r>
            <a:r>
              <a:rPr lang="en-US" altLang="zh-CN" sz="2800" u="sng" dirty="0">
                <a:latin typeface="Calibri" panose="020F0502020204030204" pitchFamily="34" charset="0"/>
                <a:ea typeface="宋体" panose="02010600030101010101" pitchFamily="2" charset="-122"/>
                <a:cs typeface="Times New Roman" panose="02020603050405020304" pitchFamily="18" charset="0"/>
              </a:rPr>
              <a:t>												</a:t>
            </a:r>
            <a:endParaRPr lang="zh-CN" altLang="zh-CN" sz="2800" u="sng"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2800" u="sng" dirty="0">
                <a:latin typeface="Calibri" panose="020F0502020204030204" pitchFamily="34" charset="0"/>
                <a:ea typeface="宋体" panose="02010600030101010101" pitchFamily="2" charset="-122"/>
                <a:cs typeface="Times New Roman" panose="02020603050405020304" pitchFamily="18" charset="0"/>
              </a:rPr>
              <a:t>												</a:t>
            </a:r>
            <a:endParaRPr lang="zh-CN" altLang="zh-CN" sz="2800" u="sng"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2800" u="sng" dirty="0">
                <a:latin typeface="Calibri" panose="020F0502020204030204" pitchFamily="34" charset="0"/>
                <a:ea typeface="宋体" panose="02010600030101010101" pitchFamily="2" charset="-122"/>
                <a:cs typeface="Times New Roman" panose="02020603050405020304" pitchFamily="18" charset="0"/>
              </a:rPr>
              <a:t>												</a:t>
            </a:r>
            <a:endParaRPr lang="zh-CN" altLang="zh-CN" sz="2800" u="sng"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2800" u="sng" dirty="0">
                <a:latin typeface="Calibri" panose="020F0502020204030204" pitchFamily="34" charset="0"/>
                <a:ea typeface="宋体" panose="02010600030101010101" pitchFamily="2" charset="-122"/>
                <a:cs typeface="Times New Roman" panose="02020603050405020304" pitchFamily="18" charset="0"/>
              </a:rPr>
              <a:t>												</a:t>
            </a:r>
            <a:endParaRPr lang="zh-CN" altLang="zh-CN" sz="2800" u="sng"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endParaRPr lang="zh-CN" altLang="zh-CN" sz="2800" u="sng"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426720" y="2386808"/>
            <a:ext cx="10942320" cy="2893100"/>
          </a:xfrm>
          <a:prstGeom prst="rect">
            <a:avLst/>
          </a:prstGeom>
        </p:spPr>
        <p:txBody>
          <a:bodyPr wrap="square">
            <a:spAutoFit/>
          </a:bodyPr>
          <a:lstStyle/>
          <a:p>
            <a:pPr indent="441325">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藤野先生，没有民族偏见，帮</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我</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添改讲义，纠正解剖图，给予</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我</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关爱与鼓励。让</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我</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感激与怀念。衍太太怂恿孩子们冬天里吃冰、打旋子，事后充当</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老好人</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；在</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我</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父亲弥留之际，让</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我</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大喊大叫，增加病人的痛苦；让</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我</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看坏书，偷母亲首饰变卖，并散布谣言，让</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我</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厌恶和愤怒。</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373230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35280" y="736715"/>
            <a:ext cx="11430000" cy="5693866"/>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三</a:t>
            </a: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创新题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同学们阅读《朝花夕拾》后产生了分歧，有人觉得鲁迅先生的童年生活是快乐的，有人觉得是不美好的，你更赞同哪个观点呢？请列举一篇文章来说说理由</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800" b="1" dirty="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pPr>
            <a:r>
              <a:rPr lang="en-US" altLang="zh-CN" sz="2800" u="sng" dirty="0">
                <a:latin typeface="Calibri" panose="020F0502020204030204" pitchFamily="34" charset="0"/>
                <a:ea typeface="宋体" panose="02010600030101010101" pitchFamily="2" charset="-122"/>
                <a:cs typeface="Times New Roman" panose="02020603050405020304" pitchFamily="18" charset="0"/>
              </a:rPr>
              <a:t>																								</a:t>
            </a:r>
            <a:endParaRPr lang="zh-CN" altLang="zh-CN" sz="2800" u="sng"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2800" u="sng" dirty="0">
                <a:latin typeface="Calibri" panose="020F0502020204030204" pitchFamily="34" charset="0"/>
                <a:ea typeface="宋体" panose="02010600030101010101" pitchFamily="2" charset="-122"/>
                <a:cs typeface="Times New Roman" panose="02020603050405020304" pitchFamily="18" charset="0"/>
              </a:rPr>
              <a:t>												</a:t>
            </a:r>
            <a:endParaRPr lang="zh-CN" altLang="zh-CN" sz="2800" u="sng"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2800" u="sng" dirty="0">
                <a:latin typeface="Calibri" panose="020F0502020204030204" pitchFamily="34" charset="0"/>
                <a:ea typeface="宋体" panose="02010600030101010101" pitchFamily="2" charset="-122"/>
                <a:cs typeface="Times New Roman" panose="02020603050405020304" pitchFamily="18" charset="0"/>
              </a:rPr>
              <a:t>												</a:t>
            </a:r>
            <a:endParaRPr lang="zh-CN" altLang="zh-CN" sz="2800" u="sng"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2800" u="sng" dirty="0">
                <a:latin typeface="Calibri" panose="020F0502020204030204" pitchFamily="34" charset="0"/>
                <a:ea typeface="宋体" panose="02010600030101010101" pitchFamily="2" charset="-122"/>
                <a:cs typeface="Times New Roman" panose="02020603050405020304" pitchFamily="18" charset="0"/>
              </a:rPr>
              <a:t>												</a:t>
            </a:r>
            <a:endParaRPr lang="zh-CN" altLang="zh-CN" sz="2800" u="sng"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endParaRPr lang="zh-CN" altLang="zh-CN" sz="2800" u="sng"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441960" y="2895039"/>
            <a:ext cx="11430000" cy="2840842"/>
          </a:xfrm>
          <a:prstGeom prst="rect">
            <a:avLst/>
          </a:prstGeom>
        </p:spPr>
        <p:txBody>
          <a:bodyPr>
            <a:spAutoFit/>
          </a:bodyPr>
          <a:lstStyle/>
          <a:p>
            <a:pPr indent="365125">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示例一：我觉得鲁迅先生的童年生活是快乐的，因为鲁迅在《从百草园到三味书屋》这篇文章里写到：儿时在百草园里拔何首乌，摘覆盆子，捕鸟，生活是自由快乐的。</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示例二：我觉得鲁迅先生的童年生活是不美好的，因为《五猖会》里他被父亲逼着背《鉴略》后才能去看五猖会。</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639286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224.jpeg">
            <a:extLst>
              <a:ext uri="{FF2B5EF4-FFF2-40B4-BE49-F238E27FC236}">
                <a16:creationId xmlns:a16="http://schemas.microsoft.com/office/drawing/2014/main" id="{D8FDF97F-E5B4-481F-94FF-CEBCF38A17C8}"/>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326217" y="764760"/>
            <a:ext cx="2009019" cy="455936"/>
          </a:xfrm>
          <a:prstGeom prst="rect">
            <a:avLst/>
          </a:prstGeom>
        </p:spPr>
      </p:pic>
      <p:sp>
        <p:nvSpPr>
          <p:cNvPr id="3" name="矩形 2"/>
          <p:cNvSpPr>
            <a:spLocks noChangeAspect="1"/>
          </p:cNvSpPr>
          <p:nvPr/>
        </p:nvSpPr>
        <p:spPr>
          <a:xfrm>
            <a:off x="326217" y="607009"/>
            <a:ext cx="11430000" cy="4521302"/>
          </a:xfrm>
          <a:prstGeom prst="rect">
            <a:avLst/>
          </a:prstGeom>
        </p:spPr>
        <p:txBody>
          <a:bodyPr>
            <a:spAutoFit/>
          </a:bodyPr>
          <a:lstStyle/>
          <a:p>
            <a:pPr>
              <a:lnSpc>
                <a:spcPct val="130000"/>
              </a:lnSpc>
              <a:spcAft>
                <a:spcPts val="0"/>
              </a:spcAft>
            </a:pP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1926</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年</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月</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18</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日的段祺瑞政府屠杀爱国学生的惨案，给鲁迅很大的震动，他不但震惊于反动统治者竟如此的凶残，而且也痛感文人的软弱无力，尤其对青年非常失望，“同是青年，而分成两大阵营，或则投书告密，或则助官捕人”。同时他个人的处境也日益艰难，在反动势力和右翼知识分子的围攻中，鲁迅不得不孤军奋战。如此的困境，使他不禁深深怀疑起自己原先的改革主张和战斗方式，鲁迅在彷徨中探索着。鲁迅受到反动政府的压迫、御用“学者”们的排挤，又历经战乱，《朝花夕拾》就是在这样的情形里写下的。</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77055793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89560" y="863944"/>
            <a:ext cx="11430000" cy="1721433"/>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请完成《朝花夕拾》阅读探究。</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2800" b="1" dirty="0">
                <a:latin typeface="Times New Roman" panose="02020603050405020304" pitchFamily="18" charset="0"/>
                <a:ea typeface="宋体" panose="02010600030101010101" pitchFamily="2" charset="-122"/>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阅读过程中，有同学仿照中国古典小说回目式标题的形式，为《朝花夕拾》中的十篇文章重新拟定了标题，请写出下列两个标题对应的文章。</a:t>
            </a:r>
            <a:endParaRPr lang="zh-CN" altLang="en-US" sz="2800" dirty="0"/>
          </a:p>
        </p:txBody>
      </p:sp>
      <p:graphicFrame>
        <p:nvGraphicFramePr>
          <p:cNvPr id="4" name="表格 3"/>
          <p:cNvGraphicFramePr>
            <a:graphicFrameLocks noGrp="1" noChangeAspect="1"/>
          </p:cNvGraphicFramePr>
          <p:nvPr>
            <p:extLst>
              <p:ext uri="{D42A27DB-BD31-4B8C-83A1-F6EECF244321}">
                <p14:modId xmlns:p14="http://schemas.microsoft.com/office/powerpoint/2010/main" val="864739801"/>
              </p:ext>
            </p:extLst>
          </p:nvPr>
        </p:nvGraphicFramePr>
        <p:xfrm>
          <a:off x="396240" y="2585377"/>
          <a:ext cx="11430000" cy="2221230"/>
        </p:xfrm>
        <a:graphic>
          <a:graphicData uri="http://schemas.openxmlformats.org/drawingml/2006/table">
            <a:tbl>
              <a:tblPr firstRow="1" firstCol="1" bandRow="1"/>
              <a:tblGrid>
                <a:gridCol w="5111343">
                  <a:extLst>
                    <a:ext uri="{9D8B030D-6E8A-4147-A177-3AD203B41FA5}">
                      <a16:colId xmlns:a16="http://schemas.microsoft.com/office/drawing/2014/main" val="4078002668"/>
                    </a:ext>
                  </a:extLst>
                </a:gridCol>
                <a:gridCol w="6318657">
                  <a:extLst>
                    <a:ext uri="{9D8B030D-6E8A-4147-A177-3AD203B41FA5}">
                      <a16:colId xmlns:a16="http://schemas.microsoft.com/office/drawing/2014/main" val="3569584199"/>
                    </a:ext>
                  </a:extLst>
                </a:gridCol>
              </a:tblGrid>
              <a:tr h="211455">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回目式标题</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原标题</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54783561"/>
                  </a:ext>
                </a:extLst>
              </a:tr>
              <a:tr h="417830">
                <a:tc>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东渡留学遇良师</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纸短情长话师恩</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zh-CN" sz="28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en-US" sz="2800" b="1" u="sng"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83481361"/>
                  </a:ext>
                </a:extLst>
              </a:tr>
              <a:tr h="417830">
                <a:tc>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强背书压制童趣</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旧教育扼杀天性</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zh-CN" sz="28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en-US" sz="2800" b="1" u="sng"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17619996"/>
                  </a:ext>
                </a:extLst>
              </a:tr>
            </a:tbl>
          </a:graphicData>
        </a:graphic>
      </p:graphicFrame>
      <p:sp>
        <p:nvSpPr>
          <p:cNvPr id="5" name="矩形 4"/>
          <p:cNvSpPr>
            <a:spLocks noChangeAspect="1"/>
          </p:cNvSpPr>
          <p:nvPr/>
        </p:nvSpPr>
        <p:spPr>
          <a:xfrm>
            <a:off x="8031480" y="3100804"/>
            <a:ext cx="1726755" cy="601127"/>
          </a:xfrm>
          <a:prstGeom prst="rect">
            <a:avLst/>
          </a:prstGeom>
        </p:spPr>
        <p:txBody>
          <a:bodyPr wrap="none">
            <a:spAutoFit/>
          </a:bodyPr>
          <a:lstStyle/>
          <a:p>
            <a:pPr>
              <a:lnSpc>
                <a:spcPct val="130000"/>
              </a:lnSpc>
            </a:pP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藤野</a:t>
            </a: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先生</a:t>
            </a:r>
            <a:r>
              <a:rPr lang="en-US"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sp>
        <p:nvSpPr>
          <p:cNvPr id="6" name="矩形 5"/>
          <p:cNvSpPr>
            <a:spLocks noChangeAspect="1"/>
          </p:cNvSpPr>
          <p:nvPr/>
        </p:nvSpPr>
        <p:spPr>
          <a:xfrm>
            <a:off x="8211817" y="3911994"/>
            <a:ext cx="1366080" cy="601127"/>
          </a:xfrm>
          <a:prstGeom prst="rect">
            <a:avLst/>
          </a:prstGeom>
        </p:spPr>
        <p:txBody>
          <a:bodyPr wrap="none">
            <a:spAutoFit/>
          </a:bodyPr>
          <a:lstStyle/>
          <a:p>
            <a:pPr>
              <a:lnSpc>
                <a:spcPct val="130000"/>
              </a:lnSpc>
            </a:pP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五猖</a:t>
            </a: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会</a:t>
            </a:r>
            <a:r>
              <a:rPr lang="en-US"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3232410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96240" y="1030002"/>
            <a:ext cx="11430000" cy="3400996"/>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品味《朝花夕拾》的过程中，有同学针对书中某个人物，写了下面的话，请你根据语段内容，说说语段中的“他”指的是谁。</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625475">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他与鲁迅是同乡，在日本留学时与鲁迅相识。鲁迅在东京第一次见他时，发现他身材高大，长头发，眼球白多黑少。他不满黑暗社会，追求革命。他最后溺水而死。</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2800" b="1" u="sng"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7c8a1"/>
          <p:cNvSpPr/>
          <p:nvPr/>
        </p:nvSpPr>
        <p:spPr>
          <a:xfrm>
            <a:off x="743268" y="3900202"/>
            <a:ext cx="4437126" cy="41747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“他”指的是范爱农。　</a:t>
            </a:r>
            <a:endParaRPr lang="zh-CN" altLang="en-US"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Tree>
    <p:extLst>
      <p:ext uri="{BB962C8B-B14F-4D97-AF65-F5344CB8AC3E}">
        <p14:creationId xmlns:p14="http://schemas.microsoft.com/office/powerpoint/2010/main" val="21959893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57200" y="554982"/>
            <a:ext cx="11430000" cy="6254020"/>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学校开展“整本书阅读”系列活动，在“专题研究环节”，你们组选择的是“鲁迅的爱与憎”，请你选取以下篇目中的人物、事件具体阐述鲁迅的“爱与憎”。</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提示：可以是对同一个人物的感情，也可以是对不同人物的感情</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《阿长与〈山海经〉》</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《藤野先生》</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《琐记》</a:t>
            </a:r>
            <a:r>
              <a:rPr lang="en-US" altLang="zh-CN" sz="2800" b="1" dirty="0" smtClean="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zh-CN" altLang="zh-CN" sz="2800" b="1" dirty="0">
                <a:latin typeface="Calibri" panose="020F0502020204030204" pitchFamily="34" charset="0"/>
                <a:ea typeface="宋体" panose="02010600030101010101" pitchFamily="2" charset="-122"/>
                <a:cs typeface="宋体" panose="02010600030101010101" pitchFamily="2" charset="-122"/>
              </a:rPr>
              <a:t>④</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《五猖会》</a:t>
            </a:r>
            <a:endParaRPr lang="en-US" altLang="zh-CN" sz="2800" b="1" dirty="0" smtClean="0">
              <a:latin typeface="Times New Roman" panose="02020603050405020304" pitchFamily="18" charset="0"/>
              <a:ea typeface="楷体" panose="02010609060101010101" pitchFamily="49" charset="-122"/>
              <a:cs typeface="Times New Roman" panose="02020603050405020304" pitchFamily="18" charset="0"/>
            </a:endParaRPr>
          </a:p>
          <a:p>
            <a:pPr>
              <a:lnSpc>
                <a:spcPct val="130000"/>
              </a:lnSpc>
              <a:spcAft>
                <a:spcPts val="0"/>
              </a:spcAft>
            </a:pPr>
            <a:r>
              <a:rPr lang="en-US" altLang="zh-CN" sz="2800" b="1" u="sng" dirty="0" smtClean="0">
                <a:latin typeface="Times New Roman" panose="02020603050405020304" pitchFamily="18" charset="0"/>
                <a:ea typeface="楷体" panose="02010609060101010101" pitchFamily="49" charset="-122"/>
                <a:cs typeface="Times New Roman" panose="02020603050405020304" pitchFamily="18" charset="0"/>
              </a:rPr>
              <a:t>												</a:t>
            </a:r>
          </a:p>
          <a:p>
            <a:pPr>
              <a:lnSpc>
                <a:spcPct val="130000"/>
              </a:lnSpc>
            </a:pPr>
            <a:r>
              <a:rPr lang="en-US" altLang="zh-CN" sz="2800" b="1" u="sng" dirty="0">
                <a:latin typeface="Times New Roman" panose="02020603050405020304" pitchFamily="18" charset="0"/>
                <a:ea typeface="楷体" panose="02010609060101010101" pitchFamily="49" charset="-122"/>
                <a:cs typeface="Times New Roman" panose="02020603050405020304" pitchFamily="18" charset="0"/>
              </a:rPr>
              <a:t>												</a:t>
            </a:r>
          </a:p>
          <a:p>
            <a:pPr>
              <a:lnSpc>
                <a:spcPct val="130000"/>
              </a:lnSpc>
            </a:pPr>
            <a:r>
              <a:rPr lang="en-US" altLang="zh-CN" sz="2800" b="1" u="sng" dirty="0">
                <a:latin typeface="Times New Roman" panose="02020603050405020304" pitchFamily="18" charset="0"/>
                <a:ea typeface="楷体" panose="02010609060101010101" pitchFamily="49" charset="-122"/>
                <a:cs typeface="Times New Roman" panose="02020603050405020304" pitchFamily="18" charset="0"/>
              </a:rPr>
              <a:t>												</a:t>
            </a:r>
          </a:p>
          <a:p>
            <a:pPr>
              <a:lnSpc>
                <a:spcPct val="130000"/>
              </a:lnSpc>
            </a:pPr>
            <a:r>
              <a:rPr lang="en-US" altLang="zh-CN" sz="2800" b="1" u="sng" dirty="0">
                <a:latin typeface="Times New Roman" panose="02020603050405020304" pitchFamily="18" charset="0"/>
                <a:ea typeface="楷体" panose="02010609060101010101" pitchFamily="49" charset="-122"/>
                <a:cs typeface="Times New Roman" panose="02020603050405020304" pitchFamily="18" charset="0"/>
              </a:rPr>
              <a:t>												</a:t>
            </a:r>
          </a:p>
          <a:p>
            <a:pPr>
              <a:lnSpc>
                <a:spcPct val="130000"/>
              </a:lnSpc>
              <a:spcAft>
                <a:spcPts val="0"/>
              </a:spcAft>
            </a:pP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20040" y="3850594"/>
            <a:ext cx="11567160" cy="2332946"/>
          </a:xfrm>
          <a:prstGeom prst="rect">
            <a:avLst/>
          </a:prstGeom>
        </p:spPr>
        <p:txBody>
          <a:bodyPr wrap="square">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一：鲁迅的爱：《阿长与</a:t>
            </a:r>
            <a:r>
              <a:rPr lang="en-US" altLang="zh-CN" sz="2800" b="1" dirty="0">
                <a:solidFill>
                  <a:srgbClr val="FF0000"/>
                </a:solidFill>
                <a:uFill>
                  <a:solidFill>
                    <a:srgbClr val="000000"/>
                  </a:solidFill>
                </a:uFill>
                <a:latin typeface="Calibri" panose="020F0502020204030204" pitchFamily="34" charset="0"/>
                <a:ea typeface="Calibri" panose="020F0502020204030204" pitchFamily="34" charset="0"/>
                <a:cs typeface="Calibri" panose="020F0502020204030204" pitchFamily="34"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山海经</a:t>
            </a:r>
            <a:r>
              <a:rPr lang="en-US" altLang="zh-CN" sz="2800" b="1" dirty="0">
                <a:solidFill>
                  <a:srgbClr val="FF0000"/>
                </a:solidFill>
                <a:uFill>
                  <a:solidFill>
                    <a:srgbClr val="000000"/>
                  </a:solidFill>
                </a:uFill>
                <a:latin typeface="Calibri" panose="020F0502020204030204" pitchFamily="34" charset="0"/>
                <a:ea typeface="Calibri" panose="020F0502020204030204" pitchFamily="34" charset="0"/>
                <a:cs typeface="Calibri" panose="020F0502020204030204" pitchFamily="34"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中，长妈妈给儿时的鲁迅买来了渴求已久的绘图《山海经》，鲁迅对她充满了感激。作者用深情的语言，表达了对这位劳动妇女的真诚的怀念。鲁迅的憎：鲁迅知道了是阿长谋害了他的隐鼠时，就极严重地诘问长妈妈，并且当面叫她阿长。</a:t>
            </a:r>
            <a:r>
              <a:rPr lang="zh-CN" altLang="zh-CN" sz="28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068442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96240" y="877602"/>
            <a:ext cx="11430000" cy="3400996"/>
          </a:xfrm>
          <a:prstGeom prst="rect">
            <a:avLst/>
          </a:prstGeom>
        </p:spPr>
        <p:txBody>
          <a:bodyPr>
            <a:spAutoFit/>
          </a:bodyPr>
          <a:lstStyle/>
          <a:p>
            <a:pPr>
              <a:lnSpc>
                <a:spcPct val="130000"/>
              </a:lnSpc>
              <a:spcAft>
                <a:spcPts val="0"/>
              </a:spcAft>
            </a:pPr>
            <a:r>
              <a:rPr lang="zh-CN" altLang="zh-CN" sz="2800" b="1" u="sng"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二：鲁迅的爱：藤野先生真诚地帮助鲁迅这位异国的学生，帮他添改笔记，指导他画血管图，鲁迅对他充满了感激和敬意，回国以后还一直怀念着他。鲁迅的憎：《琐记》中的衍太太怂恿孩子吃冰、打旋子，怂恿少年鲁迅看坏书、偷母亲的首饰，鲁迅对这个人充满了憎恶。《五猖会》中记述了儿时去看迎神赛会前被父亲强迫背诵《鉴略》的扫兴痛苦的感受，鲁迅对压制、摧残儿童天性的封建教育是憎恨的。</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87785638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sp>
        <p:nvSpPr>
          <p:cNvPr id="4" name="文本框 3"/>
          <p:cNvSpPr txBox="1"/>
          <p:nvPr/>
        </p:nvSpPr>
        <p:spPr>
          <a:xfrm>
            <a:off x="4823857" y="4986548"/>
            <a:ext cx="2544286" cy="800219"/>
          </a:xfrm>
          <a:prstGeom prst="rect">
            <a:avLst/>
          </a:prstGeom>
          <a:noFill/>
        </p:spPr>
        <p:txBody>
          <a:bodyPr wrap="none" rtlCol="0">
            <a:spAutoFit/>
          </a:bodyPr>
          <a:lstStyle/>
          <a:p>
            <a:r>
              <a:rPr lang="zh-CN" altLang="en-US" sz="4600" b="1" dirty="0">
                <a:latin typeface="黑体" panose="02010609060101010101" pitchFamily="49" charset="-122"/>
                <a:ea typeface="黑体" panose="02010609060101010101" pitchFamily="49" charset="-122"/>
              </a:rPr>
              <a:t>谢谢观看</a:t>
            </a:r>
          </a:p>
        </p:txBody>
      </p:sp>
      <p:grpSp>
        <p:nvGrpSpPr>
          <p:cNvPr id="10" name="组合 9">
            <a:extLst>
              <a:ext uri="{FF2B5EF4-FFF2-40B4-BE49-F238E27FC236}">
                <a16:creationId xmlns:a16="http://schemas.microsoft.com/office/drawing/2014/main" id="{EE6A1E39-1EA5-5284-C6EE-B62D86C74E4B}"/>
              </a:ext>
            </a:extLst>
          </p:cNvPr>
          <p:cNvGrpSpPr/>
          <p:nvPr/>
        </p:nvGrpSpPr>
        <p:grpSpPr>
          <a:xfrm>
            <a:off x="2632550" y="1071233"/>
            <a:ext cx="6926901" cy="3805567"/>
            <a:chOff x="2632550" y="1071233"/>
            <a:chExt cx="6926901" cy="3805567"/>
          </a:xfrm>
        </p:grpSpPr>
        <p:pic>
          <p:nvPicPr>
            <p:cNvPr id="8" name="图片 7">
              <a:extLst>
                <a:ext uri="{FF2B5EF4-FFF2-40B4-BE49-F238E27FC236}">
                  <a16:creationId xmlns:a16="http://schemas.microsoft.com/office/drawing/2014/main" id="{C6A328CF-DA0E-2E99-236E-0D48E2D0FD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32550" y="1071233"/>
              <a:ext cx="6926901" cy="3805567"/>
            </a:xfrm>
            <a:prstGeom prst="rect">
              <a:avLst/>
            </a:prstGeom>
          </p:spPr>
        </p:pic>
        <p:pic>
          <p:nvPicPr>
            <p:cNvPr id="9" name="图片 8">
              <a:extLst>
                <a:ext uri="{FF2B5EF4-FFF2-40B4-BE49-F238E27FC236}">
                  <a16:creationId xmlns:a16="http://schemas.microsoft.com/office/drawing/2014/main" id="{7A62B922-15B6-752B-E298-371A9F1302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00114" y="2403231"/>
              <a:ext cx="991772" cy="291201"/>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225.jpeg"/>
          <p:cNvPicPr/>
          <p:nvPr/>
        </p:nvPicPr>
        <p:blipFill>
          <a:blip r:embed="rId2"/>
          <a:stretch>
            <a:fillRect/>
          </a:stretch>
        </p:blipFill>
        <p:spPr>
          <a:xfrm>
            <a:off x="305117" y="778827"/>
            <a:ext cx="1995024" cy="452760"/>
          </a:xfrm>
          <a:prstGeom prst="rect">
            <a:avLst/>
          </a:prstGeom>
        </p:spPr>
      </p:pic>
      <p:sp>
        <p:nvSpPr>
          <p:cNvPr id="3" name="矩形 2"/>
          <p:cNvSpPr>
            <a:spLocks noChangeAspect="1"/>
          </p:cNvSpPr>
          <p:nvPr/>
        </p:nvSpPr>
        <p:spPr>
          <a:xfrm>
            <a:off x="470941" y="668521"/>
            <a:ext cx="11430000" cy="1772793"/>
          </a:xfrm>
          <a:prstGeom prst="rect">
            <a:avLst/>
          </a:prstGeom>
        </p:spPr>
        <p:txBody>
          <a:bodyPr>
            <a:spAutoFit/>
          </a:bodyPr>
          <a:lstStyle/>
          <a:p>
            <a:pPr>
              <a:lnSpc>
                <a:spcPct val="130000"/>
              </a:lnSpc>
              <a:spcAft>
                <a:spcPts val="0"/>
              </a:spcAft>
            </a:pP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这</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本回忆性的散文集共收录十篇文章，外加一篇《小引》，一篇《后记》。该书都是回忆作者童年、少年和青年时期不同生活经历与体验的文字，文字中蕴含着作者对人生的思考与感悟。</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7974501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226.jpeg"/>
          <p:cNvPicPr/>
          <p:nvPr/>
        </p:nvPicPr>
        <p:blipFill>
          <a:blip r:embed="rId2"/>
          <a:stretch>
            <a:fillRect/>
          </a:stretch>
        </p:blipFill>
        <p:spPr>
          <a:xfrm>
            <a:off x="379551" y="772056"/>
            <a:ext cx="1937651" cy="439740"/>
          </a:xfrm>
          <a:prstGeom prst="rect">
            <a:avLst/>
          </a:prstGeom>
        </p:spPr>
      </p:pic>
      <p:sp>
        <p:nvSpPr>
          <p:cNvPr id="4" name="矩形 3"/>
          <p:cNvSpPr>
            <a:spLocks noChangeAspect="1"/>
          </p:cNvSpPr>
          <p:nvPr/>
        </p:nvSpPr>
        <p:spPr>
          <a:xfrm>
            <a:off x="379551" y="620552"/>
            <a:ext cx="11430000" cy="1772793"/>
          </a:xfrm>
          <a:prstGeom prst="rect">
            <a:avLst/>
          </a:prstGeom>
        </p:spPr>
        <p:txBody>
          <a:bodyPr>
            <a:spAutoFit/>
          </a:bodyPr>
          <a:lstStyle/>
          <a:p>
            <a:pPr>
              <a:lnSpc>
                <a:spcPct val="130000"/>
              </a:lnSpc>
              <a:spcAft>
                <a:spcPts val="0"/>
              </a:spcAft>
            </a:pP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作品</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记述了作者的童年、少年生活和青年时求学的历程，追忆那些难以忘怀的人和事，抒发了对往日亲友和师长的怀念之情。作品在夹叙夹议中，表现出对反动派、守旧势力的打击和嘲讽。</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24029826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227.jpeg"/>
          <p:cNvPicPr/>
          <p:nvPr/>
        </p:nvPicPr>
        <p:blipFill>
          <a:blip r:embed="rId2"/>
          <a:stretch>
            <a:fillRect/>
          </a:stretch>
        </p:blipFill>
        <p:spPr>
          <a:xfrm>
            <a:off x="427037" y="778827"/>
            <a:ext cx="1671830" cy="379413"/>
          </a:xfrm>
          <a:prstGeom prst="rect">
            <a:avLst/>
          </a:prstGeom>
        </p:spPr>
      </p:pic>
      <p:sp>
        <p:nvSpPr>
          <p:cNvPr id="3" name="矩形 2"/>
          <p:cNvSpPr>
            <a:spLocks noChangeAspect="1"/>
          </p:cNvSpPr>
          <p:nvPr/>
        </p:nvSpPr>
        <p:spPr>
          <a:xfrm>
            <a:off x="274320" y="620552"/>
            <a:ext cx="11430000" cy="1772793"/>
          </a:xfrm>
          <a:prstGeom prst="rect">
            <a:avLst/>
          </a:prstGeom>
        </p:spPr>
        <p:txBody>
          <a:bodyPr>
            <a:spAutoFit/>
          </a:bodyPr>
          <a:lstStyle/>
          <a:p>
            <a:pPr>
              <a:lnSpc>
                <a:spcPct val="130000"/>
              </a:lnSpc>
              <a:spcAft>
                <a:spcPts val="0"/>
              </a:spcAft>
            </a:pP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文集</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以记事为主，饱含着浓烈的抒情气息，做到了抒情、叙事和议论融为一体，优美和谐，朴实感人。作品富有诗情画意，又不时穿插着幽默和讽喻；形象生动，格调明朗，有强烈的感染力。</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24046700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228.jpeg"/>
          <p:cNvPicPr/>
          <p:nvPr/>
        </p:nvPicPr>
        <p:blipFill>
          <a:blip r:embed="rId2"/>
          <a:stretch>
            <a:fillRect/>
          </a:stretch>
        </p:blipFill>
        <p:spPr>
          <a:xfrm>
            <a:off x="305117" y="839787"/>
            <a:ext cx="2007596" cy="455613"/>
          </a:xfrm>
          <a:prstGeom prst="rect">
            <a:avLst/>
          </a:prstGeom>
        </p:spPr>
      </p:pic>
      <p:sp>
        <p:nvSpPr>
          <p:cNvPr id="3" name="矩形 2"/>
          <p:cNvSpPr>
            <a:spLocks noChangeAspect="1"/>
          </p:cNvSpPr>
          <p:nvPr/>
        </p:nvSpPr>
        <p:spPr>
          <a:xfrm>
            <a:off x="381000" y="1231849"/>
            <a:ext cx="11430000" cy="4521302"/>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明确读名著的意义。</a:t>
            </a: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读经典作品，会丰富我们的人生感受和经验。比如《朝花夕拾》中对作者童年生活的精彩呈现，具有穿越时空的魅力，可以帮助我们更全面地认识鲁迅的成长经历，有助于消除我们对鲁迅先生的隔膜感。</a:t>
            </a: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读经典作品，对于我们思考许多人生问题具有深刻的借鉴意义。比如《五猖会》中所反映的家庭教育问题，至今还在我们身边出现，只是表现形式不同而已。</a:t>
            </a: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读经典作品更有利于文化积累，让自己的思想与大师们联网接轨。</a:t>
            </a:r>
            <a:r>
              <a:rPr lang="zh-CN" altLang="zh-CN" sz="2800" b="1" dirty="0">
                <a:latin typeface="Calibri" panose="020F0502020204030204" pitchFamily="34" charset="0"/>
                <a:ea typeface="宋体" panose="02010600030101010101" pitchFamily="2" charset="-122"/>
                <a:cs typeface="宋体" panose="02010600030101010101" pitchFamily="2" charset="-122"/>
              </a:rPr>
              <a:t>④</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经典是人类智慧的结晶，阅读经典可以涵养性情、启迪人生。</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36049547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74320" y="748461"/>
            <a:ext cx="11430000" cy="2287678"/>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阅读方法。</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为消除隔膜，可以查阅作者传记资料或相关评论，了解作者和作品的一些情况，或观看相关的影视作品，注意课内外学习的沟通。</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r>
            <a:b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b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316797190"/>
      </p:ext>
    </p:extLst>
  </p:cSld>
  <p:clrMapOvr>
    <a:masterClrMapping/>
  </p:clrMapOvr>
  <p:timing>
    <p:tnLst>
      <p:par>
        <p:cTn id="1" dur="indefinite" restart="never" nodeType="tmRoot"/>
      </p:par>
    </p:tnLst>
  </p:timing>
</p:sld>
</file>

<file path=ppt/theme/theme1.xml><?xml version="1.0" encoding="utf-8"?>
<a:theme xmlns:a="http://schemas.openxmlformats.org/drawingml/2006/main" name="决胜中考">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空模板 - 副本.potx" id="{82953B41-08B9-4C15-8B3E-5E7D9E49677B}" vid="{779351ED-1412-45F7-972B-21F02B95F6F1}"/>
    </a:ext>
  </a:extLst>
</a:theme>
</file>

<file path=docProps/app.xml><?xml version="1.0" encoding="utf-8"?>
<Properties xmlns="http://schemas.openxmlformats.org/officeDocument/2006/extended-properties" xmlns:vt="http://schemas.openxmlformats.org/officeDocument/2006/docPropsVTypes">
  <Template>空模板 - 副本 (3)</Template>
  <TotalTime>46</TotalTime>
  <Words>4693</Words>
  <Application>Microsoft Office PowerPoint</Application>
  <PresentationFormat>宽屏</PresentationFormat>
  <Paragraphs>302</Paragraphs>
  <Slides>44</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44</vt:i4>
      </vt:variant>
    </vt:vector>
  </HeadingPairs>
  <TitlesOfParts>
    <vt:vector size="56" baseType="lpstr">
      <vt:lpstr>NEU-BZ</vt:lpstr>
      <vt:lpstr>等线</vt:lpstr>
      <vt:lpstr>方正书宋_GBK</vt:lpstr>
      <vt:lpstr>仿宋</vt:lpstr>
      <vt:lpstr>黑体</vt:lpstr>
      <vt:lpstr>楷体</vt:lpstr>
      <vt:lpstr>宋体</vt:lpstr>
      <vt:lpstr>微软雅黑</vt:lpstr>
      <vt:lpstr>Arial</vt:lpstr>
      <vt:lpstr>Calibri</vt:lpstr>
      <vt:lpstr>Times New Roman</vt:lpstr>
      <vt:lpstr>决胜中考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微软用户</cp:lastModifiedBy>
  <cp:revision>6</cp:revision>
  <dcterms:created xsi:type="dcterms:W3CDTF">2025-11-13T12:37:19Z</dcterms:created>
  <dcterms:modified xsi:type="dcterms:W3CDTF">2025-11-13T13:23:20Z</dcterms:modified>
</cp:coreProperties>
</file>