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878" r:id="rId3"/>
    <p:sldId id="874" r:id="rId4"/>
    <p:sldId id="879" r:id="rId5"/>
    <p:sldId id="880" r:id="rId6"/>
    <p:sldId id="881" r:id="rId7"/>
    <p:sldId id="882" r:id="rId8"/>
    <p:sldId id="883" r:id="rId9"/>
    <p:sldId id="884" r:id="rId10"/>
    <p:sldId id="885" r:id="rId11"/>
    <p:sldId id="886" r:id="rId12"/>
    <p:sldId id="887" r:id="rId13"/>
    <p:sldId id="888" r:id="rId14"/>
    <p:sldId id="889" r:id="rId15"/>
    <p:sldId id="890" r:id="rId16"/>
    <p:sldId id="891" r:id="rId17"/>
    <p:sldId id="892" r:id="rId18"/>
    <p:sldId id="893" r:id="rId19"/>
    <p:sldId id="894" r:id="rId20"/>
    <p:sldId id="895" r:id="rId21"/>
    <p:sldId id="896" r:id="rId22"/>
    <p:sldId id="897" r:id="rId23"/>
    <p:sldId id="898" r:id="rId24"/>
    <p:sldId id="899" r:id="rId25"/>
    <p:sldId id="900" r:id="rId26"/>
    <p:sldId id="901" r:id="rId27"/>
    <p:sldId id="902" r:id="rId28"/>
    <p:sldId id="903" r:id="rId29"/>
    <p:sldId id="904" r:id="rId30"/>
    <p:sldId id="905" r:id="rId31"/>
    <p:sldId id="906" r:id="rId32"/>
    <p:sldId id="875" r:id="rId33"/>
    <p:sldId id="907" r:id="rId34"/>
    <p:sldId id="908" r:id="rId35"/>
    <p:sldId id="909" r:id="rId36"/>
    <p:sldId id="910" r:id="rId37"/>
    <p:sldId id="911" r:id="rId38"/>
    <p:sldId id="912" r:id="rId39"/>
    <p:sldId id="913" r:id="rId40"/>
    <p:sldId id="914" r:id="rId41"/>
    <p:sldId id="915" r:id="rId42"/>
    <p:sldId id="916" r:id="rId43"/>
    <p:sldId id="917" r:id="rId44"/>
    <p:sldId id="918" r:id="rId45"/>
    <p:sldId id="919" r:id="rId46"/>
    <p:sldId id="920" r:id="rId47"/>
    <p:sldId id="921" r:id="rId48"/>
    <p:sldId id="922" r:id="rId49"/>
    <p:sldId id="923" r:id="rId50"/>
    <p:sldId id="924" r:id="rId51"/>
    <p:sldId id="925" r:id="rId52"/>
    <p:sldId id="926" r:id="rId53"/>
    <p:sldId id="927" r:id="rId54"/>
    <p:sldId id="928" r:id="rId55"/>
    <p:sldId id="929" r:id="rId56"/>
    <p:sldId id="930" r:id="rId57"/>
    <p:sldId id="931" r:id="rId58"/>
    <p:sldId id="932" r:id="rId59"/>
    <p:sldId id="933" r:id="rId60"/>
    <p:sldId id="934" r:id="rId61"/>
    <p:sldId id="935" r:id="rId62"/>
    <p:sldId id="936" r:id="rId63"/>
    <p:sldId id="937" r:id="rId64"/>
    <p:sldId id="938" r:id="rId65"/>
    <p:sldId id="876" r:id="rId66"/>
    <p:sldId id="939" r:id="rId67"/>
    <p:sldId id="940" r:id="rId68"/>
    <p:sldId id="941" r:id="rId69"/>
    <p:sldId id="942" r:id="rId70"/>
    <p:sldId id="943" r:id="rId71"/>
    <p:sldId id="944" r:id="rId72"/>
    <p:sldId id="945" r:id="rId73"/>
    <p:sldId id="946" r:id="rId74"/>
    <p:sldId id="947" r:id="rId75"/>
    <p:sldId id="948" r:id="rId76"/>
    <p:sldId id="949" r:id="rId77"/>
    <p:sldId id="950" r:id="rId78"/>
    <p:sldId id="951" r:id="rId79"/>
    <p:sldId id="952" r:id="rId80"/>
    <p:sldId id="873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E60012"/>
    <a:srgbClr val="FFE3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slide" Target="../slides/slide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E3997AE-5637-44EA-AD5D-D1580F7A8535}"/>
              </a:ext>
            </a:extLst>
          </p:cNvPr>
          <p:cNvGrpSpPr/>
          <p:nvPr userDrawn="1"/>
        </p:nvGrpSpPr>
        <p:grpSpPr>
          <a:xfrm>
            <a:off x="367547" y="133053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2AE376E-10D8-4C01-B9DD-FFBBB0D706BC}"/>
              </a:ext>
            </a:extLst>
          </p:cNvPr>
          <p:cNvCxnSpPr/>
          <p:nvPr userDrawn="1"/>
        </p:nvCxnSpPr>
        <p:spPr>
          <a:xfrm>
            <a:off x="336000" y="622523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xmlns="" id="{C7CD4D52-C8CD-481F-BDEF-7C0A26FEE3B4}"/>
              </a:ext>
            </a:extLst>
          </p:cNvPr>
          <p:cNvSpPr txBox="1"/>
          <p:nvPr userDrawn="1"/>
        </p:nvSpPr>
        <p:spPr>
          <a:xfrm>
            <a:off x="839819" y="100571"/>
            <a:ext cx="7524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 文学、文化常识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3655F2-B11D-D73C-2741-C21154177B3B}"/>
              </a:ext>
            </a:extLst>
          </p:cNvPr>
          <p:cNvSpPr txBox="1"/>
          <p:nvPr userDrawn="1"/>
        </p:nvSpPr>
        <p:spPr>
          <a:xfrm>
            <a:off x="10746009" y="6516479"/>
            <a:ext cx="208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baseline="0" dirty="0">
                <a:solidFill>
                  <a:schemeClr val="bg1"/>
                </a:solidFill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5.xml"/><Relationship Id="rId4" Type="http://schemas.openxmlformats.org/officeDocument/2006/relationships/slide" Target="slide3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DB0294C-0712-A29C-82CB-8D94AA22B918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E630145-5EE1-AE44-4365-73BFFF43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212"/>
            <a:ext cx="12192000" cy="630078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DED484F-D4EB-CFBA-A067-50563B7D2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2165" y="597220"/>
            <a:ext cx="6667670" cy="48102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9729D0-B120-BAF8-E820-8680D05E2E90}"/>
              </a:ext>
            </a:extLst>
          </p:cNvPr>
          <p:cNvSpPr txBox="1"/>
          <p:nvPr/>
        </p:nvSpPr>
        <p:spPr>
          <a:xfrm>
            <a:off x="9698250" y="5315489"/>
            <a:ext cx="12618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200" b="1" dirty="0">
                <a:ea typeface="微软雅黑" panose="020B0503020204020204" pitchFamily="34" charset="-122"/>
                <a:sym typeface="Times New Roman" panose="02020603050405020304" pitchFamily="18" charset="0"/>
              </a:rPr>
              <a:t>语文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4753B8F-2613-28AC-A1B6-B13CEBDF28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60012"/>
              </a:clrFrom>
              <a:clrTo>
                <a:srgbClr val="E600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8" y="273852"/>
            <a:ext cx="5357813" cy="73817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85F9759-3C53-9E6D-1EEC-073DEE49BBD4}"/>
              </a:ext>
            </a:extLst>
          </p:cNvPr>
          <p:cNvSpPr/>
          <p:nvPr/>
        </p:nvSpPr>
        <p:spPr>
          <a:xfrm>
            <a:off x="0" y="6700838"/>
            <a:ext cx="12192000" cy="20288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696A644-0866-1AAE-140D-1958C0D218CE}"/>
              </a:ext>
            </a:extLst>
          </p:cNvPr>
          <p:cNvSpPr/>
          <p:nvPr/>
        </p:nvSpPr>
        <p:spPr>
          <a:xfrm>
            <a:off x="0" y="6700838"/>
            <a:ext cx="12192000" cy="60006"/>
          </a:xfrm>
          <a:prstGeom prst="rect">
            <a:avLst/>
          </a:prstGeom>
          <a:solidFill>
            <a:srgbClr val="FFE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6BE1A1-1062-6141-507D-A05F09283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572" y="1732757"/>
            <a:ext cx="1406717" cy="4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463" y="1231849"/>
            <a:ext cx="11560791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《列子》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，旧题为列御寇著。内容多民间故事、寓言和神话传说。《杞人忧天》《愚公移山》均选自《列子》。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《庄子》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是道家经典著作之一，是庄子及其后学的著作。《北冥有鱼》《庄子与惠子游于濠梁之上》均选自《庄子》。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《孟子》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是记录孟子及其弟子言行的著作，共七篇，一般认为是孟子及其弟子万章、公孙丑等人共同编著的。《得道多助，失道寡助》《富贵不能淫》《生于忧患，死于安乐》《鱼我所欲也》均选自《孟子》。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39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71816" y="890063"/>
            <a:ext cx="11642678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《史记》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我国的第一部纪传体通史，被列为“二十四史”之首，鲁迅称之为“史家之绝唱，无韵之《离骚》”。作者司马迁，字子长，西汉历史学家、文学家、思想家，他所撰写的《史记》记述了从传说中的黄帝到汉武帝时的史事。《周亚夫军细柳》《陈涉世家》均选自《史记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《战国策》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是西汉末年刘向根据战国时期史料整理编辑的国别体史书，记载了战国时期各国游说之士的策谋和言论，有许多讲究劝谏艺术的名篇。《唐雎不辱使命》《邹忌讽齐王纳谏》均选自《战国策》。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《礼记》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是战国至秦汉间儒家论著的汇编，相传为西汉经学家戴圣编纂。《虽有嘉肴》《大道之行也》均选自《礼记》。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06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8028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《世说新语》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是南朝宋临川王刘义庆组织编写的一部志人小说集。《咏雪》《陈太丘与友期行》均选自《世说新语》。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《水经注》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的作者是北魏地理学家郦道元，全书详细记载了一千多条大小河流及有关的历史遗迹、人物掌故、神话传说等，是我国古代地理名著，并具有较高的文学价值。《三峡》选自《水经注》。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《资治通鉴》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是北宋司马光主持编纂的一部编年体史书。记载了从战国到五代的史事。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06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8003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古代重要作家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【汉、三国、魏晋南北朝】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曹操：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字孟德，东汉末政治家、军事家、诗人。我们学过他的《观沧海》《龟虽寿》。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刘桢：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字公干，东汉末诗人，他与孔融、陈琳、王粲、徐干、阮瑀、应玚合称“建安七子”。我们学过他的《赠从弟》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诸葛亮：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字孔明，三国时蜀汉政治家、军事家。我们学过他的《出师表》《诫子书》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0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35100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陶渊明：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一名潜，字元亮，号五柳先生，东晋著名诗人。被称为“古今隐逸诗人之宗”，“田园诗派之鼻祖”。我们学过他的《桃花源记》、《饮酒》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其五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陶弘景：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字通明，自号华阳隐居，南朝齐梁时思想家。我们学过他的《答谢中书书》。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48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【唐】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王勃：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字子安，唐代诗人。他与杨炯、卢照邻、骆宾王并称“初唐四杰”。我们学过他的《送杜少府之任蜀州》。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陈子昂：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字伯玉，唐代文学家。我们学过他的《登幽州台歌》。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孟浩然：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唐代著名的山水田园派诗人。孟诗绝大部分为五言短篇，多写山水田园和隐居的逸兴以及羁旅行役的心情。诗风恬淡自然。我们学过他的《望洞庭湖赠张丞相》。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王维：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字摩诘，号摩诘居士，唐代诗人、画家，有“诗佛”之称。山水田园诗派的代表人物之一，与孟浩然并称“王孟”。苏轼称他的作品“诗中有画，画中有诗”。我们学过他的《使至塞上》《竹里馆》。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53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李白：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字太白，号青莲居士，唐代浪漫主义诗人，被誉为“诗仙”。其诗想象丰富，语言瑰丽活泼，风格豪放飘逸。我们学过他的《闻王昌龄左迁龙标遥有此寄》《渡荆门送别》《行路难》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崔颢：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唐代诗人，其作品激昂豪放，气势雄伟。我们学过他的《黄鹤楼》。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杜甫：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字子美，自号少陵野老。唐代现实主义诗人，被后人誉为“诗圣”。他的诗在总体上反映了唐王朝由盛而衰的变化过程，被称为“诗史”。我们学过他的《春望》《茅屋为秋风所破歌》《望岳》《石壕吏》等。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03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9634"/>
            <a:ext cx="11430000" cy="22815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岑参：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唐代著名的边塞诗人。我们学过他的《白雪歌送武判官归京》《行军九日思长安故园》《逢入京使》。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韩愈：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字退之，世称“昌黎先生”。古文运动的倡导者，“唐宋八大家”之首。我们学过他的《马说》《左迁至蓝关示侄孙湘》《晚春》。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939663"/>
              </p:ext>
            </p:extLst>
          </p:nvPr>
        </p:nvGraphicFramePr>
        <p:xfrm>
          <a:off x="611324" y="3392101"/>
          <a:ext cx="10921034" cy="1309370"/>
        </p:xfrm>
        <a:graphic>
          <a:graphicData uri="http://schemas.openxmlformats.org/drawingml/2006/table">
            <a:tbl>
              <a:tblPr firstRow="1" firstCol="1" bandRow="1"/>
              <a:tblGrid>
                <a:gridCol w="10921034"/>
              </a:tblGrid>
              <a:tr h="62420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唐宋八大家：唐代的韩愈、柳宗元，宋代的欧阳修、“三苏”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苏洵、苏轼、苏辙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、王安石、曾巩。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4852351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刘禹锡：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唐代文学家、哲学家，字梦得，有“诗豪”之称。我们学过他的《酬乐天扬州初逢席上见赠》、《陋室铭》、《秋词》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8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白居易：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乐天，晚年号香山居士，唐代诗人。倡导新乐府运动，主张“文章合为时而著，歌诗合为事而作”。其诗歌题材广泛，形式多样，语言平易通俗，有“诗魔”和“诗王”之称。我们学过他的《钱塘湖春行》《卖炭翁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柳宗元：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字子厚，唐代文学家。世称“柳河东”“河东先生”，因官终柳州刺史，又称“柳柳州”。我们学过他的《小石潭记》。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李贺：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字长吉，唐代诗人，有“诗鬼”之称。我们学过他的《雁门太守行》。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8971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杜牧：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字牧之，号樊川居士，唐代文学家，与李商隐并称“小李杜”。我们学过他的《泊秦淮》《赤壁》。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温庭筠：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本名岐，字飞卿，唐代诗人、词人。被尊为“花间词派”之鼻祖。精通音律、工诗，与李商隐齐名，史称“温李”。在词史上与韦庄齐名，并称“温韦”。我们学过他的《商山早行》。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李商隐：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字义山，号玉谿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(x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生，唐代诗人。我们学过他的《夜雨寄北》《贾生》《无题》。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xmlns="" id="{6FAC4729-C4C7-D1AB-8F38-07FC3468B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9995CF-C2A8-C094-045C-EF0168B9492D}"/>
              </a:ext>
            </a:extLst>
          </p:cNvPr>
          <p:cNvSpPr/>
          <p:nvPr/>
        </p:nvSpPr>
        <p:spPr>
          <a:xfrm>
            <a:off x="0" y="1971891"/>
            <a:ext cx="12192000" cy="21124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xmlns="" id="{3F48293B-C768-E04A-005D-29C9B196FB35}"/>
              </a:ext>
            </a:extLst>
          </p:cNvPr>
          <p:cNvSpPr txBox="1"/>
          <p:nvPr/>
        </p:nvSpPr>
        <p:spPr>
          <a:xfrm>
            <a:off x="272322" y="2311371"/>
            <a:ext cx="11647357" cy="138499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第一部分 语文积累与</a:t>
            </a:r>
            <a:r>
              <a:rPr lang="zh-CN" altLang="en-US" sz="4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</a:t>
            </a:r>
            <a:endParaRPr lang="en-US" altLang="zh-CN" sz="4200" b="1" spc="60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6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专题三 文学、文化常识</a:t>
            </a:r>
            <a:endParaRPr lang="zh-CN" altLang="en-US" sz="4200" b="1" spc="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DA44659-8A83-4149-2BC0-F0EC67269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1181453"/>
            <a:ext cx="1730939" cy="6164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3A6403B-94BD-9B99-BF71-65FDA54806D6}"/>
              </a:ext>
            </a:extLst>
          </p:cNvPr>
          <p:cNvGrpSpPr/>
          <p:nvPr/>
        </p:nvGrpSpPr>
        <p:grpSpPr>
          <a:xfrm>
            <a:off x="2315720" y="4373466"/>
            <a:ext cx="3921936" cy="640508"/>
            <a:chOff x="1145233" y="1930184"/>
            <a:chExt cx="3921936" cy="64050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3C8993D-EAC0-3750-1265-2F1AD7A2A85B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6661ED2C-54DC-23DE-982A-B32623B48587}"/>
                </a:ext>
              </a:extLst>
            </p:cNvPr>
            <p:cNvSpPr txBox="1"/>
            <p:nvPr/>
          </p:nvSpPr>
          <p:spPr>
            <a:xfrm>
              <a:off x="1865312" y="1986394"/>
              <a:ext cx="3201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常考文学常识梳理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Box 10">
              <a:extLst>
                <a:ext uri="{FF2B5EF4-FFF2-40B4-BE49-F238E27FC236}">
                  <a16:creationId xmlns:a16="http://schemas.microsoft.com/office/drawing/2014/main" xmlns="" id="{7BB1E710-94A7-F0CE-6570-B5757DA03EC0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DEF273E-B0A3-326D-3E63-37993C3376BD}"/>
              </a:ext>
            </a:extLst>
          </p:cNvPr>
          <p:cNvGrpSpPr/>
          <p:nvPr/>
        </p:nvGrpSpPr>
        <p:grpSpPr>
          <a:xfrm>
            <a:off x="6531284" y="4373466"/>
            <a:ext cx="4233278" cy="640508"/>
            <a:chOff x="1145233" y="1930184"/>
            <a:chExt cx="4233278" cy="64050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DC72412-1947-81F1-BCBE-61E20C580138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18">
              <a:hlinkClick r:id="rId4" action="ppaction://hlinksldjump"/>
              <a:extLst>
                <a:ext uri="{FF2B5EF4-FFF2-40B4-BE49-F238E27FC236}">
                  <a16:creationId xmlns:a16="http://schemas.microsoft.com/office/drawing/2014/main" xmlns="" id="{04AFB4E6-B5CF-CA5C-4B58-1B18612E5714}"/>
                </a:ext>
              </a:extLst>
            </p:cNvPr>
            <p:cNvSpPr txBox="1"/>
            <p:nvPr/>
          </p:nvSpPr>
          <p:spPr>
            <a:xfrm>
              <a:off x="1865313" y="1986394"/>
              <a:ext cx="3513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常考</a:t>
              </a:r>
              <a:r>
                <a:rPr lang="zh-CN" altLang="en-US" sz="28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化</a:t>
              </a:r>
              <a:r>
                <a:rPr lang="zh-CN" altLang="en-US" sz="28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常识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梳理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EA9CBFC0-1AE6-2F44-3007-322AB92A39F0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54B4CDA-D443-7C97-5B0E-0BE3D65E34CB}"/>
              </a:ext>
            </a:extLst>
          </p:cNvPr>
          <p:cNvGrpSpPr/>
          <p:nvPr/>
        </p:nvGrpSpPr>
        <p:grpSpPr>
          <a:xfrm>
            <a:off x="2315720" y="5517576"/>
            <a:ext cx="3578174" cy="640508"/>
            <a:chOff x="1145233" y="1930184"/>
            <a:chExt cx="3578174" cy="64050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55EE221-566B-1C09-493A-44E41B93BF6D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xmlns="" id="{58DDE860-A004-2717-29F6-8BFA0E76A92E}"/>
                </a:ext>
              </a:extLst>
            </p:cNvPr>
            <p:cNvSpPr txBox="1"/>
            <p:nvPr/>
          </p:nvSpPr>
          <p:spPr>
            <a:xfrm>
              <a:off x="1865313" y="1986394"/>
              <a:ext cx="28580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决胜专项训练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xmlns="" id="{09B293FB-6ACF-254E-94D7-CE0225B61DF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20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【宋】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范仲淹：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希文，谥号文正，北宋著名文学家、政治家、军事家、教育家。他倡导的“先天下之忧而忧，后天下之乐而乐”思想和仁人志士节操，对后世影响深远。有《范文正公文集》传世。我们学过他的《渔家傲·秋思》《岳阳楼记》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晏殊：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字同叔，北宋政治家、文学家。婉约派词人，与其子晏几道，被称为“大晏”和“小晏”。我们学过他的《浣溪沙》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一曲新词酒一杯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欧阳修：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字永叔，自号醉翁，晚年号六一居士，谥号文忠，北宋政治家、文学家。我们学过他的《醉翁亭记》《卖油翁》等。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72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周敦颐：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字茂叔，北宋哲学家。我们学过他的《爱莲说》。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王安石：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字介甫，号半山，北宋政治家、文学家、思想家。我们学过他的《登飞来峰》。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苏轼：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字子瞻，号东坡居士，后人称之为“苏东坡”。北宋文学家、书画家。我们学过他的《江城子·密州出猎》、《记承天寺夜游》、《水调歌头》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李清照：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号易安居士，宋代女词人，婉约派代表人物之一。我们学过她的《渔家傲》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天接云涛连晓雾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陆游：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字务观，号放翁，南宋爱国诗人。我们学过他的《游山西村》、《十一月四日风雨大作》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杨万里：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字廷秀，自名书室为“诚斋”，世称“诚斋先生”，南宋诗人。我们学过他的《过松源晨炊漆公店》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其五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辛弃疾：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字幼安，号稼轩，南宋豪放派词人，人称“词中之龙”，与苏轼合称“苏辛”。我们学过他的《南乡子·登京口北固亭有怀》《破阵子·为陈同甫赋壮词以寄之》《丑奴儿·书博山道中壁》等。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文天祥：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字履善，又字宋瑞，号文山，南宋政治家、文学家。我们学过他的《过零丁洋》《南安军》。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71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【元、明、清】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马致远：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号东篱，一说字千里，元代戏曲作家、散曲家，是“元代杂剧四大家”之一，我们学过他的《天净沙·秋思》。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张养浩：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字希孟，号云庄，元代文学家。所作散曲以豪放著称。我们学过他的《山坡羊·潼关怀古》《山坡羊·骊山怀古》。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宋濂：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字景濂，号潜溪，元末明初文学家。我们学过他的《送东阳马生序》。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张岱：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字宗子，号陶庵，明末清初文学家。著有《陶庵梦忆》《西湖梦寻》等。我们学过他的《湖心亭看雪》。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55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1606417"/>
            <a:ext cx="11547143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蒲松龄：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字留仙，世称聊斋先生，清代文学家。著有文言小说集《聊斋志异》等。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吴敬梓：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清代小说家。著有现实主义讽刺小说《儒林外史》。我们学过的《范进中举》便选自《儒林外史》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19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606587"/>
              </p:ext>
            </p:extLst>
          </p:nvPr>
        </p:nvGraphicFramePr>
        <p:xfrm>
          <a:off x="489337" y="3531412"/>
          <a:ext cx="11206794" cy="1309370"/>
        </p:xfrm>
        <a:graphic>
          <a:graphicData uri="http://schemas.openxmlformats.org/drawingml/2006/table">
            <a:tbl>
              <a:tblPr firstRow="1" firstCol="1" bandRow="1"/>
              <a:tblGrid>
                <a:gridCol w="11206794"/>
              </a:tblGrid>
              <a:tr h="83058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四大名著：明朝吴承恩著《西游记》；元末明初施耐庵著《水浒传》；元末明初罗贯中著《三国演义》；清朝曹雪芹著《红楼梦》。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0999" y="1034400"/>
            <a:ext cx="11588087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曹雪芹：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名霑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(zh</a:t>
            </a:r>
            <a:r>
              <a:rPr lang="en-US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n)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字梦阮，号雪芹，清代小说家。他所著的《红楼梦》是我国古代小说的巅峰之作，小说以贾宝玉、林黛玉的爱情悲剧为线索，讲述了以贾家为代表的四大家族的兴衰史，反映了封建社会晚期广阔的社会现实。我们学过的《刘姥姥进大观园》便选自《红楼梦》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9507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3387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龚自珍：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字璱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人，号定盦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，清代思想家、文学家。我们学过他的《己亥杂诗》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其五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谭嗣同：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字复生，号壮飞，清代维新派政治家、思想家，戊戌变法“六君子”之一。我们学过他的《潼关》。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秋瑾：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字璿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(xu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卿，号竞雄，别署鉴湖女侠，中国民主革命烈士。我们学过她的《满江红》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小住京华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2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现当代重要作家作品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朱自清：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字佩弦，散文家、诗人、学者。著有诗文集《踪迹》，散文集《背影》《欧游杂记》《你我》等。我们学过他的《春》《背影》。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老舍：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原名舒庆春，字舍予，中国现代著名小说家、戏剧家，被誉为“人民艺术家”。代表作有小说《骆驼祥子》《四世同堂》，话剧《龙须沟》《茶馆》等。我们学过他的《济南的冬天》。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史铁生：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作家。代表作有小说《我的遥远的清平湾》《命若琴弦》《务虚笔记》等，散文《我与地坛》《合欢树》《病隙碎笔》等。我们学过他的《秋天的怀念》。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冰心：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原名谢婉莹，现代著名作家、诗人、儿童文学家。著有诗集《繁星》《春水》，散文集《寄小读者》。我们学过她的《荷叶·母亲》。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鲁迅：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周树人，字豫才。中国现代伟大的无产阶级文学家、思想家、革命家，又被称为“民族魂”。代表作有《呐喊》《彷徨》《故事新编》《朝花夕拾》等。我们学过他的《从百草园到三味书屋》《阿长与〈山海经〉》《藤野先生》《社戏》《故乡》《中国人失掉自信力了吗》《孔乙己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茅盾：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原名沈德鸿，字雁冰，作家、社会活动家。代表作有小说《蚀》三部曲和《子夜》《林家铺子》《春蚕》等。我们学过他的《白杨礼赞》。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1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1559990"/>
            <a:ext cx="1157443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闻一多：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诗人、学者、民主战士。代表作有诗集《红烛》《死水》，学术著作《神话与诗》《唐诗杂论》等。我们学过他的《最后一次讲演》。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梁启超：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字卓如，号任公，别号饮冰室主人，思想家、学者。著作大多收入《饮冰室合集》。我们学过他的《最苦与最乐》《敬业与乐业》。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22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6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504660" y="760336"/>
            <a:ext cx="5234174" cy="53620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511926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古代重要文体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铭：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古代刻在器物上用来警戒自己或者称述功德的文字，后来成为一种文体。如刘禹锡的《陋室铭》。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古代的一种议论性文体，大多就一事、一物或一种现象抒发作者的感想，写法上不拘一格，行文崇尚自由活泼，有波澜起伏，篇幅一般不长，与现代的杂文颇为相似。如周敦颐的《爱莲说》，韩愈的《马说》。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82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外国重要作家作品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海伦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凯勒：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美国作家、教育家、慈善家。我们学过她的《再塑生命的人》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选自《假如给我三天光明》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马克</a:t>
            </a:r>
            <a:r>
              <a:rPr lang="zh-CN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吐温：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美国作家。代表作有小说《汤姆·索亚历险记》《哈克贝利·费恩历险记》等。我们学过他的《登勃朗峰》。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雨果：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法国作家。代表作有小说《巴黎圣母院》《悲惨世界》《九三年》等。我们学过他的《就英法联军远征中国致巴特勒上尉的信》。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莫泊桑：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法国作家。与俄国的契诃夫、美国的欧·亨利一起被誉为“世界三大短篇小说巨匠”，代表作有《项链》《羊脂球》等。我们学过他的《我的叔叔于勒》。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08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普希金：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俄国诗人。代表作有《自由颂》《致恰达耶夫》《致大海》等。他的创作对俄国文学和语言的发展影响很大。我们学过他的《假如生活欺骗了你》。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高尔基：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联伟大的无产阶级作家，社会主义、现实主义文学的奠基人，列宁称他为“无产阶级艺术最杰出的代表”。代表作有以自身经历为原型创作的自传体小说三部曲《童年》《在人间》《我的大学》。我们学过他的《海燕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泰戈尔：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印度作家、诗人。主要作品有诗集《吉檀迦利》《新月集》《园丁集》《飞鸟集》等，获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年诺贝尔文学奖。我们学过他的《金色花》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选自《泰戈尔诗选》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11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66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97972" y="692098"/>
            <a:ext cx="4701275" cy="48161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古代常用称呼、代称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称谓变化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直称姓名或名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用于自称。例：太守谓谁？庐陵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欧阳修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用于作介绍或作传。例：同游者：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吴武陵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龚古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，余弟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宗玄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《小石潭记》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称字：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字是为了便于他人称呼，对平辈或尊辈称字表示礼貌和尊敬。例：兼怀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子由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子由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是苏辙的字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［《水调歌头》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8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87404"/>
            <a:ext cx="11430000" cy="5245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称号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别号：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人于名字之外的别称。别号中常见的“居士”“山人”等表明使用者鄙视功名利禄。如李白称“青莲居士”，杜甫称“少陵野老”，苏轼称“东坡居士”。还有的称书斋名，如蒲松龄称“聊斋先生”，梁启超称“饮冰室主人”。也有人以号明志。例：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醉翁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之意不在酒，在乎山水之间也。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谥号：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古代王侯将相、高级官吏、著名文士等死后被追加的称号为谥号。如“文正”是范仲淹的谥号，陶渊明私谥“靖节”。例：陈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康肃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公善射。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康肃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是陈尧咨的谥号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《卖油翁》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庙号：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皇帝于庙中被供奉时所称呼的名号。例：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唐宗宋祖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《沁园春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2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26011"/>
            <a:ext cx="11430000" cy="15461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5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称籍贯：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称柳宗元为“柳河东”，称孟浩然为“孟襄阳”。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5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称官名：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太守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与客来饮于此。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5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称官地：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例：闻道</a:t>
            </a:r>
            <a:r>
              <a:rPr lang="zh-CN" altLang="zh-CN" sz="25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龙标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过五溪。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《闻王昌龄左迁龙标遥有此寄》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5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5272" y="2076604"/>
            <a:ext cx="2207656" cy="546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500" b="1"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5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敬辞与</a:t>
            </a:r>
            <a:r>
              <a:rPr lang="zh-CN" altLang="zh-CN" sz="25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谦辞</a:t>
            </a:r>
            <a:r>
              <a:rPr lang="en-US" altLang="zh-CN" sz="25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5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436760"/>
              </p:ext>
            </p:extLst>
          </p:nvPr>
        </p:nvGraphicFramePr>
        <p:xfrm>
          <a:off x="381000" y="2623229"/>
          <a:ext cx="11430000" cy="3714750"/>
        </p:xfrm>
        <a:graphic>
          <a:graphicData uri="http://schemas.openxmlformats.org/drawingml/2006/table">
            <a:tbl>
              <a:tblPr firstRow="1" firstCol="1" bandRow="1"/>
              <a:tblGrid>
                <a:gridCol w="781115"/>
                <a:gridCol w="10648885"/>
              </a:tblGrid>
              <a:tr h="211455"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敬辞类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恭敬口吻的用语，一般对他人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令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令尊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对方父亲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、令堂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对方母亲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、令郎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对方儿子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、令爱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对方女儿</a:t>
                      </a:r>
                      <a:r>
                        <a:rPr lang="en-US" sz="25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惠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惠顾、惠存、惠赠、惠临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垂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垂问、垂询、垂念、垂爱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赐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赐教、赐复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高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高见、高论、高寿、高龄、高就、高朋、高邻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贤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贤弟、贤侄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奉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奉送、奉还、奉劝、奉陪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其他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久仰、劳驾、赏光、贵姓、贵庚、大作、雅正</a:t>
                      </a:r>
                      <a:endParaRPr lang="zh-CN" sz="25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738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996256"/>
              </p:ext>
            </p:extLst>
          </p:nvPr>
        </p:nvGraphicFramePr>
        <p:xfrm>
          <a:off x="406609" y="1185997"/>
          <a:ext cx="11303170" cy="4103370"/>
        </p:xfrm>
        <a:graphic>
          <a:graphicData uri="http://schemas.openxmlformats.org/drawingml/2006/table">
            <a:tbl>
              <a:tblPr firstRow="1" firstCol="1" bandRow="1"/>
              <a:tblGrid>
                <a:gridCol w="2131254"/>
                <a:gridCol w="9171916"/>
              </a:tblGrid>
              <a:tr h="211455"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谦辞类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表谦虚的言辞，一般对自己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家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家父、家严、家君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自己的父亲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、家母、家慈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自己的母亲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舍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舍弟、舍妹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小弟、小儿、小女、小店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愚兄、愚见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拙作、拙著、拙见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敝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敝人、敝姓、敝校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鄙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鄙人、鄙见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其他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寒舍、见教、见谅、在下、晚生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23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0370" y="914331"/>
            <a:ext cx="208743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年龄</a:t>
            </a:r>
            <a:r>
              <a:rPr lang="zh-CN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称谓</a:t>
            </a:r>
            <a:r>
              <a:rPr lang="en-US" altLang="zh-CN" sz="28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872770"/>
              </p:ext>
            </p:extLst>
          </p:nvPr>
        </p:nvGraphicFramePr>
        <p:xfrm>
          <a:off x="410370" y="1566817"/>
          <a:ext cx="11340351" cy="4181904"/>
        </p:xfrm>
        <a:graphic>
          <a:graphicData uri="http://schemas.openxmlformats.org/drawingml/2006/table">
            <a:tbl>
              <a:tblPr firstRow="1" firstCol="1" bandRow="1"/>
              <a:tblGrid>
                <a:gridCol w="3721290"/>
                <a:gridCol w="7619061"/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称谓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年龄段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襁褓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未满周岁的婴儿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孩提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二三岁的儿童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垂髫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三四岁至七八岁的儿童，泛指幼年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齿龀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è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、始</a:t>
                      </a: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刚刚换牙，指七八岁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46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总角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八九岁至十三四岁的少年，泛指童年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豆蔻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女子十三四岁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及笄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女子年满十五岁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束发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男子十五岁，泛指青少年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7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320448"/>
              </p:ext>
            </p:extLst>
          </p:nvPr>
        </p:nvGraphicFramePr>
        <p:xfrm>
          <a:off x="346880" y="1511726"/>
          <a:ext cx="11444786" cy="3647440"/>
        </p:xfrm>
        <a:graphic>
          <a:graphicData uri="http://schemas.openxmlformats.org/drawingml/2006/table">
            <a:tbl>
              <a:tblPr firstRow="1" firstCol="1" bandRow="1"/>
              <a:tblGrid>
                <a:gridCol w="3755560"/>
                <a:gridCol w="7689226"/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冠、加冠、弱冠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表示男子年已二十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而立之年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三十岁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不惑之年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四十岁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知命、知天命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五十岁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花甲、耳顺之年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六十岁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古稀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七十岁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耄耋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八九十岁，指高寿，老年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期颐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ī</a:t>
                      </a:r>
                      <a:r>
                        <a:rPr lang="en-US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一百岁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18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其他特定称谓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黄发：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老人。例：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黄发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垂髫。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《桃花源记》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匹夫：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平民百姓。例：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匹夫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不可夺志也。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《〈论语〉十二章》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布衣：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平民。例：臣本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布衣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《出师表》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白丁：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平民，指没有功名的人。例：往来无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白丁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《陋室铭》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鸿儒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宿儒：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博学的人。例：谈笑有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鸿儒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《陋室铭》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骚人：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文人。例：迁客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骚人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《岳阳楼记》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蛾眉：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女子。例：苦将侬强派作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蛾眉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［《满江红》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小住京华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庙堂：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朝廷。例：居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庙堂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之高则忧其民。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《岳阳楼记》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31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轮台：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边关。例：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轮台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东门送君去。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《白雪歌送武判官归京》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烽火：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战事。例：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烽火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连三月。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《春望》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干戈：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干戈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寥落四周星。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《过零丁洋》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长河：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黄河。例：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长河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落日圆。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《使至塞上》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岱宗：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泰山。例：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岱宗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夫如何？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《望岳》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婵娟：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月亮。例：千里共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婵娟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［《水调歌头》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桑梓：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家乡。例：世先生同在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桑梓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《范进中举》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70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5464" y="814701"/>
            <a:ext cx="1162903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的一种散文体裁。这类文章内容大多是游记，用来记叙旅途见闻和某地政治生活、社会面貌、风土人情、山川景物及名胜古迹等。也有普通的叙事性散文或者“杂记”。如范仲淹的《岳阳楼记》，欧阳修的《醉翁亭记》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序：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又名“序言”“前言”“引言”，是放在著作或正文之前的文章。古代另有一种序是惜别赠言的文字，叫作“赠序”，内容多是对所赠亲友的赞许、推崇或勉励之辞。如宋濂的《送东阳马生序》。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臣子向帝王陈情言事的一种文体，是封建社会臣下对皇帝有所陈述、请求、建议时用的一种文体。言辞往往恭敬、恳切。主要作用就是表达臣子对君主的忠诚和希望，“动之以情”是这种文体的基本特征。如诸葛亮的《出师表》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35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147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雁</a:t>
            </a:r>
            <a:r>
              <a:rPr lang="en-US" altLang="zh-CN" sz="28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青鸟：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信使。例：归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雁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洛阳边。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《次北固山下》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青鸟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殷勤为探看。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《无题》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征蓬：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远行之人。例：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征蓬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出汉塞。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《使至塞上》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子规：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布谷鸟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杜鹃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。例：杨花落尽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子规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啼。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《闻王昌龄左迁龙标遥有此寄》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汗青：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史册。例：留取丹心照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汗青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《过零丁洋》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风骚：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文章辞藻。例：稍逊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《沁园春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1951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92626" y="609846"/>
            <a:ext cx="3379451" cy="5458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节日、礼仪、</a:t>
            </a:r>
            <a:r>
              <a:rPr lang="zh-CN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习俗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4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4649" y="933005"/>
            <a:ext cx="1885453" cy="546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传统</a:t>
            </a:r>
            <a:r>
              <a:rPr lang="zh-CN" altLang="zh-CN" sz="24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节日</a:t>
            </a:r>
            <a:r>
              <a:rPr lang="en-US" altLang="zh-CN" sz="2400" b="1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94991"/>
              </p:ext>
            </p:extLst>
          </p:nvPr>
        </p:nvGraphicFramePr>
        <p:xfrm>
          <a:off x="526458" y="1535645"/>
          <a:ext cx="11111786" cy="4990264"/>
        </p:xfrm>
        <a:graphic>
          <a:graphicData uri="http://schemas.openxmlformats.org/drawingml/2006/table">
            <a:tbl>
              <a:tblPr firstRow="1" firstCol="1" bandRow="1"/>
              <a:tblGrid>
                <a:gridCol w="1485745"/>
                <a:gridCol w="4349545"/>
                <a:gridCol w="5276496"/>
              </a:tblGrid>
              <a:tr h="64178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节日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主要习俗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春节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元日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农历正月初一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贴春联、挂年画、拜年、吃饺子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元宵节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上元节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农历正月十五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赏花灯、吃元宵、猜灯谜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清明节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公历四月五日前后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祭祖、扫墓、踏青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端午节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农历五月初五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赛龙舟、吃粽子、挂艾草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中秋节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农历八月十五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赏月、吃月饼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重阳节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农历九月初九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登高望远、赏菊赋诗、喝菊花酒、插茱萸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除夕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农历十二月的最后一天晚上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守岁、吃年夜饭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春社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古代立春后第五个戊日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祭社神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土地神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、祈求丰收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26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26409" y="979068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风俗礼仪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送别习俗：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时间：多在清晨或傍晚时分。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地点：多在水边、渡口、长亭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故人西辞黄鹤楼，烟花三月下扬州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《黄鹤楼送孟浩然之广陵》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方式：饮酒作别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劝君更尽一杯酒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《送元二使安西》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；音乐相伴作别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李白乘舟将欲行，忽闻岸上踏歌声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《赠汪伦》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；折柳相送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客舍青青柳色新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《送元二使安西》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；设帐送行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中军置酒饮归客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《白雪歌送武判官归京》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朝：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朝觐，古代宾礼之一。为周代诸侯朝见天子的礼制。诸侯朝见天子，“春见曰朝，秋见曰觐”。例：皆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于齐。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《邹忌讽齐王纳谏》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43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坐：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古代席地而坐，坐时两膝着地，臀部贴于脚跟。为了表示对人尊重，坐法颇有讲究。例：起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而喧哗者，众宾欢也。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谒：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拜见。例：生以乡人子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《送东阳马生序》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揖：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拱手行礼。例：将军亚夫持兵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揖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曰。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《周亚夫军细柳》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死：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古代社会不同地位的人，死也有不同的称法。天子死为“崩”，诸侯死为“薨”，大夫死为“卒”。例：先帝创业未半而中道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崩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殂。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《出师表》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持节：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古代使臣奉命出行，必执符节为凭证。例：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持节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云中，何日遣冯唐？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《江城子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密州出猎》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7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古代交通工具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舟：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一种水上交通工具。桨、榜、楫、橹、篙、帆都是行船的工具。例：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帆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远影碧空尽。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《黄鹤楼送孟浩然之广陵》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舟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绿水前。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《次北固山下》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马：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古代一种重要的陆地交通工具。例：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作的卢飞快。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《破阵子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为陈同甫赋壮词以寄之》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车：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陆地上有轮子的交通运输工具。战国以前主要是用马驾。乘，指一车四马。车厢叫舆，舆前部可以凭倚扶手的横木，叫轼。例：改容式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《周亚夫军细柳》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3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443"/>
            <a:ext cx="4545842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古代乐器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乐曲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乐器</a:t>
            </a:r>
            <a:endParaRPr lang="zh-CN" altLang="en-US" sz="26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994029"/>
              </p:ext>
            </p:extLst>
          </p:nvPr>
        </p:nvGraphicFramePr>
        <p:xfrm>
          <a:off x="394648" y="1608411"/>
          <a:ext cx="11410666" cy="4849495"/>
        </p:xfrm>
        <a:graphic>
          <a:graphicData uri="http://schemas.openxmlformats.org/drawingml/2006/table">
            <a:tbl>
              <a:tblPr firstRow="1" firstCol="1" bandRow="1"/>
              <a:tblGrid>
                <a:gridCol w="862131"/>
                <a:gridCol w="1809943"/>
                <a:gridCol w="8738592"/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出处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 rowSpan="3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弦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器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丝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丝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竹之乱耳。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丝、竹泛指音乐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《陋室铭》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瑟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五十弦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翻塞外声。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原指瑟，这里泛指乐器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《破阵子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为陈同甫赋壮词以寄之》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琴</a:t>
                      </a:r>
                      <a:r>
                        <a:rPr lang="zh-CN" sz="26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、琵琶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胡</a:t>
                      </a: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琴琵琶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与羌笛。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《白雪歌送武判官归京》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 rowSpan="4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管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器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箫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箫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鼓追随春社近。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《游山西村》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笛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谁家</a:t>
                      </a: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玉笛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暗飞声。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《春夜洛城闻笛》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喇叭</a:t>
                      </a:r>
                      <a:r>
                        <a:rPr lang="zh-CN" sz="26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、唢呐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喇叭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唢呐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，曲儿小腔儿大。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《朝天子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咏喇叭》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无丝</a:t>
                      </a: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竹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之乱耳。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《陋室铭》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打击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乐器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钟</a:t>
                      </a: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鼓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乐之。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《关雎》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磬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万籁此都寂，但余钟</a:t>
                      </a:r>
                      <a:r>
                        <a:rPr lang="zh-CN" sz="2600" b="1" u="sng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磬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音。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《题破山寺后禅院》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1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34598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乐曲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《后庭花》：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《玉树后庭花》的简称，为南朝陈亡国之君陈叔宝所作，后世多称之为亡国之音。例：隔江犹唱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后庭花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《泊秦淮》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《折杨柳》：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汉代乐府曲名，内容多叙离别之情。例：此夜曲中闻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折柳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《春夜洛城闻笛》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507200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古代物器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箪：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古代盛饭用的圆形竹器，也有用芦苇制成的。例：一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箪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食，一瓢饮，在陋室，人不堪其忧，回也不改其乐。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《〈论语〉十二章》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皿：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盛东西的日常用具。例：为宫室、器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皿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、人物。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《核舟记》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箸：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筷子。例：停杯投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箸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不能食。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［《行路难》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2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579" y="998645"/>
            <a:ext cx="11811000" cy="4773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案：</a:t>
            </a: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古代端食物用的木托盘；</a:t>
            </a: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长条的桌子。例：无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案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牍之劳形。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《陋室铭》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箕畚：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用竹篾、柳条等编织的器具。例：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箕畚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运于渤海之尾。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《愚公移山》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豆：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古代盛食物的一种容器，形似高脚盘。例：一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豆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羹。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《鱼我所欲也》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瓢：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舀水或盛酒的器具。例：一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瓢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《〈论语〉十二章》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樽：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盛酒的器具。例：金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樽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清酒斗十千。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［《行路难》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古人罚酒时用的酒杯。例：余强饮三大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而别。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《湖心亭看雪》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觥筹：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觥指酒杯，筹指酒筹，宴会上行令或游戏时饮酒计数的筹码。例：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觥筹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交错。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76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4975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休闲方式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射：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投壶，宴饮时的一种游戏。把箭投向壶中，中多者为胜，负者按照规定的杯数喝酒。例：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者中。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弈：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下棋。例：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弈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者胜。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六艺：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礼、乐、射、御、书、数。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此处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指射箭技术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4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0806" y="652265"/>
            <a:ext cx="11430000" cy="16560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科举、文字</a:t>
            </a:r>
            <a:endParaRPr lang="zh-CN" altLang="zh-CN" sz="20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0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0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科举制度</a:t>
            </a:r>
            <a:endParaRPr lang="zh-CN" altLang="zh-CN" sz="20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0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科举</a:t>
            </a:r>
            <a:r>
              <a:rPr lang="zh-CN" altLang="zh-CN" sz="2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制，即隋以后各封建王朝通过考试选拔官吏的制度，唐朝时达到鼎盛，直到清朝光绪三十一年废除。前后经历一千三百余年，是世界上延续时间最长的人才选拔制度。以明清科举制为例：</a:t>
            </a:r>
            <a:endParaRPr lang="zh-CN" altLang="en-US" sz="20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032177"/>
              </p:ext>
            </p:extLst>
          </p:nvPr>
        </p:nvGraphicFramePr>
        <p:xfrm>
          <a:off x="420806" y="2524818"/>
          <a:ext cx="10681060" cy="3803650"/>
        </p:xfrm>
        <a:graphic>
          <a:graphicData uri="http://schemas.openxmlformats.org/drawingml/2006/table">
            <a:tbl>
              <a:tblPr firstRow="1" firstCol="1" bandRow="1"/>
              <a:tblGrid>
                <a:gridCol w="1881269"/>
                <a:gridCol w="2284060"/>
                <a:gridCol w="2149007"/>
                <a:gridCol w="2013953"/>
                <a:gridCol w="2352771"/>
              </a:tblGrid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院试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童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生试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乡试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秋闱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会试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春闱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殿试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地点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县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府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州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京城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各省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贡院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皇宫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参考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条件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童生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儒童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秀才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生员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举人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贡士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通过后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身份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秀才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生员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举人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贡士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进士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3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号称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第一名：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案首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第一名：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解元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第二名：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亚元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第一名：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会元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一甲前三名：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状元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鼎元</a:t>
                      </a:r>
                      <a:r>
                        <a:rPr lang="en-US" sz="2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榜眼、探花</a:t>
                      </a:r>
                      <a:endParaRPr lang="zh-CN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4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即书信，古人的书信又叫“尺牍”或“信札”，是一种应用性文体，多记事陈情。可以抒情，可以写景，也可以写私人化的事件和感情。如陶弘景的《答谢中书书》。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律诗：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体诗的一种，要求诗句字数整齐划一，每句五字或七字，简称“五律”或“七律”。通常律诗规定每首八句，每两句成一联，计四联，分别为：首联、颔联、颈联、尾联。一般来说，颔联和颈联的上下句要求对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绝句：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又称“截句”“断句”“绝诗”，四句一首。以五言、七言为主，简称“五绝”“七绝”。如李白的《闻王昌龄左迁龙标遥有此寄》，李商隐的《夜雨寄北》，王安石的《登飞来峰》等，均是七绝。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79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3704" y="855790"/>
            <a:ext cx="11430000" cy="36856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6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官职升降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左迁：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贬谪，降低官职。古代贵右贱左，故将贬官称为左迁。例：《闻王昌龄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左迁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龙标遥有此寄》。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谪：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因罪贬谪流放，出任外官。例：滕子京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守巴陵郡。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《岳阳楼记》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逐：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贬官。例：宣室求贤访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臣。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《贾生》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陟：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提拔、晋升。例：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陟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罚臧否。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《出师表》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举：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选拔、任用。例：傅说</a:t>
            </a:r>
            <a:r>
              <a:rPr lang="zh-CN" altLang="zh-CN" sz="26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于版筑之间。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《生于忧患，死于安乐》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6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994242"/>
              </p:ext>
            </p:extLst>
          </p:nvPr>
        </p:nvGraphicFramePr>
        <p:xfrm>
          <a:off x="485779" y="4699127"/>
          <a:ext cx="10947485" cy="1217930"/>
        </p:xfrm>
        <a:graphic>
          <a:graphicData uri="http://schemas.openxmlformats.org/drawingml/2006/table">
            <a:tbl>
              <a:tblPr firstRow="1" firstCol="1" bandRow="1"/>
              <a:tblGrid>
                <a:gridCol w="10947485"/>
              </a:tblGrid>
              <a:tr h="62420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表示辞官的词语：告老、解官、请老、乞骸骨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使骸骨归葬故乡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、致仕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交还官职，即退休</a:t>
                      </a:r>
                      <a:r>
                        <a:rPr lang="en-US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32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8623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汉字书法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拓展知识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六书：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古人分析汉字而归纳出来的六种汉字造字方法，称为“六书”。即象形、指事、会意、形声、转注、假借。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汉字的形体演变：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甲骨文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殷、商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金文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西周、春秋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战国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秦朝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隶书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草书、楷书、行书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1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58170" y="634865"/>
            <a:ext cx="3459601" cy="564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五种常用书法</a:t>
            </a:r>
            <a:r>
              <a:rPr lang="zh-CN" altLang="zh-CN" sz="2600" b="1" smtClean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字体</a:t>
            </a:r>
            <a:r>
              <a:rPr lang="en-US" altLang="zh-CN" sz="2600" b="1" smtClean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600"/>
          </a:p>
        </p:txBody>
      </p:sp>
      <p:pic>
        <p:nvPicPr>
          <p:cNvPr id="4" name="image60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9752229" y="1772029"/>
            <a:ext cx="1152332" cy="575531"/>
          </a:xfrm>
          <a:prstGeom prst="rect">
            <a:avLst/>
          </a:prstGeom>
        </p:spPr>
      </p:pic>
      <p:pic>
        <p:nvPicPr>
          <p:cNvPr id="5" name="image61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9752229" y="2634055"/>
            <a:ext cx="1357049" cy="452350"/>
          </a:xfrm>
          <a:prstGeom prst="rect">
            <a:avLst/>
          </a:prstGeom>
        </p:spPr>
      </p:pic>
      <p:pic>
        <p:nvPicPr>
          <p:cNvPr id="6" name="image6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52229" y="3392580"/>
            <a:ext cx="1357049" cy="558039"/>
          </a:xfrm>
          <a:prstGeom prst="rect">
            <a:avLst/>
          </a:prstGeom>
        </p:spPr>
      </p:pic>
      <p:pic>
        <p:nvPicPr>
          <p:cNvPr id="7" name="image6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852521" y="4443066"/>
            <a:ext cx="1256757" cy="591185"/>
          </a:xfrm>
          <a:prstGeom prst="rect">
            <a:avLst/>
          </a:prstGeom>
        </p:spPr>
      </p:pic>
      <p:pic>
        <p:nvPicPr>
          <p:cNvPr id="8" name="image61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892302" y="5489194"/>
            <a:ext cx="1379586" cy="535604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90057"/>
              </p:ext>
            </p:extLst>
          </p:nvPr>
        </p:nvGraphicFramePr>
        <p:xfrm>
          <a:off x="353704" y="1199635"/>
          <a:ext cx="11440601" cy="4930140"/>
        </p:xfrm>
        <a:graphic>
          <a:graphicData uri="http://schemas.openxmlformats.org/drawingml/2006/table">
            <a:tbl>
              <a:tblPr firstRow="1" firstCol="1" bandRow="1"/>
              <a:tblGrid>
                <a:gridCol w="1445609"/>
                <a:gridCol w="7190003"/>
                <a:gridCol w="2804989"/>
              </a:tblGrid>
              <a:tr h="2114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字体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篆书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字形呈长方形，笔画复杂，圆劲均匀，粗细基本一致，富有古风古韵。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隶书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“蚕头雁尾，一波三折”，书写效果略微宽扁、工整，横长竖短。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草书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“状似连珠，绝而不离”，结构简省，笔画连绵，偏旁假借，不拘章法，笔势流畅。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95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楷书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形体方正，笔画平正，用笔规范，一丝不苟，结构整齐，给人端庄厚重的美感；在体势上多呈长方形，章法上多取直行直势。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行书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用笔灵活，笔法简便，具有流动之美，收放结合，大小相兼，疏密得体。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81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04793"/>
            <a:ext cx="11430000" cy="20470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古代历法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二十四节气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拓展知识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二十四节气是中国古代订立的一种用来指导农事的补充历法。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2016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日，被列入联合国教科文组织人类非物质文化遗产代表作名录。</a:t>
            </a:r>
            <a:endParaRPr lang="zh-CN" altLang="en-US" sz="24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32654"/>
              </p:ext>
            </p:extLst>
          </p:nvPr>
        </p:nvGraphicFramePr>
        <p:xfrm>
          <a:off x="420806" y="2542646"/>
          <a:ext cx="11430001" cy="3873500"/>
        </p:xfrm>
        <a:graphic>
          <a:graphicData uri="http://schemas.openxmlformats.org/drawingml/2006/table">
            <a:tbl>
              <a:tblPr firstRow="1" firstCol="1" bandRow="1"/>
              <a:tblGrid>
                <a:gridCol w="1106606"/>
                <a:gridCol w="2446854"/>
                <a:gridCol w="7876541"/>
              </a:tblGrid>
              <a:tr h="83058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二十四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节气歌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春雨惊春清谷天，夏满芒夏暑相连。秋处露秋寒霜降，冬雪雪冬小大寒。每月两节不变更，最多相差一两天。上半年来六廿一，下半年是八廿三。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24205">
                <a:tc rowSpan="4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二十四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节气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春季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2~4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立春、雨水、惊蛰、春分、清明、谷雨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夏季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5~7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立夏、小满、芒种、夏至、小暑、大暑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秋季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8~10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立秋、处暑、白露、秋分、寒露、霜降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2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冬季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~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次年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立冬、小雪、大雪、冬至、小寒、大寒</a:t>
                      </a:r>
                      <a:endParaRPr lang="zh-CN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40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6039"/>
            <a:ext cx="11430000" cy="2841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纪年法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干支纪年法：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干，即天干，共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位；支，即地支，共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位。干支纪年每六十年为一个循环。干支两字相配，用以纪年，如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2023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年为癸卯年，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2024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年为甲辰年。例：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丙辰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中秋，欢饮达旦。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［《水调歌头》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“丙辰”指宋神宗熙宁九年。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172415"/>
              </p:ext>
            </p:extLst>
          </p:nvPr>
        </p:nvGraphicFramePr>
        <p:xfrm>
          <a:off x="529438" y="3810364"/>
          <a:ext cx="11281561" cy="1736090"/>
        </p:xfrm>
        <a:graphic>
          <a:graphicData uri="http://schemas.openxmlformats.org/drawingml/2006/table">
            <a:tbl>
              <a:tblPr firstRow="1" firstCol="1" bandRow="1"/>
              <a:tblGrid>
                <a:gridCol w="11281561"/>
              </a:tblGrid>
              <a:tr h="103695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十天干：甲、乙、丙、丁、戊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(w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、己、庚、辛、壬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(r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é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、癸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ɡ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ǐ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十二地支：子、丑、寅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(y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í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、卯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ǎ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、辰、巳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、午、未、申、酉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(y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ǒ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、戌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(x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ū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、亥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</a:t>
                      </a:r>
                      <a:r>
                        <a:rPr lang="en-US" sz="28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448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8747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帝王年号纪年法：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皇帝即位，都要改元，称元年。从汉武帝起有年号，后多用年号纪年。例：晋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太元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《桃花源记》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“太元”是东晋孝武帝的年号。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王公即位年次纪年法：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以王公在位年数来纪年。例：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十年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春，齐师伐我。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《曹刿论战》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“十年”指的是鲁庄公十年。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9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5591" y="82137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纪时法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天色纪时法：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古代主要根据天色把一昼夜分为若干段。一般来说，日出时叫旦、早、朝、晨，日落时叫夕、暮、昏、晚，太阳正中时叫日中。例：君与家君期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日中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《陈太丘与友期行》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十二地支纪时法：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古人用十二地支表示十二个时辰，每个时辰恰好等于现代的两个小时。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更：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古代夜间的计时单位，一夜分为五更，每更约两小时。例：是日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定矣。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《湖心亭看雪》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70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8594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时辰：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古人把一天划分为十二个时辰，每个时辰等于现在的两个小时，根据十二生肖中动物的出没时间来命名各个时辰。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61290"/>
              </p:ext>
            </p:extLst>
          </p:nvPr>
        </p:nvGraphicFramePr>
        <p:xfrm>
          <a:off x="529438" y="2515484"/>
          <a:ext cx="11030216" cy="882650"/>
        </p:xfrm>
        <a:graphic>
          <a:graphicData uri="http://schemas.openxmlformats.org/drawingml/2006/table">
            <a:tbl>
              <a:tblPr firstRow="1" firstCol="1" bandRow="1"/>
              <a:tblGrid>
                <a:gridCol w="11030216"/>
              </a:tblGrid>
              <a:tr h="624205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十二生肖：鼠、牛、虎、兔、龙、蛇、马、羊、猴、鸡、狗、猪。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0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名胜古迹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幽州台：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(j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北楼，是战国时燕昭王为招纳天下贤士所建，故址在今北京西南。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《登幽州台歌》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飞来峰：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即浙江绍兴城外的宝林山，古代传说此山自琅琊郡东武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今山东诸城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飞来。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《登飞来峰》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黄鹤楼：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故址在今湖北武汉蛇山的黄鹄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矶上。《太平寰宇记》：“昔费祎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(y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登仙，每乘黄鹤于此憩驾，故号为黄鹤楼。”此楼屡建屡毁，现在的黄鹤楼是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年重建的。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《黄鹤楼》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20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岳阳楼：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湖南岳阳西门城楼，扼长江，临洞庭。始为三国时吴国都督鲁肃训练水师时构筑的阅兵台。唐开元四年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(716)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在阅兵台旧址建楼。唐宋以后此楼多次重修，现存建筑为清同治六年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(1867)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《岳阳楼记》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醉翁亭：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位于安徽省滁州市西南琅琊山麓，始建于北宋庆历年间，由“唐宋八大家”之一欧阳修命名。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《醉翁亭记》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湖心亭：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在杭州西湖中的一个小岛上。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《湖心亭看雪》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北固楼：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又叫北固亭，在今江苏镇江东北的北固山上，下临长江。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《南乡子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登京口北固亭有怀》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59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“长短句”，是可以配乐演唱的一种文学体裁。词有词牌名，如辛弃疾的《破阵子·为陈同甫赋壮词以寄之》中“破阵子”是词牌名，“为陈同甫赋壮词以寄之”是题目。词一般分为两部分，叫作上、下片或上、下阕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代出现的一种新兴的体裁。曲大致分为剧曲和散曲。散曲没有动作、说白，包括套数和小令两种基本形式。套数由若干曲子组成，小令以一支曲子为独立单位。如马致远的《天净沙·秋思》和张养浩的《山坡羊·潼关怀古》都是有标题的小令，其中“天净沙”“山坡羊”是曲牌名，“秋思”“潼关怀古”是标题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21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71695"/>
            <a:ext cx="114300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计量单位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寻：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长度单位，八尺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一说七尺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为一寻。例：飞来山上千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塔。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《登飞来峰》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仞：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长度单位，八尺或七尺叫作一仞。例：高万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仞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《愚公移山》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里、千里：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长度单位。例：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方七百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《愚公移山》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食马者不知其能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而食也。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《马说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长度单位。例：舟首尾长约八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有奇。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《核舟记》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寸：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长度单位。例：而计其长曾不盈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寸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《核舟记》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黍：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一说，古代一百粒黍排列起来的长度为一尺，因此一个黍粒的长度为一分。例：高可二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黍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《核舟记》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93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石：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容量单位，十斗为一石。例：一食或尽粟一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《马说》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钟：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古代的一种量器，也被当作一种计量单位。例：万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钟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于我何加焉！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《鱼我所欲也》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锱、铢：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古代重量单位，六铢等于一锱，四锱等于一两，二十四铢为一两。例：仿佛再有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锱铢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之力加在上面。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《溜索》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古代计量面积用语。后面加上表示长度的数字或数量词，表示纵横若干长度。例：今齐地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《邹忌讽齐王纳谏》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转：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是授予勋官时用来衡量功绩的单位，勋位每升一级叫一转，十二转为最高的勋级。例：策勋十二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《木兰诗》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22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地理知识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三秦：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关中地区。例：城阙辅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三秦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《送杜少府之任蜀州》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河：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黄河。例：山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表里潼关路。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《山坡羊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潼关怀古》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四境、四海：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四方疆界，四方边境地区，引申为举国。例：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四境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之内莫不有求于王。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《邹忌讽齐王纳谏》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四海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亦谬称其氏名。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《送东阳马生序》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五岳：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五大名山的总称，即东岳泰山、西岳华山、中岳嵩山、北岳恒山、南岳衡山。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3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阴阳：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古人以山北水南为阴，山南水北为阳。例：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阴阳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割昏晓。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《望岳》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“阴阳”分别指泰山的北面和南面。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晴川历历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汉阳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《黄鹤楼》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“汉阳”指汉水的北岸。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衡阳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雁去无留意。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《渔家傲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秋思》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“衡阳”指衡山的南面。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达于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汉阴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《愚公移山》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“汉阴”指汉水南岸。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中原：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又称中土、中州。狭义上指今河南省一带，广义上指黄河中下游地区或整个黄河流域。例：然后可图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也。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《三顾茅庐》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岱宗：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指泰山。例：</a:t>
            </a:r>
            <a:r>
              <a:rPr lang="zh-CN" altLang="zh-CN" sz="2800" b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岱宗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夫如何？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《望岳》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3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31849"/>
            <a:ext cx="11430000" cy="45213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并称、别称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拓展知识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中国戏曲四大行当：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指男子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、旦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指女子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指性格粗犷或阴险的男性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、丑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指演滑稽人物，鼻梁上抹白粉，也称小丑、小花脸等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文房四宝：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旧时对笔、墨、纸、砚四种文具的总称。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花中四君子：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指古诗文中常提到的梅、兰、竹、菊。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岁寒三友：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指古诗文中常提到的松、竹、梅。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文人四友：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琴、棋、书、画。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中国戏曲五大剧种：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京剧、越剧、黄梅戏、评剧、豫剧。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01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899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下列文学、文化常识表述正确的一项是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．孟子，名轲，战国时期的思想家，儒家学派的代表人物之一。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．“令堂”“令尊”是常见敬辞，“贵庚”“愚见”是常见谦辞。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．闻一多，诗人、学者、民主战士，著有诗集《繁星》《春水》。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．高尔基，苏联作家，代表作有短篇小说《我的叔叔于勒》等。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3824239" y="719393"/>
            <a:ext cx="4691964" cy="451745"/>
          </a:xfrm>
          <a:prstGeom prst="rect">
            <a:avLst/>
          </a:prstGeom>
        </p:spPr>
      </p:pic>
      <p:sp>
        <p:nvSpPr>
          <p:cNvPr id="4" name="A_c09fd"/>
          <p:cNvSpPr/>
          <p:nvPr/>
        </p:nvSpPr>
        <p:spPr>
          <a:xfrm>
            <a:off x="8879840" y="1745519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4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齐齐哈尔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下列关于文学及文化常识的表述，正确的一项是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．《世说新语》是南朝宋临川王刘义庆组织编写的一部志怪小说集。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．古代有关年龄的词有很多，如：“始龀”是指七八岁，“豆蔻年华”指少女十三四岁，“加冠”指古代男子二十岁行冠礼，表示成年。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．中国古代晋升官职常用的词语有“升”“擢”“迁”“拜”“拔”等。如《闻王昌龄左迁龙标遥有此寄》中“左迁”指升职。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．雨果，法国作家，代表作品有小说《巴黎圣母院》《羊脂球》《悲惨世界》等。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75b7"/>
          <p:cNvSpPr/>
          <p:nvPr/>
        </p:nvSpPr>
        <p:spPr>
          <a:xfrm>
            <a:off x="489903" y="160302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55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下列关于文学文化常识的表述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．《战国策》是西汉刘向根据史料编辑整理成的纪传体史书，《邹忌讽齐王纳谏》《周亚夫军细柳》均出自其中。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．《无言之美》的作者是美学家、翻译家朱光潜，他的主要作品有《文艺心理学》《谈美》《西方美学史》等。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．《蝉》的作者是法国昆虫学家法布尔，他的《昆虫记》行文活泼、语言诙谐，常常以拟人手法表现昆虫世界。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．“闾”是指居民聚居处。古代二十五家为一闾，贫者居闾左，富者居闾右，所以用“闾左”来指代贫苦人民。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f8c7"/>
          <p:cNvSpPr/>
          <p:nvPr/>
        </p:nvSpPr>
        <p:spPr>
          <a:xfrm>
            <a:off x="9903778" y="1048292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2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8222"/>
            <a:ext cx="11430000" cy="57653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</a:t>
            </a:r>
            <a:r>
              <a:rPr lang="en-US" altLang="zh-CN" sz="2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下列关于文学文化常识的说法有误的一项是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．“宁可食无肉，不可居无竹。”古人将“竹”视为“花中四君子”之一，他们认为竹有虚心的品格、坚忍的操守、向上的精神。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．“小雪大雪不见雪，来年灭虫忙不撤。”“小雪”“大雪”说的是节气，由俗语可知，节气往往与物候现象、农业生产息息相关。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DeepSeek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和《哪吒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》的火爆出圈，离不开年轻一代的博学笃志、创新进取。”“博学笃志”出自《论语》。《论语》与《大学》《中庸》《孟子》合称为“四书”。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．“参差荇菜，左右流之。”“蒹葭苍苍，白露为霜。”“青青子衿，悠悠我心。”《诗经》中这些反映民间生活的歌谣，属于“风、雅、颂”中的“雅”。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b4c1"/>
          <p:cNvSpPr/>
          <p:nvPr/>
        </p:nvSpPr>
        <p:spPr>
          <a:xfrm>
            <a:off x="8933815" y="774742"/>
            <a:ext cx="1241489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3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862315"/>
            <a:ext cx="11547143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晓齐翻阅典籍，整理了一些传统文化知识，下面表述有误的一项是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．“埋骨何须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梓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地”“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巾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帼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不让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”“留取丹心照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汗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spc="-2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</a:t>
            </a:r>
            <a:r>
              <a:rPr lang="zh-CN" altLang="zh-CN" sz="2800" b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”中，加点的词分别指家乡、妇女、男子、史册。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．“而立”“不惑”“古稀”都是表示年龄的称谓词，分别指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岁、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．“惠存”“见谅”“犬子”是敬词，“家严”“愚见”“劳驾”是谦词。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．二十四节气中，“清明”在“谷雨”之前，“处暑”在“立秋”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</a:t>
            </a:r>
            <a:r>
              <a:rPr lang="zh-CN" altLang="en-US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/>
          </a:p>
        </p:txBody>
      </p:sp>
      <p:sp>
        <p:nvSpPr>
          <p:cNvPr id="3" name="A_fd3db"/>
          <p:cNvSpPr/>
          <p:nvPr/>
        </p:nvSpPr>
        <p:spPr>
          <a:xfrm>
            <a:off x="489902" y="151357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3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1668"/>
            <a:ext cx="11430000" cy="39620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古代重要作品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《诗经》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是我国最早的一部诗歌总集，收录了从西周到春秋时期的诗歌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305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，又称为“诗三百”。这些诗歌分为风、雅、颂三类。“风”又叫“国风”，是各地的民歌民谣；“雅”是正统的宫廷乐歌，用于宴会的典礼；“颂”是祭祀乐歌，用于宫廷宗庙祭祀。诗经形式以四言为主，运用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直陈其事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、比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借物譬喻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、兴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托物起兴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的表现手法。《关雎》《蒹葭》均选自《诗经》。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169405"/>
              </p:ext>
            </p:extLst>
          </p:nvPr>
        </p:nvGraphicFramePr>
        <p:xfrm>
          <a:off x="594539" y="4613715"/>
          <a:ext cx="11033354" cy="882650"/>
        </p:xfrm>
        <a:graphic>
          <a:graphicData uri="http://schemas.openxmlformats.org/drawingml/2006/table">
            <a:tbl>
              <a:tblPr firstRow="1" firstCol="1" bandRow="1"/>
              <a:tblGrid>
                <a:gridCol w="11033354"/>
              </a:tblGrid>
              <a:tr h="41783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“五经”：《诗经》《尚书》《礼记》《周易》《春秋》。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41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99112" y="736270"/>
            <a:ext cx="11588087" cy="5593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5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下列关于文学及文化常识的表述，正确的一项是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．《论语》是儒家经典著作之一，是一部对话体散文集，主要记录孔子及其弟子的言行，共</a:t>
            </a: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篇，核心思想是“仁”。宋代把它与《大学》《中庸》《孟子》合称为“四书”。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．“表”是古代臣子向帝王陈情言事的一种文体，主要作用是表达臣子对君主的忠诚和希望，“动之以情”是这种文体的一个基本特征。如诸葛亮的《出师表》。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．《三国演义》是我国第一部章回体长篇历史演义小说，反映了东汉末年及三国时期政治腐败、生灵涂炭、农民起义、诸侯割据的社会现实。作者施耐庵，元末明初小说家。</a:t>
            </a:r>
            <a:endParaRPr lang="zh-CN" altLang="zh-CN" sz="25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5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．安徒生，挪威作家。代表作有童话《卖火柴的小女孩》《海的女儿》《丑小鸭》等。我们学过他的《皇帝的新装》。</a:t>
            </a:r>
            <a:endParaRPr lang="zh-CN" altLang="zh-CN" sz="25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f219"/>
          <p:cNvSpPr/>
          <p:nvPr/>
        </p:nvSpPr>
        <p:spPr>
          <a:xfrm>
            <a:off x="7573990" y="832790"/>
            <a:ext cx="1195451" cy="41109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5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3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0583"/>
            <a:ext cx="115062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下面关于文学及文化常识表述有误的一项</a:t>
            </a:r>
            <a:r>
              <a:rPr lang="zh-CN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．《战国策》是西汉刘向根据战国时期史料整理编辑的国别体史书，多用“小说”笔法，叙事生动，人物个性鲜明。《左传》，即《左氏春秋》，编年体史书，多用事实解释《春秋》，文字优美，记事详明。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．“达于汉阴”中的“阴”指水的南岸；“千里共婵娟”中的“婵娟”指月亮；“犬子”是谦辞，“高见”是敬辞。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．诗的发展到唐朝到达巅峰，涌现了一大批著名的诗人，如“初唐四杰”，合称“李杜”的“诗仙”李白和“诗圣”杜甫，合称“小李杜”的李贺和杜牧。</a:t>
            </a:r>
            <a:endParaRPr lang="zh-CN" altLang="zh-CN" sz="2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．话剧是以对话方式为主的戏剧形式。老舍的《龙须沟》与何冀平的《天下第一楼》均属于这一戏剧形式。</a:t>
            </a:r>
            <a:endParaRPr lang="zh-CN" altLang="zh-CN" sz="26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277b"/>
          <p:cNvSpPr/>
          <p:nvPr/>
        </p:nvSpPr>
        <p:spPr>
          <a:xfrm>
            <a:off x="7281228" y="987103"/>
            <a:ext cx="1241487" cy="42754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3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999241"/>
            <a:ext cx="11588087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下列关于文学文化常识的表述，有误的一项是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．《战国策》是一部国别体史书，课文《邹忌讽齐王纳谏》就出自其中。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．加冠是古时男子二十岁举行的束发戴冠仪式，表示已经成人。后人常用“冠”或“加冠”指年已二十。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．序是一种文体，一般分为书序和赠序。书序，类似于今天的“引言”“前言”；赠序，即临别赠言，如宋濂的《送东阳马生序》就是一篇劝勉激励马生的赠序。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．明清的“殿试”是科举考试的最高级别，第一名称状元，第二名称探花，第三名称榜眼。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2bfd"/>
          <p:cNvSpPr/>
          <p:nvPr/>
        </p:nvSpPr>
        <p:spPr>
          <a:xfrm>
            <a:off x="8168639" y="1095761"/>
            <a:ext cx="129864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87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735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下列关于文学文化常识的表述，有误的一项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．欧阳修，字永叔，号醉翁，晚年又号六一居士，北宋政治家、文学家，唐宋八大家之一。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．契诃夫，俄国作家、戏剧家，主要作品有小说《变色龙》《装在套子里的人》等。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．《水浒传》是以南宋末年宋江起义为题材的长篇白话小说，清代小说家施耐庵所著。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．表是古代向帝王陈情言事的一种文体。言辞往往恭敬、恳切。如诸葛亮的《出师表》。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af39"/>
          <p:cNvSpPr/>
          <p:nvPr/>
        </p:nvSpPr>
        <p:spPr>
          <a:xfrm>
            <a:off x="8168640" y="1013874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4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下列材料中文学、文化常识正确的一项是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．《变色龙》作者是契诃夫，美国作家，是美国文学的创始人。主要作品有小说《装在套子里的人》《第六病室》。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．“晋太元中”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桃花源记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中“太元”是年号，</a:t>
            </a:r>
            <a:r>
              <a:rPr lang="zh-CN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“丙辰中秋”</a:t>
            </a:r>
            <a:r>
              <a:rPr lang="en-US" altLang="zh-CN" sz="28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中“丙辰”是采用天干地支纪年法。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．“伯仲叔季”是兄弟行辈中长幼排行的次序，如“伯夷叔齐”，伯夷是老二，叔齐是老大。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．明清科举考试，童生经过县里的考试选拔，考取的叫进学，也就成了举人。又规定每三年举行一次乡试，考中的就是秀才。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b231"/>
          <p:cNvSpPr/>
          <p:nvPr/>
        </p:nvSpPr>
        <p:spPr>
          <a:xfrm>
            <a:off x="7632065" y="1048292"/>
            <a:ext cx="12780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5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．李清照的《渔家傲》、陶渊明的《饮酒》、杜牧的《赤壁》都是格律诗。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．“山随平野尽，江入大荒流”是《渡荆门送别》一诗的颔联，是对仗句。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．“丈夫之冠也”的“冠”和“介胄之士不拜”的“拜”都是古代礼仪。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．《孟子》是儒家经典著作，与《大学》《中庸》《论语》合称“四书”。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e236"/>
          <p:cNvSpPr/>
          <p:nvPr/>
        </p:nvSpPr>
        <p:spPr>
          <a:xfrm>
            <a:off x="5112131" y="1048292"/>
            <a:ext cx="125939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2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996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下列对文学常识的表述，不正确的一项是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．《诗经》共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305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篇，列为“五经”之一。《诗经》是我国现实主义诗歌的源头。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．中国古代诗歌大体可分为古体诗和近体诗。《送杜少府之任蜀州》《送友人》都属于古体诗。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．戏曲分生、旦、净、丑四大行当，其中“小旦”扮演的是年轻女子。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．交往中要做到用语得体，如初次见面用“久仰”，好久不见用“久违”，中途离开用“失陪”。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43f1"/>
          <p:cNvSpPr/>
          <p:nvPr/>
        </p:nvSpPr>
        <p:spPr>
          <a:xfrm>
            <a:off x="7632065" y="1246481"/>
            <a:ext cx="12780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4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991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下列关于文学及文化常识的表述，正确的一项是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．《庄子》是庄子及其后学的著作，是儒家经典著作之一。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．古代的器具有不同的名称。“豆”和“箪”都是食器，分别是指盛羹和盛饭用的器具；“樽”和“觥”都是酒器。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．《回延安》采用陕北民歌“信天游”形式，三行一节，节内押韵，形式活泼，节奏自由。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．春季包括立春、雨水、惊蛰、芒种、清明、谷雨等节气。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ec32"/>
          <p:cNvSpPr/>
          <p:nvPr/>
        </p:nvSpPr>
        <p:spPr>
          <a:xfrm>
            <a:off x="8703628" y="1376435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01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17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下列文学、文化常识表述正确的一项是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．《木兰诗》是我国唐代北方的一首叙事民歌，塑造了木兰替父从军的巾帼英雄形象。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．老舍，原名舒庆春，作品有小说《骆驼祥子》《四世同堂》《茶馆》，话剧《龙须沟》。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．古人以山南水北为“阳”，山北水南为“阴”。“阴阳割昏晓”中的“阳”指泰山南面。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．茨威格，俄罗斯作家，代表作有小说《象棋的故事》，传记类作品《人类群星闪耀时》。</a:t>
            </a:r>
            <a:endParaRPr lang="zh-CN" altLang="zh-CN" sz="28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423b"/>
          <p:cNvSpPr/>
          <p:nvPr/>
        </p:nvSpPr>
        <p:spPr>
          <a:xfrm>
            <a:off x="7274878" y="1048292"/>
            <a:ext cx="1298637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2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12760" y="1047453"/>
            <a:ext cx="1153349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下列文学、文化常识表述正确的一项是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．古人称谓有尊称和谦称。“见教”“敝人”“奉还”都属于谦辞类。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．石，容量单位，十斗为一石。如《马说》中的“一食或尽粟一石”。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．《昆明的雨》作者汪曾祺，其代表作有小说《受戒》《我与地坛》等。</a:t>
            </a:r>
            <a:endParaRPr lang="zh-CN" altLang="zh-CN" sz="28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．泰戈尔，英国作家、诗人。主要作品有诗集《园丁集》《飞鸟集》等。</a:t>
            </a:r>
            <a:endParaRPr lang="zh-CN" altLang="en-US" sz="2800"/>
          </a:p>
        </p:txBody>
      </p:sp>
      <p:sp>
        <p:nvSpPr>
          <p:cNvPr id="3" name="A_55b05"/>
          <p:cNvSpPr/>
          <p:nvPr/>
        </p:nvSpPr>
        <p:spPr>
          <a:xfrm>
            <a:off x="7206638" y="1143973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77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83311"/>
            <a:ext cx="114300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《论语》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是儒家经典著作之一，是记录孔子及其弟子言行的一部语录体散文，共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篇。南宋时被列为“四书”之一。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540858"/>
              </p:ext>
            </p:extLst>
          </p:nvPr>
        </p:nvGraphicFramePr>
        <p:xfrm>
          <a:off x="556732" y="2779887"/>
          <a:ext cx="10975626" cy="882650"/>
        </p:xfrm>
        <a:graphic>
          <a:graphicData uri="http://schemas.openxmlformats.org/drawingml/2006/table">
            <a:tbl>
              <a:tblPr firstRow="1" firstCol="1" bandRow="1"/>
              <a:tblGrid>
                <a:gridCol w="10975626"/>
              </a:tblGrid>
              <a:tr h="41783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“四书”：《大学》《中庸》《论语》《孟子》。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179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986548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b="1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E6A1E39-1EA5-5284-C6EE-B62D86C74E4B}"/>
              </a:ext>
            </a:extLst>
          </p:cNvPr>
          <p:cNvGrpSpPr/>
          <p:nvPr/>
        </p:nvGrpSpPr>
        <p:grpSpPr>
          <a:xfrm>
            <a:off x="2632550" y="1071233"/>
            <a:ext cx="6926901" cy="3805567"/>
            <a:chOff x="2632550" y="1071233"/>
            <a:chExt cx="6926901" cy="380556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6A328CF-DA0E-2E99-236E-0D48E2D0F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2550" y="1071233"/>
              <a:ext cx="6926901" cy="380556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7A62B922-15B6-752B-E298-371A9F130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114" y="2403231"/>
              <a:ext cx="991772" cy="2912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6757"/>
            <a:ext cx="11430000" cy="17214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《左传》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即《春秋左氏传》，又称《左氏春秋》，儒家经典著作之一，是一部编年体的史学和文学名著。旧传为春秋时期左丘明所作，近人认为是战国时人所编。《曹刿论战》选自《左传》。</a:t>
            </a:r>
            <a:endParaRPr lang="zh-CN" altLang="en-US" sz="280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864073"/>
              </p:ext>
            </p:extLst>
          </p:nvPr>
        </p:nvGraphicFramePr>
        <p:xfrm>
          <a:off x="381000" y="2859356"/>
          <a:ext cx="11274188" cy="2589530"/>
        </p:xfrm>
        <a:graphic>
          <a:graphicData uri="http://schemas.openxmlformats.org/drawingml/2006/table">
            <a:tbl>
              <a:tblPr firstRow="1" firstCol="1" bandRow="1"/>
              <a:tblGrid>
                <a:gridCol w="11274188"/>
              </a:tblGrid>
              <a:tr h="1656080"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知识拓展：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编年体：以年代为线索编排有关历史事件的史书体裁。能反映出同一时期各个历史事件的联系。如《左传》《资治通鉴》。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纪传体：以人物为纲，时间为纬，连贯地记述各个时代史实的史书编纂体裁。如《史记》。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国别体：以国家为单位，分别记叙历史事件的史书体裁。如《战国策》。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76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决胜中考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正文模板" id="{EB76AE8E-FFB6-47CD-99DB-C83FC16354B4}" vid="{EC26177E-66DD-4505-9495-52D586697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35</TotalTime>
  <Words>9502</Words>
  <Application>Microsoft Office PowerPoint</Application>
  <PresentationFormat>宽屏</PresentationFormat>
  <Paragraphs>542</Paragraphs>
  <Slides>80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9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决胜中考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54</cp:revision>
  <dcterms:created xsi:type="dcterms:W3CDTF">2025-11-14T00:48:21Z</dcterms:created>
  <dcterms:modified xsi:type="dcterms:W3CDTF">2025-11-14T08:38:42Z</dcterms:modified>
</cp:coreProperties>
</file>