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259" r:id="rId13"/>
    <p:sldId id="882" r:id="rId14"/>
    <p:sldId id="883" r:id="rId15"/>
    <p:sldId id="884" r:id="rId16"/>
    <p:sldId id="885" r:id="rId17"/>
    <p:sldId id="886" r:id="rId18"/>
    <p:sldId id="887" r:id="rId19"/>
    <p:sldId id="888" r:id="rId20"/>
    <p:sldId id="889" r:id="rId21"/>
    <p:sldId id="873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48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Developing ideas(Reading for writing)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2AE5FB7-C395-6CE4-A1A1-41C0D371CDAF}"/>
              </a:ext>
            </a:extLst>
          </p:cNvPr>
          <p:cNvSpPr txBox="1">
            <a:spLocks noChangeAspect="1"/>
          </p:cNvSpPr>
          <p:nvPr/>
        </p:nvSpPr>
        <p:spPr>
          <a:xfrm>
            <a:off x="443476" y="1172036"/>
            <a:ext cx="1151255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他们给他写了封信，寻求意见。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him a letter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advice.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在我们的生活中，我们的父母给予我们爱和温暖，作为回报，我们应该理解和关心他们。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our lives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our parents give us love and warmth.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3200" b="1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should understand and care about them.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aec7c"/>
          <p:cNvSpPr/>
          <p:nvPr/>
        </p:nvSpPr>
        <p:spPr>
          <a:xfrm>
            <a:off x="433316" y="5044324"/>
            <a:ext cx="2445385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return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5" name="A_8ae88"/>
          <p:cNvSpPr/>
          <p:nvPr/>
        </p:nvSpPr>
        <p:spPr>
          <a:xfrm>
            <a:off x="9432981" y="4410340"/>
            <a:ext cx="1300227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endParaRPr lang="zh-CN" altLang="en-US"/>
          </a:p>
        </p:txBody>
      </p:sp>
      <p:sp>
        <p:nvSpPr>
          <p:cNvPr id="4" name="A_579d2"/>
          <p:cNvSpPr/>
          <p:nvPr/>
        </p:nvSpPr>
        <p:spPr>
          <a:xfrm>
            <a:off x="6844213" y="2508388"/>
            <a:ext cx="3981513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67146"/>
          <p:cNvSpPr/>
          <p:nvPr/>
        </p:nvSpPr>
        <p:spPr>
          <a:xfrm>
            <a:off x="1275302" y="2508388"/>
            <a:ext cx="3428047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wrote/write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3797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EE56BAC-7851-48C3-0EF4-34016CBDDDC6}"/>
              </a:ext>
            </a:extLst>
          </p:cNvPr>
          <p:cNvSpPr txBox="1">
            <a:spLocks noChangeAspect="1"/>
          </p:cNvSpPr>
          <p:nvPr/>
        </p:nvSpPr>
        <p:spPr>
          <a:xfrm>
            <a:off x="306202" y="1113761"/>
            <a:ext cx="1151255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虽然人们嘲笑他的想法，但他没有放弃。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Though people laughed at his idea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never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成员之间要达成一致意见并不总是容易的。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is not always easy for the members to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en-US" altLang="zh-CN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每当我失败时，我的英语老师尽力让我振作起来。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English teacher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her best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cheer me up </a:t>
            </a:r>
            <a:endParaRPr lang="en-US" altLang="zh-CN" sz="3200" b="1" dirty="0" smtClean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43024"/>
          <p:cNvSpPr/>
          <p:nvPr/>
        </p:nvSpPr>
        <p:spPr>
          <a:xfrm>
            <a:off x="296042" y="5014185"/>
            <a:ext cx="594048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whenever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failed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47db3"/>
          <p:cNvSpPr/>
          <p:nvPr/>
        </p:nvSpPr>
        <p:spPr>
          <a:xfrm>
            <a:off x="7254626" y="4380201"/>
            <a:ext cx="17637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07dac"/>
          <p:cNvSpPr/>
          <p:nvPr/>
        </p:nvSpPr>
        <p:spPr>
          <a:xfrm>
            <a:off x="3778001" y="4380201"/>
            <a:ext cx="226066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tried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efd91"/>
          <p:cNvSpPr/>
          <p:nvPr/>
        </p:nvSpPr>
        <p:spPr>
          <a:xfrm>
            <a:off x="7254626" y="3112233"/>
            <a:ext cx="471131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reach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agreement </a:t>
            </a:r>
            <a:endParaRPr lang="zh-CN" altLang="en-US"/>
          </a:p>
        </p:txBody>
      </p:sp>
      <p:sp>
        <p:nvSpPr>
          <p:cNvPr id="2" name="A_52a7b"/>
          <p:cNvSpPr/>
          <p:nvPr/>
        </p:nvSpPr>
        <p:spPr>
          <a:xfrm>
            <a:off x="8303964" y="1844265"/>
            <a:ext cx="3473513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gave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916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FE01704-112D-161C-890F-D74ACBD8027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489462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读写专项。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任务一：任务型阅读。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morning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children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large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clothes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843B55F-BDB6-ADF3-B3E1-4ACFB71B2FE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18297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instead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nearby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park.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lessons.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Right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forest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week.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pm.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group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explore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forests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lakes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nature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8FBF3DD-CDBF-9333-3E19-044EE33226D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4897372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idea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forest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2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60D1F63-9C2D-4D58-4B21-ED59235782A9}"/>
              </a:ext>
            </a:extLst>
          </p:cNvPr>
          <p:cNvSpPr txBox="1">
            <a:spLocks noChangeAspect="1"/>
          </p:cNvSpPr>
          <p:nvPr/>
        </p:nvSpPr>
        <p:spPr>
          <a:xfrm>
            <a:off x="492125" y="707550"/>
            <a:ext cx="11207750" cy="5442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quickly.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own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climb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trees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fires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high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fast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dangerous.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follow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kids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goes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wrong.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pick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afternoon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lively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leave.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forest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themselves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along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nature.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important.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286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89733A8-CAD1-3F0B-EFE6-5D6E58C866B6}"/>
              </a:ext>
            </a:extLst>
          </p:cNvPr>
          <p:cNvSpPr txBox="1">
            <a:spLocks noChangeAspect="1"/>
          </p:cNvSpPr>
          <p:nvPr/>
        </p:nvSpPr>
        <p:spPr>
          <a:xfrm>
            <a:off x="284495" y="638247"/>
            <a:ext cx="11738692" cy="5853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阅读短文，回答下列问题。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do the two children get to the nearby park every Monday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the kids enjoy themselves during the forest school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 you think the mother worries about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cc999"/>
          <p:cNvSpPr/>
          <p:nvPr/>
        </p:nvSpPr>
        <p:spPr>
          <a:xfrm>
            <a:off x="274335" y="5806639"/>
            <a:ext cx="2949702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kids.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6" name="A_8f252"/>
          <p:cNvSpPr/>
          <p:nvPr/>
        </p:nvSpPr>
        <p:spPr>
          <a:xfrm>
            <a:off x="274335" y="5172655"/>
            <a:ext cx="11836465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time.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wants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teachers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nice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A_8a01a"/>
          <p:cNvSpPr/>
          <p:nvPr/>
        </p:nvSpPr>
        <p:spPr>
          <a:xfrm>
            <a:off x="274335" y="4538671"/>
            <a:ext cx="11782490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worried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whether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kids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fun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during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e8067"/>
          <p:cNvSpPr/>
          <p:nvPr/>
        </p:nvSpPr>
        <p:spPr>
          <a:xfrm>
            <a:off x="274335" y="3270703"/>
            <a:ext cx="480587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Yes./Yes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fedf0"/>
          <p:cNvSpPr/>
          <p:nvPr/>
        </p:nvSpPr>
        <p:spPr>
          <a:xfrm>
            <a:off x="274335" y="2002735"/>
            <a:ext cx="4197350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car./In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161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85A0BBB-A29A-4122-04D3-65D39AC32EA4}"/>
              </a:ext>
            </a:extLst>
          </p:cNvPr>
          <p:cNvSpPr txBox="1">
            <a:spLocks noChangeAspect="1"/>
          </p:cNvSpPr>
          <p:nvPr/>
        </p:nvSpPr>
        <p:spPr>
          <a:xfrm>
            <a:off x="635204" y="1697372"/>
            <a:ext cx="11163505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you like such school life in the passage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Give your reasons.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abb3c"/>
          <p:cNvSpPr/>
          <p:nvPr/>
        </p:nvSpPr>
        <p:spPr>
          <a:xfrm>
            <a:off x="625044" y="4329828"/>
            <a:ext cx="11202035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chances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better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jobs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skills.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4" name="A_a3e81"/>
          <p:cNvSpPr/>
          <p:nvPr/>
        </p:nvSpPr>
        <p:spPr>
          <a:xfrm>
            <a:off x="625044" y="3695844"/>
            <a:ext cx="1126134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skills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can’t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daily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lessons.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2" name="A_aa1b1"/>
          <p:cNvSpPr/>
          <p:nvPr/>
        </p:nvSpPr>
        <p:spPr>
          <a:xfrm>
            <a:off x="625044" y="3061860"/>
            <a:ext cx="1194466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Yes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do.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Learning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outside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081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31EB599-045D-983B-B70A-34696F65B52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任务二：书面表达。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主题词汇积累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害怕的，恐惧的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充满活力的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允许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每当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朝……喊叫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与……争论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f6e2e"/>
          <p:cNvSpPr/>
          <p:nvPr/>
        </p:nvSpPr>
        <p:spPr>
          <a:xfrm>
            <a:off x="2706053" y="5576857"/>
            <a:ext cx="340048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argue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abc0b"/>
          <p:cNvSpPr/>
          <p:nvPr/>
        </p:nvSpPr>
        <p:spPr>
          <a:xfrm>
            <a:off x="2706053" y="4942873"/>
            <a:ext cx="29258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shout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d0c1b"/>
          <p:cNvSpPr/>
          <p:nvPr/>
        </p:nvSpPr>
        <p:spPr>
          <a:xfrm>
            <a:off x="1485265" y="4308889"/>
            <a:ext cx="31988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whenever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c643b"/>
          <p:cNvSpPr/>
          <p:nvPr/>
        </p:nvSpPr>
        <p:spPr>
          <a:xfrm>
            <a:off x="1485265" y="3674905"/>
            <a:ext cx="24527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allow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23616"/>
          <p:cNvSpPr/>
          <p:nvPr/>
        </p:nvSpPr>
        <p:spPr>
          <a:xfrm>
            <a:off x="2709228" y="3040921"/>
            <a:ext cx="24527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lively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faae8"/>
          <p:cNvSpPr/>
          <p:nvPr/>
        </p:nvSpPr>
        <p:spPr>
          <a:xfrm>
            <a:off x="3525203" y="2406937"/>
            <a:ext cx="248608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afraid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848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516D105-D85F-8DCA-48AB-53DD7E99F07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常用句型积累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作为回报，他们决定做同样的事情。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每当他们走在小巷里，他们都会记得善良是如何鼓励更多的善良的。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ea1cc"/>
          <p:cNvSpPr/>
          <p:nvPr/>
        </p:nvSpPr>
        <p:spPr>
          <a:xfrm>
            <a:off x="669290" y="5262960"/>
            <a:ext cx="7322185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kindness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encourages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kindness.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dirty="0"/>
          </a:p>
        </p:txBody>
      </p:sp>
      <p:sp>
        <p:nvSpPr>
          <p:cNvPr id="4" name="A_6bc5a"/>
          <p:cNvSpPr/>
          <p:nvPr/>
        </p:nvSpPr>
        <p:spPr>
          <a:xfrm>
            <a:off x="669290" y="4628976"/>
            <a:ext cx="1167993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Whenever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lane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remember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2" name="A_a1e1c"/>
          <p:cNvSpPr/>
          <p:nvPr/>
        </p:nvSpPr>
        <p:spPr>
          <a:xfrm>
            <a:off x="669290" y="2727024"/>
            <a:ext cx="9387523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return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decided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175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13144A9-D25B-A639-66F0-673FCA507B65}"/>
              </a:ext>
            </a:extLst>
          </p:cNvPr>
          <p:cNvSpPr txBox="1">
            <a:spLocks noChangeAspect="1"/>
          </p:cNvSpPr>
          <p:nvPr/>
        </p:nvSpPr>
        <p:spPr>
          <a:xfrm>
            <a:off x="517218" y="465643"/>
            <a:ext cx="10833100" cy="6201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写作任务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一个小小的温暖举动，让人与人之间更亲近，让我们的社会更和谐。假如学校英语报社正在举办以此为主题的英语征文活动。请你根据下面的要点写一篇英语短文。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9920"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要点：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9920"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记叙你经历过的一件温暖的事；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9920"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你的感想和收获。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9920">
              <a:lnSpc>
                <a:spcPct val="130000"/>
              </a:lnSpc>
              <a:buNone/>
            </a:pP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注意：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9920"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词数：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词左右；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9920"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所写内容应包括所给要点，可适当发挥；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29920"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不得出现真实的人名、校名等相关信息。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79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Developing ideas(Reading for writing)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2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Getting along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425756" y="815710"/>
            <a:ext cx="11340486" cy="5646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A99E499-2FE3-4585-2510-AE8B98C35239}"/>
              </a:ext>
            </a:extLst>
          </p:cNvPr>
          <p:cNvSpPr txBox="1">
            <a:spLocks noChangeAspect="1"/>
          </p:cNvSpPr>
          <p:nvPr/>
        </p:nvSpPr>
        <p:spPr>
          <a:xfrm>
            <a:off x="425757" y="794716"/>
            <a:ext cx="11340485" cy="56425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small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act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difference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others.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cold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morning</a:t>
            </a:r>
            <a:r>
              <a:rPr lang="zh-CN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moved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neighbour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cleaning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snow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community.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finally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decided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join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him.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Taking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gloves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tools</a:t>
            </a:r>
            <a:r>
              <a:rPr lang="zh-CN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began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difficult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imagined.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Since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young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move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snow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zh-CN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clean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little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little.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Although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felt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tired</a:t>
            </a:r>
            <a:r>
              <a:rPr lang="zh-CN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didn’t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complain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finishing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zh-CN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neighbour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thanked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done.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zh-CN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Thank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zh-CN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too.</a:t>
            </a:r>
            <a:r>
              <a:rPr lang="zh-CN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黑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It’s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meaningful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thing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pass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on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warmth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more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people.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I’ll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keep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on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doing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it.</a:t>
            </a:r>
            <a:r>
              <a:rPr lang="en-US" altLang="zh-CN" sz="28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06593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C5EC88E-3B34-457F-A9ED-9F40114E20AE}"/>
              </a:ext>
            </a:extLst>
          </p:cNvPr>
          <p:cNvSpPr txBox="1">
            <a:spLocks noChangeAspect="1"/>
          </p:cNvSpPr>
          <p:nvPr/>
        </p:nvSpPr>
        <p:spPr>
          <a:xfrm>
            <a:off x="335482" y="1192548"/>
            <a:ext cx="11856518" cy="5493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根据句意及首字母或汉语提示完成单词。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couldn’t walk through the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door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because she was not thin enough.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Several months have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过去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he still hasn’t left.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spent the week visiting friends and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during the Spring Festival.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shakes(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摇晃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the bottle to make sure that there is nothing </a:t>
            </a:r>
            <a:endParaRPr lang="en-US" altLang="zh-CN" sz="3000" b="1" dirty="0" smtClean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在里面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Helen lives next to me. So we are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邻居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dfc6b"/>
          <p:cNvSpPr/>
          <p:nvPr/>
        </p:nvSpPr>
        <p:spPr>
          <a:xfrm>
            <a:off x="6016002" y="6043948"/>
            <a:ext cx="3092513" cy="44577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neighbours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b3abb"/>
          <p:cNvSpPr/>
          <p:nvPr/>
        </p:nvSpPr>
        <p:spPr>
          <a:xfrm>
            <a:off x="325322" y="5449588"/>
            <a:ext cx="2225739" cy="44577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inside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c563a"/>
          <p:cNvSpPr/>
          <p:nvPr/>
        </p:nvSpPr>
        <p:spPr>
          <a:xfrm>
            <a:off x="6949579" y="3666508"/>
            <a:ext cx="2739580" cy="44577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relatives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fb977"/>
          <p:cNvSpPr/>
          <p:nvPr/>
        </p:nvSpPr>
        <p:spPr>
          <a:xfrm>
            <a:off x="4071822" y="3072148"/>
            <a:ext cx="2351151" cy="44577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passed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515ba"/>
          <p:cNvSpPr/>
          <p:nvPr/>
        </p:nvSpPr>
        <p:spPr>
          <a:xfrm>
            <a:off x="5628652" y="1883428"/>
            <a:ext cx="2568130" cy="44577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narrow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4A9E9D-5ACD-3977-8744-521F3B06288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 from different countries write different kinds of </a:t>
            </a:r>
            <a:endParaRPr lang="en-US" altLang="zh-CN" sz="3200" b="1" dirty="0" smtClean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(poem).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was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(deep) moved by the kindness of the stranger who helped me during my trip.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Winter Solstice(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冬至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is a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(tradition) Chinese festival. People in the north often eat dumplings while people in the south eat sweet dumplings.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962a4"/>
          <p:cNvSpPr/>
          <p:nvPr/>
        </p:nvSpPr>
        <p:spPr>
          <a:xfrm>
            <a:off x="5477383" y="4308889"/>
            <a:ext cx="31734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traditional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ca129"/>
          <p:cNvSpPr/>
          <p:nvPr/>
        </p:nvSpPr>
        <p:spPr>
          <a:xfrm>
            <a:off x="1991678" y="3040921"/>
            <a:ext cx="24527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deeply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a0b7f"/>
          <p:cNvSpPr/>
          <p:nvPr/>
        </p:nvSpPr>
        <p:spPr>
          <a:xfrm>
            <a:off x="669290" y="2406937"/>
            <a:ext cx="24305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poems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13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B112907-8F1C-EAF1-5C52-B59B628EE8E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012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will never forget the old lady for her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(kind</a:t>
            </a:r>
            <a:r>
              <a:rPr lang="en-US" altLang="zh-CN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Tony’s parents often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(courage) him to try new things and not be afraid of failures.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0e6a0"/>
          <p:cNvSpPr/>
          <p:nvPr/>
        </p:nvSpPr>
        <p:spPr>
          <a:xfrm>
            <a:off x="4605211" y="3053303"/>
            <a:ext cx="310838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encourage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7d571"/>
          <p:cNvSpPr/>
          <p:nvPr/>
        </p:nvSpPr>
        <p:spPr>
          <a:xfrm>
            <a:off x="8259870" y="2419319"/>
            <a:ext cx="25305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kindness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289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913A574-1456-C7B8-FB1B-2543AE9982E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7738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kind of illness is very ______ when winter comes to this area.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must keep fit to fight against it.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important	B. smooth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impossible	D. common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d570c"/>
          <p:cNvSpPr/>
          <p:nvPr/>
        </p:nvSpPr>
        <p:spPr>
          <a:xfrm>
            <a:off x="804228" y="2107887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40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6174C15-C23C-79D4-0740-17C1AB955B0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 you have any plans for the weekend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Nothing special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______ going to fly kites together is a good idea.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what about	B. how about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shall we	D. perhaps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14b39"/>
          <p:cNvSpPr/>
          <p:nvPr/>
        </p:nvSpPr>
        <p:spPr>
          <a:xfrm>
            <a:off x="804228" y="2096570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158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8F5CCD7-1C14-FC01-97E6-418C2A9EA28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our class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our teacher often makes us ______ each other ______ a problem.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argue with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about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argue with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about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argue with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argue for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b9f22"/>
          <p:cNvSpPr/>
          <p:nvPr/>
        </p:nvSpPr>
        <p:spPr>
          <a:xfrm>
            <a:off x="804228" y="1779143"/>
            <a:ext cx="1389126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652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636A5BD-FA51-F85C-114C-047BD6372C1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39787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Let’s ______ the objects ______ different kinds before throwing away.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get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into	B. divide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fall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into	D. pour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you feel ______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are embarrassed(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尴尬的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about something or because of something you have done.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ashamed	B. shameful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shameless	D. shame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17bc5"/>
          <p:cNvSpPr/>
          <p:nvPr/>
        </p:nvSpPr>
        <p:spPr>
          <a:xfrm>
            <a:off x="804228" y="3672243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2" name="A_1842b"/>
          <p:cNvSpPr/>
          <p:nvPr/>
        </p:nvSpPr>
        <p:spPr>
          <a:xfrm>
            <a:off x="804228" y="1136307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637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ection A(1a~2f).pptx" id="{93164847-F8C7-4558-B00E-F77DDE3BC54B}" vid="{9876B2BA-BFA6-49DA-B733-50F2FB6D6F8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78</TotalTime>
  <Words>1649</Words>
  <Application>Microsoft Office PowerPoint</Application>
  <PresentationFormat>宽屏</PresentationFormat>
  <Paragraphs>145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 h</dc:creator>
  <cp:lastModifiedBy>Administrator</cp:lastModifiedBy>
  <cp:revision>8</cp:revision>
  <dcterms:created xsi:type="dcterms:W3CDTF">2025-08-30T05:10:09Z</dcterms:created>
  <dcterms:modified xsi:type="dcterms:W3CDTF">2025-08-30T16:06:28Z</dcterms:modified>
</cp:coreProperties>
</file>