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874" r:id="rId5"/>
    <p:sldId id="259" r:id="rId6"/>
    <p:sldId id="880" r:id="rId7"/>
    <p:sldId id="881" r:id="rId8"/>
    <p:sldId id="882" r:id="rId9"/>
    <p:sldId id="883" r:id="rId10"/>
    <p:sldId id="884" r:id="rId11"/>
    <p:sldId id="873" r:id="rId1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30460" autoAdjust="0"/>
    <p:restoredTop sz="94660"/>
  </p:normalViewPr>
  <p:slideViewPr>
    <p:cSldViewPr snapToGrid="0" showGuides="1">
      <p:cViewPr varScale="1">
        <p:scale>
          <a:sx n="67" d="100"/>
          <a:sy n="67" d="100"/>
        </p:scale>
        <p:origin x="66" y="402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Presenting ideas &amp; Reflection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6A064C01-C6EC-4D0F-BE70-8E501BD79EDF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46F0F1B6-32C1-40F7-BDA6-7F6B0A41673F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561261"/>
              <a:chExt cx="11744425" cy="5332963"/>
            </a:xfrm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7A170505-D14C-4037-8B76-EC647B40C551}"/>
                  </a:ext>
                </a:extLst>
              </p:cNvPr>
              <p:cNvSpPr/>
              <p:nvPr/>
            </p:nvSpPr>
            <p:spPr>
              <a:xfrm>
                <a:off x="223788" y="561261"/>
                <a:ext cx="11744425" cy="5332963"/>
              </a:xfrm>
              <a:prstGeom prst="rect">
                <a:avLst/>
              </a:prstGeom>
              <a:solidFill>
                <a:srgbClr val="FFFCC5"/>
              </a:solidFill>
              <a:ln>
                <a:solidFill>
                  <a:srgbClr val="FF01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4" name="Freeform 6">
                <a:extLst>
                  <a:ext uri="{FF2B5EF4-FFF2-40B4-BE49-F238E27FC236}">
                    <a16:creationId xmlns:a16="http://schemas.microsoft.com/office/drawing/2014/main" id="{5E037592-40AF-4A6C-97CD-6BEA280C0D9C}"/>
                  </a:ext>
                </a:extLst>
              </p:cNvPr>
              <p:cNvSpPr/>
              <p:nvPr/>
            </p:nvSpPr>
            <p:spPr bwMode="auto">
              <a:xfrm>
                <a:off x="225393" y="561261"/>
                <a:ext cx="9490509" cy="5332963"/>
              </a:xfrm>
              <a:custGeom>
                <a:avLst/>
                <a:gdLst>
                  <a:gd name="T0" fmla="*/ 0 w 4756"/>
                  <a:gd name="T1" fmla="*/ 0 h 2239"/>
                  <a:gd name="T2" fmla="*/ 3897 w 4756"/>
                  <a:gd name="T3" fmla="*/ 0 h 2239"/>
                  <a:gd name="T4" fmla="*/ 4756 w 4756"/>
                  <a:gd name="T5" fmla="*/ 1121 h 2239"/>
                  <a:gd name="T6" fmla="*/ 3897 w 4756"/>
                  <a:gd name="T7" fmla="*/ 2239 h 2239"/>
                  <a:gd name="T8" fmla="*/ 0 w 4756"/>
                  <a:gd name="T9" fmla="*/ 2239 h 2239"/>
                  <a:gd name="T10" fmla="*/ 0 w 4756"/>
                  <a:gd name="T11" fmla="*/ 0 h 2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56" h="2239">
                    <a:moveTo>
                      <a:pt x="0" y="0"/>
                    </a:moveTo>
                    <a:lnTo>
                      <a:pt x="3897" y="0"/>
                    </a:lnTo>
                    <a:lnTo>
                      <a:pt x="4756" y="1121"/>
                    </a:lnTo>
                    <a:lnTo>
                      <a:pt x="3897" y="2239"/>
                    </a:lnTo>
                    <a:lnTo>
                      <a:pt x="0" y="22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001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 dirty="0">
                  <a:latin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</p:grp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65EA5A74-F842-4999-B9F7-A2ABD3019B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8843" y="1514759"/>
              <a:ext cx="5602377" cy="3753593"/>
            </a:xfrm>
            <a:prstGeom prst="rect">
              <a:avLst/>
            </a:prstGeom>
          </p:spPr>
        </p:pic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602BC47E-9713-45F4-8F5E-23F2615F49B1}"/>
                </a:ext>
              </a:extLst>
            </p:cNvPr>
            <p:cNvGrpSpPr/>
            <p:nvPr/>
          </p:nvGrpSpPr>
          <p:grpSpPr>
            <a:xfrm>
              <a:off x="8923445" y="4639752"/>
              <a:ext cx="2931807" cy="1479810"/>
              <a:chOff x="8823593" y="4714359"/>
              <a:chExt cx="2931807" cy="1479810"/>
            </a:xfrm>
          </p:grpSpPr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51918DD0-7464-4719-95CD-F234FA8565DC}"/>
                  </a:ext>
                </a:extLst>
              </p:cNvPr>
              <p:cNvGrpSpPr/>
              <p:nvPr/>
            </p:nvGrpSpPr>
            <p:grpSpPr>
              <a:xfrm>
                <a:off x="8823593" y="4714359"/>
                <a:ext cx="2931807" cy="1479810"/>
                <a:chOff x="8738249" y="4823543"/>
                <a:chExt cx="2931807" cy="1479810"/>
              </a:xfrm>
            </p:grpSpPr>
            <p:sp>
              <p:nvSpPr>
                <p:cNvPr id="10" name="矩形: 圆角 9">
                  <a:extLst>
                    <a:ext uri="{FF2B5EF4-FFF2-40B4-BE49-F238E27FC236}">
                      <a16:creationId xmlns:a16="http://schemas.microsoft.com/office/drawing/2014/main" id="{4FCBAE2A-13F3-48BA-8A30-E1E3D2AE42E3}"/>
                    </a:ext>
                  </a:extLst>
                </p:cNvPr>
                <p:cNvSpPr/>
                <p:nvPr/>
              </p:nvSpPr>
              <p:spPr>
                <a:xfrm>
                  <a:off x="8965838" y="4823543"/>
                  <a:ext cx="2704218" cy="1339283"/>
                </a:xfrm>
                <a:prstGeom prst="roundRect">
                  <a:avLst/>
                </a:prstGeom>
                <a:noFill/>
                <a:ln w="28575"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40">
                    <a:latin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1" name="文本框 10">
                  <a:extLst>
                    <a:ext uri="{FF2B5EF4-FFF2-40B4-BE49-F238E27FC236}">
                      <a16:creationId xmlns:a16="http://schemas.microsoft.com/office/drawing/2014/main" id="{4E2F3C54-E82C-4FE2-AB0C-84D213F75A0F}"/>
                    </a:ext>
                  </a:extLst>
                </p:cNvPr>
                <p:cNvSpPr txBox="1"/>
                <p:nvPr/>
              </p:nvSpPr>
              <p:spPr>
                <a:xfrm>
                  <a:off x="9515059" y="4873419"/>
                  <a:ext cx="1409360" cy="7386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zh-CN" altLang="en-US" sz="4200" b="1" dirty="0">
                      <a:latin typeface="Times New Roman" panose="02020603050405020304" pitchFamily="18" charset="0"/>
                      <a:ea typeface="微软雅黑" panose="020B0503020204020204" pitchFamily="34" charset="-122"/>
                      <a:sym typeface="Times New Roman" panose="02020603050405020304" pitchFamily="18" charset="0"/>
                    </a:rPr>
                    <a:t>英 语</a:t>
                  </a:r>
                </a:p>
              </p:txBody>
            </p:sp>
            <p:sp>
              <p:nvSpPr>
                <p:cNvPr id="12" name="文本框 11">
                  <a:extLst>
                    <a:ext uri="{FF2B5EF4-FFF2-40B4-BE49-F238E27FC236}">
                      <a16:creationId xmlns:a16="http://schemas.microsoft.com/office/drawing/2014/main" id="{B8A28FD6-2FA7-4587-8E87-A8B29F9711F7}"/>
                    </a:ext>
                  </a:extLst>
                </p:cNvPr>
                <p:cNvSpPr txBox="1"/>
                <p:nvPr/>
              </p:nvSpPr>
              <p:spPr>
                <a:xfrm>
                  <a:off x="8738249" y="5595467"/>
                  <a:ext cx="2931807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八年级 上册 </a:t>
                  </a:r>
                  <a:endParaRPr lang="en-US" altLang="zh-CN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  <a:p>
                  <a:pPr algn="ctr"/>
                  <a:r>
                    <a:rPr lang="en-US" altLang="zh-CN" sz="2000" b="1" spc="300" dirty="0">
                      <a:latin typeface="Times New Roman" panose="02020603050405020304" pitchFamily="18" charset="0"/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WY</a:t>
                  </a:r>
                  <a:endParaRPr lang="zh-CN" altLang="en-US" sz="2000" b="1" spc="3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168BFF46-3A62-4392-8442-A37A0988162C}"/>
                  </a:ext>
                </a:extLst>
              </p:cNvPr>
              <p:cNvCxnSpPr/>
              <p:nvPr/>
            </p:nvCxnSpPr>
            <p:spPr>
              <a:xfrm>
                <a:off x="9288057" y="5485237"/>
                <a:ext cx="2254217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28191C0A-3393-4CB6-B83B-B2090DCA2E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992" y="1043545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589308"/>
            <a:ext cx="10807700" cy="393338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)3.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Where was the girl found finally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In a closet.                         B. Inside a toy box.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Behind a door.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Under a narrow bed.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)4.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 can be the best title for the text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Calling 911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A house on fire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Saving a girl out of fire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D. A thankful father</a:t>
            </a:r>
            <a:endParaRPr lang="zh-CN" altLang="en-US" sz="3200" dirty="0"/>
          </a:p>
        </p:txBody>
      </p:sp>
      <p:sp>
        <p:nvSpPr>
          <p:cNvPr id="4" name="A_83847">
            <a:extLst>
              <a:ext uri="{FF2B5EF4-FFF2-40B4-BE49-F238E27FC236}">
                <a16:creationId xmlns:a16="http://schemas.microsoft.com/office/drawing/2014/main" id="{50FD121D-2F10-ED14-9264-4C5B5398F224}"/>
              </a:ext>
            </a:extLst>
          </p:cNvPr>
          <p:cNvSpPr/>
          <p:nvPr/>
        </p:nvSpPr>
        <p:spPr>
          <a:xfrm>
            <a:off x="816928" y="3587780"/>
            <a:ext cx="1411351" cy="52620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C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3" name="A_41b8c">
            <a:extLst>
              <a:ext uri="{FF2B5EF4-FFF2-40B4-BE49-F238E27FC236}">
                <a16:creationId xmlns:a16="http://schemas.microsoft.com/office/drawing/2014/main" id="{B94DB5EC-E200-F5FF-2CEF-739E5B81152B}"/>
              </a:ext>
            </a:extLst>
          </p:cNvPr>
          <p:cNvSpPr/>
          <p:nvPr/>
        </p:nvSpPr>
        <p:spPr>
          <a:xfrm>
            <a:off x="816928" y="1685828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B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3528259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Times New Roman" panose="02020603050405020304" pitchFamily="18" charset="0"/>
                <a:ea typeface="黑体" panose="02010609060101010101" pitchFamily="49" charset="-122"/>
                <a:sym typeface="Times New Roman" panose="02020603050405020304" pitchFamily="18" charset="0"/>
              </a:rPr>
              <a:t>谢谢观看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F337A250-8D18-50A9-794E-F7574E648457}"/>
              </a:ext>
            </a:extLst>
          </p:cNvPr>
          <p:cNvGrpSpPr/>
          <p:nvPr/>
        </p:nvGrpSpPr>
        <p:grpSpPr>
          <a:xfrm>
            <a:off x="0" y="908321"/>
            <a:ext cx="12192000" cy="4437005"/>
            <a:chOff x="0" y="908321"/>
            <a:chExt cx="12192000" cy="4437005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2852F51E-0B0D-4410-9F52-935F9483CDBE}"/>
                </a:ext>
              </a:extLst>
            </p:cNvPr>
            <p:cNvSpPr/>
            <p:nvPr/>
          </p:nvSpPr>
          <p:spPr>
            <a:xfrm>
              <a:off x="0" y="1698759"/>
              <a:ext cx="12192000" cy="1730241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sp>
          <p:nvSpPr>
            <p:cNvPr id="5" name="TextBox 14">
              <a:extLst>
                <a:ext uri="{FF2B5EF4-FFF2-40B4-BE49-F238E27FC236}">
                  <a16:creationId xmlns:a16="http://schemas.microsoft.com/office/drawing/2014/main" id="{785D1E4F-546B-4C6F-B152-DF81FC3BF4A8}"/>
                </a:ext>
              </a:extLst>
            </p:cNvPr>
            <p:cNvSpPr txBox="1"/>
            <p:nvPr/>
          </p:nvSpPr>
          <p:spPr>
            <a:xfrm>
              <a:off x="272322" y="2662460"/>
              <a:ext cx="11647357" cy="615553"/>
            </a:xfrm>
            <a:prstGeom prst="rect">
              <a:avLst/>
            </a:prstGeom>
            <a:noFill/>
          </p:spPr>
          <p:txBody>
            <a:bodyPr vert="horz"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4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Presenting ideas &amp; Reflection</a:t>
              </a:r>
              <a:endParaRPr lang="zh-CN" altLang="en-US" sz="34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96EE5104-B659-4620-9FB8-F7D86929E5D3}"/>
                </a:ext>
              </a:extLst>
            </p:cNvPr>
            <p:cNvGrpSpPr/>
            <p:nvPr/>
          </p:nvGrpSpPr>
          <p:grpSpPr>
            <a:xfrm>
              <a:off x="4706901" y="3751701"/>
              <a:ext cx="3044397" cy="640508"/>
              <a:chOff x="1145233" y="1930184"/>
              <a:chExt cx="3044397" cy="640508"/>
            </a:xfrm>
          </p:grpSpPr>
          <p:sp>
            <p:nvSpPr>
              <p:cNvPr id="7" name="矩形 6">
                <a:extLst>
                  <a:ext uri="{FF2B5EF4-FFF2-40B4-BE49-F238E27FC236}">
                    <a16:creationId xmlns:a16="http://schemas.microsoft.com/office/drawing/2014/main" id="{4181739E-A672-4427-A7B0-5A9B5144356C}"/>
                  </a:ext>
                </a:extLst>
              </p:cNvPr>
              <p:cNvSpPr/>
              <p:nvPr/>
            </p:nvSpPr>
            <p:spPr>
              <a:xfrm>
                <a:off x="1292798" y="2044667"/>
                <a:ext cx="526025" cy="526025"/>
              </a:xfrm>
              <a:prstGeom prst="rect">
                <a:avLst/>
              </a:prstGeom>
              <a:noFill/>
              <a:ln>
                <a:solidFill>
                  <a:srgbClr val="E6001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8" name="TextBox 18">
                <a:hlinkClick r:id="rId2" action="ppaction://hlinksldjump"/>
                <a:extLst>
                  <a:ext uri="{FF2B5EF4-FFF2-40B4-BE49-F238E27FC236}">
                    <a16:creationId xmlns:a16="http://schemas.microsoft.com/office/drawing/2014/main" id="{6B7C65E2-F7B3-47E5-A852-E87ECEF3AAD9}"/>
                  </a:ext>
                </a:extLst>
              </p:cNvPr>
              <p:cNvSpPr txBox="1"/>
              <p:nvPr/>
            </p:nvSpPr>
            <p:spPr>
              <a:xfrm>
                <a:off x="1865313" y="1986394"/>
                <a:ext cx="232431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  <a:sym typeface="Times New Roman" panose="02020603050405020304" pitchFamily="18" charset="0"/>
                  </a:rPr>
                  <a:t>基础过关</a:t>
                </a:r>
              </a:p>
            </p:txBody>
          </p:sp>
          <p:sp>
            <p:nvSpPr>
              <p:cNvPr id="9" name="TextBox 10">
                <a:extLst>
                  <a:ext uri="{FF2B5EF4-FFF2-40B4-BE49-F238E27FC236}">
                    <a16:creationId xmlns:a16="http://schemas.microsoft.com/office/drawing/2014/main" id="{DFECE70A-7BCE-486C-B288-3F1FEA8EED16}"/>
                  </a:ext>
                </a:extLst>
              </p:cNvPr>
              <p:cNvSpPr txBox="1"/>
              <p:nvPr/>
            </p:nvSpPr>
            <p:spPr>
              <a:xfrm>
                <a:off x="1145233" y="1930184"/>
                <a:ext cx="550151" cy="523220"/>
              </a:xfrm>
              <a:prstGeom prst="rect">
                <a:avLst/>
              </a:prstGeom>
              <a:solidFill>
                <a:srgbClr val="E60012"/>
              </a:solidFill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rPr>
                  <a:t>01</a:t>
                </a:r>
                <a:endParaRPr lang="zh-CN" altLang="en-US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</p:grp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661930A9-57A4-4281-8FD7-DD9BD9030090}"/>
                </a:ext>
              </a:extLst>
            </p:cNvPr>
            <p:cNvGrpSpPr/>
            <p:nvPr/>
          </p:nvGrpSpPr>
          <p:grpSpPr>
            <a:xfrm>
              <a:off x="4706901" y="4704818"/>
              <a:ext cx="4476446" cy="640508"/>
              <a:chOff x="1145233" y="1930184"/>
              <a:chExt cx="4476446" cy="640508"/>
            </a:xfrm>
          </p:grpSpPr>
          <p:sp>
            <p:nvSpPr>
              <p:cNvPr id="11" name="矩形 10">
                <a:extLst>
                  <a:ext uri="{FF2B5EF4-FFF2-40B4-BE49-F238E27FC236}">
                    <a16:creationId xmlns:a16="http://schemas.microsoft.com/office/drawing/2014/main" id="{9117B8EF-60CE-4A31-B455-DC67E8F6ABC0}"/>
                  </a:ext>
                </a:extLst>
              </p:cNvPr>
              <p:cNvSpPr/>
              <p:nvPr/>
            </p:nvSpPr>
            <p:spPr>
              <a:xfrm>
                <a:off x="1292798" y="2044667"/>
                <a:ext cx="526025" cy="526025"/>
              </a:xfrm>
              <a:prstGeom prst="rect">
                <a:avLst/>
              </a:prstGeom>
              <a:noFill/>
              <a:ln>
                <a:solidFill>
                  <a:srgbClr val="E6001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2" name="TextBox 18">
                <a:hlinkClick r:id="rId3" action="ppaction://hlinksldjump"/>
                <a:extLst>
                  <a:ext uri="{FF2B5EF4-FFF2-40B4-BE49-F238E27FC236}">
                    <a16:creationId xmlns:a16="http://schemas.microsoft.com/office/drawing/2014/main" id="{430AE51E-66D2-45D2-B077-EDBC955C33F1}"/>
                  </a:ext>
                </a:extLst>
              </p:cNvPr>
              <p:cNvSpPr txBox="1"/>
              <p:nvPr/>
            </p:nvSpPr>
            <p:spPr>
              <a:xfrm>
                <a:off x="1865313" y="1986394"/>
                <a:ext cx="3756366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  <a:sym typeface="Times New Roman" panose="02020603050405020304" pitchFamily="18" charset="0"/>
                  </a:rPr>
                  <a:t>能力提升</a:t>
                </a:r>
              </a:p>
            </p:txBody>
          </p:sp>
          <p:sp>
            <p:nvSpPr>
              <p:cNvPr id="13" name="TextBox 10">
                <a:extLst>
                  <a:ext uri="{FF2B5EF4-FFF2-40B4-BE49-F238E27FC236}">
                    <a16:creationId xmlns:a16="http://schemas.microsoft.com/office/drawing/2014/main" id="{D4A69202-68AE-4148-B0D7-CBAE5B697CA8}"/>
                  </a:ext>
                </a:extLst>
              </p:cNvPr>
              <p:cNvSpPr txBox="1"/>
              <p:nvPr/>
            </p:nvSpPr>
            <p:spPr>
              <a:xfrm>
                <a:off x="1145233" y="1930184"/>
                <a:ext cx="543739" cy="523220"/>
              </a:xfrm>
              <a:prstGeom prst="rect">
                <a:avLst/>
              </a:prstGeom>
              <a:solidFill>
                <a:srgbClr val="E60012"/>
              </a:solidFill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Times New Roman" panose="02020603050405020304" pitchFamily="18" charset="0"/>
                  </a:rPr>
                  <a:t>02</a:t>
                </a:r>
                <a:endParaRPr lang="zh-CN" altLang="en-US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</p:grpSp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id="{D28D4CCA-B443-4DE6-B305-5643B8CAA65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4863" y="908321"/>
              <a:ext cx="1730939" cy="616443"/>
            </a:xfrm>
            <a:prstGeom prst="rect">
              <a:avLst/>
            </a:prstGeom>
          </p:spPr>
        </p:pic>
        <p:sp>
          <p:nvSpPr>
            <p:cNvPr id="2" name="TextBox 14">
              <a:extLst>
                <a:ext uri="{FF2B5EF4-FFF2-40B4-BE49-F238E27FC236}">
                  <a16:creationId xmlns:a16="http://schemas.microsoft.com/office/drawing/2014/main" id="{DDBB0582-9D5D-6CF5-F6A1-1938C2DA1945}"/>
                </a:ext>
              </a:extLst>
            </p:cNvPr>
            <p:cNvSpPr txBox="1"/>
            <p:nvPr/>
          </p:nvSpPr>
          <p:spPr>
            <a:xfrm>
              <a:off x="272322" y="1792861"/>
              <a:ext cx="11647357" cy="800219"/>
            </a:xfrm>
            <a:prstGeom prst="rect">
              <a:avLst/>
            </a:prstGeom>
            <a:noFill/>
          </p:spPr>
          <p:txBody>
            <a:bodyPr vert="horz"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Unit 6</a:t>
              </a:r>
              <a:r>
                <a:rPr lang="zh-CN" altLang="en-US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　</a:t>
              </a:r>
              <a:r>
                <a:rPr lang="en-US" altLang="zh-CN" sz="46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When disaster strikes</a:t>
              </a:r>
              <a:endPara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670306" y="1192548"/>
            <a:ext cx="10833100" cy="515942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Ⅰ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单项填空。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)1.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______ a piano lesson at seven o’clock last night.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teach	                    B. taught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is teaching	           D. was teaching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)2.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Jennifer ______ to make a cake when her friend Bella came to see her last night.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was learning	           B. is learning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learns	                    D. will learn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b9dc4">
            <a:extLst>
              <a:ext uri="{FF2B5EF4-FFF2-40B4-BE49-F238E27FC236}">
                <a16:creationId xmlns:a16="http://schemas.microsoft.com/office/drawing/2014/main" id="{FB985939-562A-3950-8B33-40857218D4DB}"/>
              </a:ext>
            </a:extLst>
          </p:cNvPr>
          <p:cNvSpPr/>
          <p:nvPr/>
        </p:nvSpPr>
        <p:spPr>
          <a:xfrm>
            <a:off x="795084" y="3825004"/>
            <a:ext cx="1366520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A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pic>
        <p:nvPicPr>
          <p:cNvPr id="2" name="image2.jpeg">
            <a:extLst>
              <a:ext uri="{FF2B5EF4-FFF2-40B4-BE49-F238E27FC236}">
                <a16:creationId xmlns:a16="http://schemas.microsoft.com/office/drawing/2014/main" id="{7E5E5E85-DB5E-0958-6743-EEA5EF1D3D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35482" y="678821"/>
            <a:ext cx="2353285" cy="513727"/>
          </a:xfrm>
          <a:prstGeom prst="rect">
            <a:avLst/>
          </a:prstGeom>
        </p:spPr>
      </p:pic>
      <p:sp>
        <p:nvSpPr>
          <p:cNvPr id="4" name="A_1e8e9">
            <a:extLst>
              <a:ext uri="{FF2B5EF4-FFF2-40B4-BE49-F238E27FC236}">
                <a16:creationId xmlns:a16="http://schemas.microsoft.com/office/drawing/2014/main" id="{0606F274-AB90-8BF1-3AB2-7492E4BCA2F3}"/>
              </a:ext>
            </a:extLst>
          </p:cNvPr>
          <p:cNvSpPr/>
          <p:nvPr/>
        </p:nvSpPr>
        <p:spPr>
          <a:xfrm>
            <a:off x="795084" y="1923052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D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039787"/>
            <a:ext cx="10833100" cy="515942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)3.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Tom is too heavy. He plays sports every day ______ weight.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loses	B. lose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to lose	D. lost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)4.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There is still a little time left. We don’t need to ______ to the airport.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fail	B. fear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rush	D. refuse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a2fbe">
            <a:extLst>
              <a:ext uri="{FF2B5EF4-FFF2-40B4-BE49-F238E27FC236}">
                <a16:creationId xmlns:a16="http://schemas.microsoft.com/office/drawing/2014/main" id="{CE970D7B-9AFA-8B24-002D-8F34C4D82CAA}"/>
              </a:ext>
            </a:extLst>
          </p:cNvPr>
          <p:cNvSpPr/>
          <p:nvPr/>
        </p:nvSpPr>
        <p:spPr>
          <a:xfrm>
            <a:off x="804228" y="3672243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C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  <p:sp>
        <p:nvSpPr>
          <p:cNvPr id="3" name="A_c1562">
            <a:extLst>
              <a:ext uri="{FF2B5EF4-FFF2-40B4-BE49-F238E27FC236}">
                <a16:creationId xmlns:a16="http://schemas.microsoft.com/office/drawing/2014/main" id="{01A332D1-60E1-8229-7C18-22D9FCF6D937}"/>
              </a:ext>
            </a:extLst>
          </p:cNvPr>
          <p:cNvSpPr/>
          <p:nvPr/>
        </p:nvSpPr>
        <p:spPr>
          <a:xfrm>
            <a:off x="804228" y="1136307"/>
            <a:ext cx="141135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C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19471849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679450" y="949939"/>
            <a:ext cx="10833100" cy="579960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Ⅱ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阅读理解。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neighbour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called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911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11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：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09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am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after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seeing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smoke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coming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from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house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165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block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54th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Street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Southeast.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lives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home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able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get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older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child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family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out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house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fire.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Just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Monroe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police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officers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arrived.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father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said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younger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child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still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upper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level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house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didn’t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know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where.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" name="image3.jpeg">
            <a:extLst>
              <a:ext uri="{FF2B5EF4-FFF2-40B4-BE49-F238E27FC236}">
                <a16:creationId xmlns:a16="http://schemas.microsoft.com/office/drawing/2014/main" id="{3E4493F7-F526-57F4-72C3-D608EDBEC5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77132" y="720353"/>
            <a:ext cx="2525445" cy="4591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52357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665654"/>
            <a:ext cx="10807700" cy="578069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19455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Officers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quick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search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house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couldn’t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girl.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them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closed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door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master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bedroom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where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fire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started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controlling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slowing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spread.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Firefighters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arrived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after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searching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closet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narrow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beds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another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bedroom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firefighter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noticed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closed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box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foot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bed.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wasn’t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making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sounds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later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firefighter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said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girl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whose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exact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age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didn’t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know.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opened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up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saw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her.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lying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box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just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balled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up.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36858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2000050"/>
            <a:ext cx="10833100" cy="323890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19455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Firefighters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girl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outside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where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examined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doctors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found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fine.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fire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quickly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put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out.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police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officer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managed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shut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master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bedroom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door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highly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praised.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girl’s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father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was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thankful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firefighters.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25263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679963"/>
            <a:ext cx="10833100" cy="38790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)1.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How did the police officers know a child was still missing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The </a:t>
            </a:r>
            <a:r>
              <a:rPr lang="en-US" altLang="zh-CN" sz="32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neighbour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called.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The father told them.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The family dog jumped wildly.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The child was making much noise.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beb90">
            <a:extLst>
              <a:ext uri="{FF2B5EF4-FFF2-40B4-BE49-F238E27FC236}">
                <a16:creationId xmlns:a16="http://schemas.microsoft.com/office/drawing/2014/main" id="{22D39DBB-35F7-2861-6A35-3E1E97428ACC}"/>
              </a:ext>
            </a:extLst>
          </p:cNvPr>
          <p:cNvSpPr/>
          <p:nvPr/>
        </p:nvSpPr>
        <p:spPr>
          <a:xfrm>
            <a:off x="804228" y="1776483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B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791927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679963"/>
            <a:ext cx="10833100" cy="38790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)2.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Why did the officer try to shut the master bedroom door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To protect the toy box.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To slow the fire’s spreading.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To clear the way for firefighters.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To keep fire from entering the master bedroom.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c06e6">
            <a:extLst>
              <a:ext uri="{FF2B5EF4-FFF2-40B4-BE49-F238E27FC236}">
                <a16:creationId xmlns:a16="http://schemas.microsoft.com/office/drawing/2014/main" id="{D84825B0-1B15-1607-B3C5-6EFB5218A068}"/>
              </a:ext>
            </a:extLst>
          </p:cNvPr>
          <p:cNvSpPr/>
          <p:nvPr/>
        </p:nvSpPr>
        <p:spPr>
          <a:xfrm>
            <a:off x="804228" y="1776483"/>
            <a:ext cx="13891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"/>
              </a:rPr>
              <a:t>   B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106653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9" id="{35C5741B-4AC6-4D0A-B3B0-2555E6718B04}" vid="{B22AA7D6-DA14-4281-B94D-654EF391991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6666666</Template>
  <TotalTime>13</TotalTime>
  <Words>610</Words>
  <Application>Microsoft Office PowerPoint</Application>
  <PresentationFormat>宽屏</PresentationFormat>
  <Paragraphs>53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6" baseType="lpstr">
      <vt:lpstr>等线</vt:lpstr>
      <vt:lpstr>Arial</vt:lpstr>
      <vt:lpstr>Calibri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fei li</cp:lastModifiedBy>
  <cp:revision>3</cp:revision>
  <dcterms:created xsi:type="dcterms:W3CDTF">2025-08-30T08:22:17Z</dcterms:created>
  <dcterms:modified xsi:type="dcterms:W3CDTF">2025-09-02T05:03:14Z</dcterms:modified>
</cp:coreProperties>
</file>