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874" r:id="rId5"/>
    <p:sldId id="875" r:id="rId6"/>
    <p:sldId id="876" r:id="rId7"/>
    <p:sldId id="877" r:id="rId8"/>
    <p:sldId id="878" r:id="rId9"/>
    <p:sldId id="879" r:id="rId10"/>
    <p:sldId id="880" r:id="rId11"/>
    <p:sldId id="873" r:id="rId1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5" autoAdjust="0"/>
    <p:restoredTop sz="94660"/>
  </p:normalViewPr>
  <p:slideViewPr>
    <p:cSldViewPr snapToGrid="0" showGuides="1">
      <p:cViewPr varScale="1">
        <p:scale>
          <a:sx n="68" d="100"/>
          <a:sy n="68" d="100"/>
        </p:scale>
        <p:origin x="486" y="72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2025/8/31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2025/8/31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2025/8/31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Understanding ideas(Grammar)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6A064C01-C6EC-4D0F-BE70-8E501BD79EDF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46F0F1B6-32C1-40F7-BDA6-7F6B0A41673F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561261"/>
              <a:chExt cx="11744425" cy="5332963"/>
            </a:xfrm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7A170505-D14C-4037-8B76-EC647B40C551}"/>
                  </a:ext>
                </a:extLst>
              </p:cNvPr>
              <p:cNvSpPr/>
              <p:nvPr/>
            </p:nvSpPr>
            <p:spPr>
              <a:xfrm>
                <a:off x="223788" y="561261"/>
                <a:ext cx="11744425" cy="5332963"/>
              </a:xfrm>
              <a:prstGeom prst="rect">
                <a:avLst/>
              </a:prstGeom>
              <a:solidFill>
                <a:srgbClr val="FFFCC5"/>
              </a:solidFill>
              <a:ln>
                <a:solidFill>
                  <a:srgbClr val="FF01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4" name="Freeform 6">
                <a:extLst>
                  <a:ext uri="{FF2B5EF4-FFF2-40B4-BE49-F238E27FC236}">
                    <a16:creationId xmlns:a16="http://schemas.microsoft.com/office/drawing/2014/main" id="{5E037592-40AF-4A6C-97CD-6BEA280C0D9C}"/>
                  </a:ext>
                </a:extLst>
              </p:cNvPr>
              <p:cNvSpPr/>
              <p:nvPr/>
            </p:nvSpPr>
            <p:spPr bwMode="auto">
              <a:xfrm>
                <a:off x="225393" y="561261"/>
                <a:ext cx="9490509" cy="5332963"/>
              </a:xfrm>
              <a:custGeom>
                <a:avLst/>
                <a:gdLst>
                  <a:gd name="T0" fmla="*/ 0 w 4756"/>
                  <a:gd name="T1" fmla="*/ 0 h 2239"/>
                  <a:gd name="T2" fmla="*/ 3897 w 4756"/>
                  <a:gd name="T3" fmla="*/ 0 h 2239"/>
                  <a:gd name="T4" fmla="*/ 4756 w 4756"/>
                  <a:gd name="T5" fmla="*/ 1121 h 2239"/>
                  <a:gd name="T6" fmla="*/ 3897 w 4756"/>
                  <a:gd name="T7" fmla="*/ 2239 h 2239"/>
                  <a:gd name="T8" fmla="*/ 0 w 4756"/>
                  <a:gd name="T9" fmla="*/ 2239 h 2239"/>
                  <a:gd name="T10" fmla="*/ 0 w 4756"/>
                  <a:gd name="T11" fmla="*/ 0 h 2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56" h="2239">
                    <a:moveTo>
                      <a:pt x="0" y="0"/>
                    </a:moveTo>
                    <a:lnTo>
                      <a:pt x="3897" y="0"/>
                    </a:lnTo>
                    <a:lnTo>
                      <a:pt x="4756" y="1121"/>
                    </a:lnTo>
                    <a:lnTo>
                      <a:pt x="3897" y="2239"/>
                    </a:lnTo>
                    <a:lnTo>
                      <a:pt x="0" y="22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001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</p:grp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65EA5A74-F842-4999-B9F7-A2ABD3019B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8843" y="1514759"/>
              <a:ext cx="5602377" cy="3753593"/>
            </a:xfrm>
            <a:prstGeom prst="rect">
              <a:avLst/>
            </a:prstGeom>
          </p:spPr>
        </p:pic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602BC47E-9713-45F4-8F5E-23F2615F49B1}"/>
                </a:ext>
              </a:extLst>
            </p:cNvPr>
            <p:cNvGrpSpPr/>
            <p:nvPr/>
          </p:nvGrpSpPr>
          <p:grpSpPr>
            <a:xfrm>
              <a:off x="8923445" y="4639752"/>
              <a:ext cx="2931807" cy="1479810"/>
              <a:chOff x="8823593" y="4714359"/>
              <a:chExt cx="2931807" cy="1479810"/>
            </a:xfrm>
          </p:grpSpPr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51918DD0-7464-4719-95CD-F234FA8565DC}"/>
                  </a:ext>
                </a:extLst>
              </p:cNvPr>
              <p:cNvGrpSpPr/>
              <p:nvPr/>
            </p:nvGrpSpPr>
            <p:grpSpPr>
              <a:xfrm>
                <a:off x="8823593" y="4714359"/>
                <a:ext cx="2931807" cy="1479810"/>
                <a:chOff x="8738249" y="4823543"/>
                <a:chExt cx="2931807" cy="1479810"/>
              </a:xfrm>
            </p:grpSpPr>
            <p:sp>
              <p:nvSpPr>
                <p:cNvPr id="10" name="矩形: 圆角 9">
                  <a:extLst>
                    <a:ext uri="{FF2B5EF4-FFF2-40B4-BE49-F238E27FC236}">
                      <a16:creationId xmlns:a16="http://schemas.microsoft.com/office/drawing/2014/main" id="{4FCBAE2A-13F3-48BA-8A30-E1E3D2AE42E3}"/>
                    </a:ext>
                  </a:extLst>
                </p:cNvPr>
                <p:cNvSpPr/>
                <p:nvPr/>
              </p:nvSpPr>
              <p:spPr>
                <a:xfrm>
                  <a:off x="8965838" y="4823543"/>
                  <a:ext cx="2704218" cy="1339283"/>
                </a:xfrm>
                <a:prstGeom prst="roundRect">
                  <a:avLst/>
                </a:prstGeom>
                <a:noFill/>
                <a:ln w="28575"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40">
                    <a:latin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1" name="文本框 10">
                  <a:extLst>
                    <a:ext uri="{FF2B5EF4-FFF2-40B4-BE49-F238E27FC236}">
                      <a16:creationId xmlns:a16="http://schemas.microsoft.com/office/drawing/2014/main" id="{4E2F3C54-E82C-4FE2-AB0C-84D213F75A0F}"/>
                    </a:ext>
                  </a:extLst>
                </p:cNvPr>
                <p:cNvSpPr txBox="1"/>
                <p:nvPr/>
              </p:nvSpPr>
              <p:spPr>
                <a:xfrm>
                  <a:off x="9515059" y="4873419"/>
                  <a:ext cx="1409360" cy="7386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zh-CN" altLang="en-US" sz="4200" b="1" dirty="0">
                      <a:latin typeface="Times New Roman" panose="02020603050405020304" pitchFamily="18" charset="0"/>
                      <a:ea typeface="微软雅黑" panose="020B0503020204020204" pitchFamily="34" charset="-122"/>
                      <a:sym typeface="Times New Roman" panose="02020603050405020304" pitchFamily="18" charset="0"/>
                    </a:rPr>
                    <a:t>英 语</a:t>
                  </a:r>
                </a:p>
              </p:txBody>
            </p:sp>
            <p:sp>
              <p:nvSpPr>
                <p:cNvPr id="12" name="文本框 11">
                  <a:extLst>
                    <a:ext uri="{FF2B5EF4-FFF2-40B4-BE49-F238E27FC236}">
                      <a16:creationId xmlns:a16="http://schemas.microsoft.com/office/drawing/2014/main" id="{B8A28FD6-2FA7-4587-8E87-A8B29F9711F7}"/>
                    </a:ext>
                  </a:extLst>
                </p:cNvPr>
                <p:cNvSpPr txBox="1"/>
                <p:nvPr/>
              </p:nvSpPr>
              <p:spPr>
                <a:xfrm>
                  <a:off x="8738249" y="5595467"/>
                  <a:ext cx="2931807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八年级 上册 </a:t>
                  </a:r>
                  <a:endParaRPr lang="en-US" altLang="zh-CN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  <a:p>
                  <a:pPr algn="ctr"/>
                  <a:r>
                    <a:rPr lang="en-US" altLang="zh-CN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WY</a:t>
                  </a:r>
                  <a:endParaRPr lang="zh-CN" altLang="en-US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168BFF46-3A62-4392-8442-A37A0988162C}"/>
                  </a:ext>
                </a:extLst>
              </p:cNvPr>
              <p:cNvCxnSpPr/>
              <p:nvPr/>
            </p:nvCxnSpPr>
            <p:spPr>
              <a:xfrm>
                <a:off x="9288057" y="5485237"/>
                <a:ext cx="2254217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28191C0A-3393-4CB6-B83B-B2090DCA2E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992" y="1043545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4E1A482C-B39D-1E16-81B9-43042DD80D0B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682175"/>
            <a:ext cx="10833100" cy="39333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 sister often wore jeans before.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改为同义句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 sister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jeans.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enjoyed </a:t>
            </a:r>
            <a:r>
              <a:rPr lang="en-US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eating crisps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when I was watching TV in the sofa.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对画线部分提问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effectLst/>
                <a:latin typeface="Calibri" panose="020F0502020204030204" pitchFamily="34" charset="0"/>
                <a:ea typeface="楷体" panose="02010609060101010101" pitchFamily="49" charset="-122"/>
                <a:cs typeface="Calibri" panose="020F0502020204030204" pitchFamily="34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What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you enjoy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when you were watching TV in the sofa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zh-CN" altLang="zh-CN" sz="3200" b="1" dirty="0">
                <a:effectLst/>
                <a:ea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 sz="3200" dirty="0"/>
          </a:p>
        </p:txBody>
      </p:sp>
      <p:sp>
        <p:nvSpPr>
          <p:cNvPr id="5" name="A_f7d77"/>
          <p:cNvSpPr/>
          <p:nvPr/>
        </p:nvSpPr>
        <p:spPr>
          <a:xfrm>
            <a:off x="5004753" y="4314631"/>
            <a:ext cx="2395601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doing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zh-CN" altLang="en-US"/>
          </a:p>
        </p:txBody>
      </p:sp>
      <p:sp>
        <p:nvSpPr>
          <p:cNvPr id="4" name="A_d5c82"/>
          <p:cNvSpPr/>
          <p:nvPr/>
        </p:nvSpPr>
        <p:spPr>
          <a:xfrm>
            <a:off x="1740853" y="4314631"/>
            <a:ext cx="1989201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did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zh-CN" altLang="en-US"/>
          </a:p>
        </p:txBody>
      </p:sp>
      <p:sp>
        <p:nvSpPr>
          <p:cNvPr id="2" name="A_2eba1"/>
          <p:cNvSpPr/>
          <p:nvPr/>
        </p:nvSpPr>
        <p:spPr>
          <a:xfrm>
            <a:off x="2379599" y="2412679"/>
            <a:ext cx="5229289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used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wear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65854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Times New Roman" panose="02020603050405020304" pitchFamily="18" charset="0"/>
                <a:ea typeface="黑体" panose="02010609060101010101" pitchFamily="49" charset="-122"/>
                <a:sym typeface="Times New Roman" panose="02020603050405020304" pitchFamily="18" charset="0"/>
              </a:rPr>
              <a:t>谢谢观看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852F51E-0B0D-4410-9F52-935F9483CDBE}"/>
              </a:ext>
            </a:extLst>
          </p:cNvPr>
          <p:cNvSpPr/>
          <p:nvPr/>
        </p:nvSpPr>
        <p:spPr>
          <a:xfrm>
            <a:off x="0" y="1698759"/>
            <a:ext cx="12192000" cy="1730241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5" name="TextBox 14">
            <a:extLst>
              <a:ext uri="{FF2B5EF4-FFF2-40B4-BE49-F238E27FC236}">
                <a16:creationId xmlns:a16="http://schemas.microsoft.com/office/drawing/2014/main" id="{785D1E4F-546B-4C6F-B152-DF81FC3BF4A8}"/>
              </a:ext>
            </a:extLst>
          </p:cNvPr>
          <p:cNvSpPr txBox="1"/>
          <p:nvPr/>
        </p:nvSpPr>
        <p:spPr>
          <a:xfrm>
            <a:off x="272322" y="2662460"/>
            <a:ext cx="11647357" cy="615553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4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Understanding ideas(Grammar)</a:t>
            </a:r>
            <a:endParaRPr lang="zh-CN" altLang="en-US" sz="34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D28D4CCA-B443-4DE6-B305-5643B8CAA65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3" y="908321"/>
            <a:ext cx="1730939" cy="616443"/>
          </a:xfrm>
          <a:prstGeom prst="rect">
            <a:avLst/>
          </a:prstGeom>
        </p:spPr>
      </p:pic>
      <p:sp>
        <p:nvSpPr>
          <p:cNvPr id="2" name="TextBox 14">
            <a:extLst>
              <a:ext uri="{FF2B5EF4-FFF2-40B4-BE49-F238E27FC236}">
                <a16:creationId xmlns:a16="http://schemas.microsoft.com/office/drawing/2014/main" id="{DDBB0582-9D5D-6CF5-F6A1-1938C2DA1945}"/>
              </a:ext>
            </a:extLst>
          </p:cNvPr>
          <p:cNvSpPr txBox="1"/>
          <p:nvPr/>
        </p:nvSpPr>
        <p:spPr>
          <a:xfrm>
            <a:off x="272322" y="1792861"/>
            <a:ext cx="11647357" cy="800219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Unit 3</a:t>
            </a:r>
            <a:r>
              <a: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Make it happen</a:t>
            </a:r>
            <a:r>
              <a:rPr lang="zh-CN" altLang="en-US" sz="4600" b="1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！</a:t>
            </a:r>
            <a:endParaRPr lang="zh-CN" altLang="en-US" sz="46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555E122D-5B8E-B564-6E73-E4098B854BC7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722361"/>
            <a:ext cx="10833100" cy="58539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Ⅰ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用所给单词的适当形式填空。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 find it difficult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32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(make) everyone realize the importance of making good decisions.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 are you supposed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32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(do) if you don’t know the way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 need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32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(clean) our classroom every day.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remembered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(turn) off all the lights when I left home.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 continued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(write) while he was in hospital.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A_7bb86"/>
          <p:cNvSpPr/>
          <p:nvPr/>
        </p:nvSpPr>
        <p:spPr>
          <a:xfrm>
            <a:off x="3388678" y="5890753"/>
            <a:ext cx="2587688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writing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6" name="A_8b724"/>
          <p:cNvSpPr/>
          <p:nvPr/>
        </p:nvSpPr>
        <p:spPr>
          <a:xfrm>
            <a:off x="3534283" y="4622785"/>
            <a:ext cx="2632139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turning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5" name="A_f5ca8"/>
          <p:cNvSpPr/>
          <p:nvPr/>
        </p:nvSpPr>
        <p:spPr>
          <a:xfrm>
            <a:off x="2555050" y="3988801"/>
            <a:ext cx="2678176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clean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3" name="A_6be87"/>
          <p:cNvSpPr/>
          <p:nvPr/>
        </p:nvSpPr>
        <p:spPr>
          <a:xfrm>
            <a:off x="5143437" y="2720833"/>
            <a:ext cx="2203513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2" name="A_13521"/>
          <p:cNvSpPr/>
          <p:nvPr/>
        </p:nvSpPr>
        <p:spPr>
          <a:xfrm>
            <a:off x="4266375" y="1452865"/>
            <a:ext cx="2722626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make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5" grpId="0" animBg="1"/>
      <p:bldP spid="3" grpId="0" animBg="1"/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BF800368-7AB1-CDA3-19DF-3B963082B83A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719699"/>
            <a:ext cx="10833100" cy="57996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Ⅱ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单项填空。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)1.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These ______ problems are easy to solve.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Yes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they happen often in daily life.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every day	B. everyday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some day	D. each day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 parents often warn me ______ too much junk food because it’s bad for my health.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not eating	B. not to eat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eating		D. to eat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3d533"/>
          <p:cNvSpPr/>
          <p:nvPr/>
        </p:nvSpPr>
        <p:spPr>
          <a:xfrm>
            <a:off x="804228" y="3986139"/>
            <a:ext cx="1389126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 </a:t>
            </a:r>
            <a:endParaRPr lang="zh-CN" altLang="en-US"/>
          </a:p>
        </p:txBody>
      </p:sp>
      <p:sp>
        <p:nvSpPr>
          <p:cNvPr id="2" name="A_0dd26"/>
          <p:cNvSpPr/>
          <p:nvPr/>
        </p:nvSpPr>
        <p:spPr>
          <a:xfrm>
            <a:off x="804228" y="1450203"/>
            <a:ext cx="1389126" cy="57058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62028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3B9559A5-C75F-4ED1-8655-A3148FC235D7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682623"/>
            <a:ext cx="10833100" cy="39333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)3.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school where I work is ______ my home. And I usually buy things in a ______ supermarket.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near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nearby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nearby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near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nearby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nearby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near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near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6ccb0"/>
          <p:cNvSpPr/>
          <p:nvPr/>
        </p:nvSpPr>
        <p:spPr>
          <a:xfrm>
            <a:off x="804228" y="1779143"/>
            <a:ext cx="1366520" cy="57058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7031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C1EA025D-4B03-AF7E-54C1-09AD8C14093C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000050"/>
            <a:ext cx="10833100" cy="26530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)4.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 you come to my birthday party tonight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Yes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I’d love to. But I have to finish ______ my English homework first.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doing	B. to do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does	D. done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7a27c"/>
          <p:cNvSpPr/>
          <p:nvPr/>
        </p:nvSpPr>
        <p:spPr>
          <a:xfrm>
            <a:off x="804228" y="2096570"/>
            <a:ext cx="1366520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25064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587E47BE-A2F1-35FC-50DC-88B1353B1381}"/>
              </a:ext>
            </a:extLst>
          </p:cNvPr>
          <p:cNvSpPr txBox="1">
            <a:spLocks noChangeAspect="1"/>
          </p:cNvSpPr>
          <p:nvPr/>
        </p:nvSpPr>
        <p:spPr>
          <a:xfrm>
            <a:off x="561462" y="726738"/>
            <a:ext cx="11310989" cy="58539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Ⅲ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翻译句子。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有时这些爱好会妨碍学业。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Sometimes these hobbies can get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3200" b="1" u="sng" dirty="0" smtClean="0">
                <a:solidFill>
                  <a:schemeClr val="bg1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schoolwork.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他能听到楼上屋里有人走动。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 could hear someone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in the room above.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我们决定出售不再使用的物品。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things that we no longer use.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03411"/>
          <p:cNvSpPr/>
          <p:nvPr/>
        </p:nvSpPr>
        <p:spPr>
          <a:xfrm>
            <a:off x="1217862" y="5895130"/>
            <a:ext cx="5476938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decided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sell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4" name="A_7c8b8"/>
          <p:cNvSpPr/>
          <p:nvPr/>
        </p:nvSpPr>
        <p:spPr>
          <a:xfrm>
            <a:off x="4676199" y="3993178"/>
            <a:ext cx="4875847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moving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around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2" name="A_e1773"/>
          <p:cNvSpPr/>
          <p:nvPr/>
        </p:nvSpPr>
        <p:spPr>
          <a:xfrm>
            <a:off x="6274240" y="2091226"/>
            <a:ext cx="5557901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way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01804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2182E3D1-29DA-045A-99D7-5B189EB18B45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322799"/>
            <a:ext cx="10833100" cy="26530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祝贺你获得成功！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you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your success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我不喜欢和别人共用厨房。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don’t like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 kitchen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90fa7"/>
          <p:cNvSpPr/>
          <p:nvPr/>
        </p:nvSpPr>
        <p:spPr>
          <a:xfrm>
            <a:off x="6608128" y="4321271"/>
            <a:ext cx="4083113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others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5" name="A_c119c"/>
          <p:cNvSpPr/>
          <p:nvPr/>
        </p:nvSpPr>
        <p:spPr>
          <a:xfrm>
            <a:off x="2688590" y="4321271"/>
            <a:ext cx="2735326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sharing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4" name="A_a1c36"/>
          <p:cNvSpPr/>
          <p:nvPr/>
        </p:nvSpPr>
        <p:spPr>
          <a:xfrm>
            <a:off x="6489065" y="3053303"/>
            <a:ext cx="1854264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2" name="A_40cbe"/>
          <p:cNvSpPr/>
          <p:nvPr/>
        </p:nvSpPr>
        <p:spPr>
          <a:xfrm>
            <a:off x="770890" y="3053303"/>
            <a:ext cx="5492814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Congratulations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0361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4" grpId="0" animBg="1"/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93680CAB-34FD-3207-176D-E28D6F2E39A4}"/>
              </a:ext>
            </a:extLst>
          </p:cNvPr>
          <p:cNvSpPr txBox="1">
            <a:spLocks noChangeAspect="1"/>
          </p:cNvSpPr>
          <p:nvPr/>
        </p:nvSpPr>
        <p:spPr>
          <a:xfrm>
            <a:off x="499499" y="1347788"/>
            <a:ext cx="11193002" cy="39333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Ⅳ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effectLst/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［语言能力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3200" b="1" dirty="0">
                <a:effectLst/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表达能力］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句型转换。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Open the door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please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，”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teacher said to me.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合并为一句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teacher asked me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door.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hope that I can come here again next summer.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改为同义句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hope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here again next summer.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ff760"/>
          <p:cNvSpPr/>
          <p:nvPr/>
        </p:nvSpPr>
        <p:spPr>
          <a:xfrm>
            <a:off x="1686314" y="4614228"/>
            <a:ext cx="3575114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come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2" name="A_2650b"/>
          <p:cNvSpPr/>
          <p:nvPr/>
        </p:nvSpPr>
        <p:spPr>
          <a:xfrm>
            <a:off x="4366586" y="3346260"/>
            <a:ext cx="3506851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open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4626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ection A(1a~2f).pptx" id="{93164847-F8C7-4558-B00E-F77DDE3BC54B}" vid="{9876B2BA-BFA6-49DA-B733-50F2FB6D6F8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</Template>
  <TotalTime>62</TotalTime>
  <Words>706</Words>
  <Application>Microsoft Office PowerPoint</Application>
  <PresentationFormat>宽屏</PresentationFormat>
  <Paragraphs>69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1" baseType="lpstr">
      <vt:lpstr>等线</vt:lpstr>
      <vt:lpstr>等线 Light</vt:lpstr>
      <vt:lpstr>黑体</vt:lpstr>
      <vt:lpstr>楷体</vt:lpstr>
      <vt:lpstr>宋体</vt:lpstr>
      <vt:lpstr>微软雅黑</vt:lpstr>
      <vt:lpstr>Arial</vt:lpstr>
      <vt:lpstr>Calibri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xj h</dc:creator>
  <cp:lastModifiedBy>Administrator</cp:lastModifiedBy>
  <cp:revision>6</cp:revision>
  <dcterms:created xsi:type="dcterms:W3CDTF">2025-08-30T05:10:09Z</dcterms:created>
  <dcterms:modified xsi:type="dcterms:W3CDTF">2025-08-30T16:11:44Z</dcterms:modified>
</cp:coreProperties>
</file>