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88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期末专项训练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单项填空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33730" y="3565550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are ______ whether a man wearing glasses can enter a space station.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patient with	   B. crazy about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busy with	   D. curious about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33730" y="966825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position did you apply ______ in our company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for	            B. to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with	            D. from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7d003">
            <a:extLst>
              <a:ext uri="{FF2B5EF4-FFF2-40B4-BE49-F238E27FC236}">
                <a16:creationId xmlns:a16="http://schemas.microsoft.com/office/drawing/2014/main" id="{D28F747A-9A1E-2D73-1053-9B3D97607BC7}"/>
              </a:ext>
            </a:extLst>
          </p:cNvPr>
          <p:cNvSpPr/>
          <p:nvPr/>
        </p:nvSpPr>
        <p:spPr>
          <a:xfrm>
            <a:off x="758508" y="36620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4" name="A_0c1dd">
            <a:extLst>
              <a:ext uri="{FF2B5EF4-FFF2-40B4-BE49-F238E27FC236}">
                <a16:creationId xmlns:a16="http://schemas.microsoft.com/office/drawing/2014/main" id="{CD188E9A-25A0-8FBD-8601-BEAB7BCE4C44}"/>
              </a:ext>
            </a:extLst>
          </p:cNvPr>
          <p:cNvSpPr/>
          <p:nvPr/>
        </p:nvSpPr>
        <p:spPr>
          <a:xfrm>
            <a:off x="758508" y="1063345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 is so ______ that he always comes up with new ideas.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organized	B. modest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creative	D. curious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 Chinese government has encouraged Chinese couples ______ three children to reduce the pressure of an aging population.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have	        B. had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have	        D. having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573a">
            <a:extLst>
              <a:ext uri="{FF2B5EF4-FFF2-40B4-BE49-F238E27FC236}">
                <a16:creationId xmlns:a16="http://schemas.microsoft.com/office/drawing/2014/main" id="{DD365659-F89C-E397-6DDB-CBF0AD0DA287}"/>
              </a:ext>
            </a:extLst>
          </p:cNvPr>
          <p:cNvSpPr/>
          <p:nvPr/>
        </p:nvSpPr>
        <p:spPr>
          <a:xfrm>
            <a:off x="804228" y="335215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05849">
            <a:extLst>
              <a:ext uri="{FF2B5EF4-FFF2-40B4-BE49-F238E27FC236}">
                <a16:creationId xmlns:a16="http://schemas.microsoft.com/office/drawing/2014/main" id="{1BECA76D-5F6E-BE4A-1D11-FB96C4162522}"/>
              </a:ext>
            </a:extLst>
          </p:cNvPr>
          <p:cNvSpPr/>
          <p:nvPr/>
        </p:nvSpPr>
        <p:spPr>
          <a:xfrm>
            <a:off x="804228" y="81621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13256"/>
            <a:ext cx="10807700" cy="3285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)16.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 was picked out(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挑选，选中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be on the school basketball team.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know her height gives her a big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situation	B. instruction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interest	         D. advantage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c498">
            <a:extLst>
              <a:ext uri="{FF2B5EF4-FFF2-40B4-BE49-F238E27FC236}">
                <a16:creationId xmlns:a16="http://schemas.microsoft.com/office/drawing/2014/main" id="{3EAF584A-3E25-A9BB-50BF-E2CDBB48A857}"/>
              </a:ext>
            </a:extLst>
          </p:cNvPr>
          <p:cNvSpPr/>
          <p:nvPr/>
        </p:nvSpPr>
        <p:spPr>
          <a:xfrm>
            <a:off x="816928" y="200977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)17.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let’s ______ these old things. We don’t need them anymore.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 We can put them to good use.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down	B. throw away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hand out	D. fix up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3a39">
            <a:extLst>
              <a:ext uri="{FF2B5EF4-FFF2-40B4-BE49-F238E27FC236}">
                <a16:creationId xmlns:a16="http://schemas.microsoft.com/office/drawing/2014/main" id="{41E5A141-E055-A7F0-5864-0B557490B1D5}"/>
              </a:ext>
            </a:extLst>
          </p:cNvPr>
          <p:cNvSpPr/>
          <p:nvPr/>
        </p:nvSpPr>
        <p:spPr>
          <a:xfrm>
            <a:off x="804228" y="209657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919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so ______ to see the ______ movie.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bored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bored	B. boring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bored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boring	D. boring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boring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)19.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must miss his family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Right. You can see his eyes ______ when he talks about his parents.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move out	        B. turn off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light up	        D. look down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e5f6">
            <a:extLst>
              <a:ext uri="{FF2B5EF4-FFF2-40B4-BE49-F238E27FC236}">
                <a16:creationId xmlns:a16="http://schemas.microsoft.com/office/drawing/2014/main" id="{AFF417A0-17EF-35AC-62D2-4BBCA493904D}"/>
              </a:ext>
            </a:extLst>
          </p:cNvPr>
          <p:cNvSpPr/>
          <p:nvPr/>
        </p:nvSpPr>
        <p:spPr>
          <a:xfrm>
            <a:off x="804228" y="303825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70f06">
            <a:extLst>
              <a:ext uri="{FF2B5EF4-FFF2-40B4-BE49-F238E27FC236}">
                <a16:creationId xmlns:a16="http://schemas.microsoft.com/office/drawing/2014/main" id="{F6E478AC-DB82-0846-B0D1-EBB4F6595E5B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51385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0347"/>
            <a:ext cx="10807700" cy="32313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found it easy ______ with each other.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communicate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communicate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communicating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in communicating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2f80">
            <a:extLst>
              <a:ext uri="{FF2B5EF4-FFF2-40B4-BE49-F238E27FC236}">
                <a16:creationId xmlns:a16="http://schemas.microsoft.com/office/drawing/2014/main" id="{25FC26B2-D7BC-8A86-B3FC-8A8F888EB38B}"/>
              </a:ext>
            </a:extLst>
          </p:cNvPr>
          <p:cNvSpPr/>
          <p:nvPr/>
        </p:nvSpPr>
        <p:spPr>
          <a:xfrm>
            <a:off x="816928" y="203686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66520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tofu smells ______ and tastes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smelly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tasty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smell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taste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smell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tastier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smelly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tastier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often ______ the internet ______ some information during my study.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	B. search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wait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	D. leave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00e3">
            <a:extLst>
              <a:ext uri="{FF2B5EF4-FFF2-40B4-BE49-F238E27FC236}">
                <a16:creationId xmlns:a16="http://schemas.microsoft.com/office/drawing/2014/main" id="{993A8C77-5211-79F5-ADDB-33C99788289F}"/>
              </a:ext>
            </a:extLst>
          </p:cNvPr>
          <p:cNvSpPr/>
          <p:nvPr/>
        </p:nvSpPr>
        <p:spPr>
          <a:xfrm>
            <a:off x="804228" y="3988801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517aa">
            <a:extLst>
              <a:ext uri="{FF2B5EF4-FFF2-40B4-BE49-F238E27FC236}">
                <a16:creationId xmlns:a16="http://schemas.microsoft.com/office/drawing/2014/main" id="{2A80CED3-E746-4FCA-1C22-383B85D311B7}"/>
              </a:ext>
            </a:extLst>
          </p:cNvPr>
          <p:cNvSpPr/>
          <p:nvPr/>
        </p:nvSpPr>
        <p:spPr>
          <a:xfrm>
            <a:off x="804228" y="81888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16250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 safety should be taught to young children to ______ road accidents.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agree. All the schools should have this course.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shut	        B. protect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achieve	        D. avoid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4b0d">
            <a:extLst>
              <a:ext uri="{FF2B5EF4-FFF2-40B4-BE49-F238E27FC236}">
                <a16:creationId xmlns:a16="http://schemas.microsoft.com/office/drawing/2014/main" id="{8652C3CF-9B9D-369C-7325-C38A625622AF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64480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1010"/>
            <a:ext cx="10807700" cy="3869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 everyone ______ the comics page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picked up a copy to see what was so funny.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is laughing at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laughed at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laughs at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was laughing at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e6cb6">
            <a:extLst>
              <a:ext uri="{FF2B5EF4-FFF2-40B4-BE49-F238E27FC236}">
                <a16:creationId xmlns:a16="http://schemas.microsoft.com/office/drawing/2014/main" id="{D74A8328-6351-0ADC-9ED1-345D186E6AE2}"/>
              </a:ext>
            </a:extLst>
          </p:cNvPr>
          <p:cNvSpPr/>
          <p:nvPr/>
        </p:nvSpPr>
        <p:spPr>
          <a:xfrm>
            <a:off x="816928" y="171753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79125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else should we pay attention to ______ building the bridge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changes of the weather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think.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finish	B. finished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finish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	         D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finishing</a:t>
            </a:r>
            <a:endParaRPr lang="zh-CN" altLang="en-US" sz="3200" dirty="0"/>
          </a:p>
        </p:txBody>
      </p:sp>
      <p:sp>
        <p:nvSpPr>
          <p:cNvPr id="3" name="A_bc0f9">
            <a:extLst>
              <a:ext uri="{FF2B5EF4-FFF2-40B4-BE49-F238E27FC236}">
                <a16:creationId xmlns:a16="http://schemas.microsoft.com/office/drawing/2014/main" id="{195CB52A-1BF3-5AE7-C186-014DC516FBE7}"/>
              </a:ext>
            </a:extLst>
          </p:cNvPr>
          <p:cNvSpPr/>
          <p:nvPr/>
        </p:nvSpPr>
        <p:spPr>
          <a:xfrm>
            <a:off x="804228" y="209608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46723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9CD3C43-9D15-5D5E-5B9C-E9345C11823B}"/>
              </a:ext>
            </a:extLst>
          </p:cNvPr>
          <p:cNvGrpSpPr/>
          <p:nvPr/>
        </p:nvGrpSpPr>
        <p:grpSpPr>
          <a:xfrm>
            <a:off x="0" y="908321"/>
            <a:ext cx="12192000" cy="3069319"/>
            <a:chOff x="0" y="908321"/>
            <a:chExt cx="12192000" cy="3069319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224739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1" y="2712409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期末专项训练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(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)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单项填空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 White is friendly to all his students and he ______ cares about them like their parents.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wisely	         B. hardly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truly	         D. mainly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rained. 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basketball match was put off.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After all	B. Instead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Therefore	D. However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1f8a">
            <a:extLst>
              <a:ext uri="{FF2B5EF4-FFF2-40B4-BE49-F238E27FC236}">
                <a16:creationId xmlns:a16="http://schemas.microsoft.com/office/drawing/2014/main" id="{1FE0CEEB-1E9E-E9A9-4C06-444980756AC2}"/>
              </a:ext>
            </a:extLst>
          </p:cNvPr>
          <p:cNvSpPr/>
          <p:nvPr/>
        </p:nvSpPr>
        <p:spPr>
          <a:xfrm>
            <a:off x="804228" y="399233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64af0">
            <a:extLst>
              <a:ext uri="{FF2B5EF4-FFF2-40B4-BE49-F238E27FC236}">
                <a16:creationId xmlns:a16="http://schemas.microsoft.com/office/drawing/2014/main" id="{04B60D32-E4E5-627E-4C67-5A2F593E8249}"/>
              </a:ext>
            </a:extLst>
          </p:cNvPr>
          <p:cNvSpPr/>
          <p:nvPr/>
        </p:nvSpPr>
        <p:spPr>
          <a:xfrm>
            <a:off x="804228" y="14563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镇江中考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)So far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of the dialects(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______ in use for thousands of years. They are full of local color.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were	         B. are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have been	D. will be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year the villagers have produced rice ______ they did two years ago.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as less as	B. fewer than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less than	D. as few as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5ded">
            <a:extLst>
              <a:ext uri="{FF2B5EF4-FFF2-40B4-BE49-F238E27FC236}">
                <a16:creationId xmlns:a16="http://schemas.microsoft.com/office/drawing/2014/main" id="{55B09FF8-0D34-C50A-4C75-4C6209C438BD}"/>
              </a:ext>
            </a:extLst>
          </p:cNvPr>
          <p:cNvSpPr/>
          <p:nvPr/>
        </p:nvSpPr>
        <p:spPr>
          <a:xfrm>
            <a:off x="804228" y="398613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a1b20">
            <a:extLst>
              <a:ext uri="{FF2B5EF4-FFF2-40B4-BE49-F238E27FC236}">
                <a16:creationId xmlns:a16="http://schemas.microsoft.com/office/drawing/2014/main" id="{CA154992-21D1-5A9D-455D-B696DB9AB597}"/>
              </a:ext>
            </a:extLst>
          </p:cNvPr>
          <p:cNvSpPr/>
          <p:nvPr/>
        </p:nvSpPr>
        <p:spPr>
          <a:xfrm>
            <a:off x="804228" y="81621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Jimmy thought the game was very easy. However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lost it in the end.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 first	                   B. So far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 fact	                   D. At last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I’ll let it go because it’s so difficult.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can’t just ______ the problem. You should have a try.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turn down	          B. look forward to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catch up with	 D. run away from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5a12">
            <a:extLst>
              <a:ext uri="{FF2B5EF4-FFF2-40B4-BE49-F238E27FC236}">
                <a16:creationId xmlns:a16="http://schemas.microsoft.com/office/drawing/2014/main" id="{99AF012D-5C0E-CEBE-BE97-ED1C434F434B}"/>
              </a:ext>
            </a:extLst>
          </p:cNvPr>
          <p:cNvSpPr/>
          <p:nvPr/>
        </p:nvSpPr>
        <p:spPr>
          <a:xfrm>
            <a:off x="804228" y="36722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86414">
            <a:extLst>
              <a:ext uri="{FF2B5EF4-FFF2-40B4-BE49-F238E27FC236}">
                <a16:creationId xmlns:a16="http://schemas.microsoft.com/office/drawing/2014/main" id="{9FEAA6C5-803B-5160-80E6-1D2C2EFAD477}"/>
              </a:ext>
            </a:extLst>
          </p:cNvPr>
          <p:cNvSpPr/>
          <p:nvPr/>
        </p:nvSpPr>
        <p:spPr>
          <a:xfrm>
            <a:off x="804228" y="1136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polite to ______ the door first before you go into someone else’s room.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knock on	         B. find out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look for	         D. shout at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difficult for you ______ to the station in a short time.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ride a bike	B. take bikes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on bikes	         D. by bike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4fac">
            <a:extLst>
              <a:ext uri="{FF2B5EF4-FFF2-40B4-BE49-F238E27FC236}">
                <a16:creationId xmlns:a16="http://schemas.microsoft.com/office/drawing/2014/main" id="{A2F1F58D-9209-D578-EEC9-4E3E0CF741BB}"/>
              </a:ext>
            </a:extLst>
          </p:cNvPr>
          <p:cNvSpPr/>
          <p:nvPr/>
        </p:nvSpPr>
        <p:spPr>
          <a:xfrm>
            <a:off x="804228" y="367224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2dfb7">
            <a:extLst>
              <a:ext uri="{FF2B5EF4-FFF2-40B4-BE49-F238E27FC236}">
                <a16:creationId xmlns:a16="http://schemas.microsoft.com/office/drawing/2014/main" id="{2F137119-1AF2-A6F4-14FA-CC8C06BB8A31}"/>
              </a:ext>
            </a:extLst>
          </p:cNvPr>
          <p:cNvSpPr/>
          <p:nvPr/>
        </p:nvSpPr>
        <p:spPr>
          <a:xfrm>
            <a:off x="804228" y="1136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59875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hear you ______ your hometown for about five years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right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Yes. I miss it very much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I decide to return next week.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left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have left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be away from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have been away from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0bb0">
            <a:extLst>
              <a:ext uri="{FF2B5EF4-FFF2-40B4-BE49-F238E27FC236}">
                <a16:creationId xmlns:a16="http://schemas.microsoft.com/office/drawing/2014/main" id="{2707ED75-10CA-9280-E924-23F07965B1AC}"/>
              </a:ext>
            </a:extLst>
          </p:cNvPr>
          <p:cNvSpPr/>
          <p:nvPr/>
        </p:nvSpPr>
        <p:spPr>
          <a:xfrm>
            <a:off x="804228" y="145639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滨州中考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would you like to help me clear out these old clothes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are still in good condition. Let’s ______ to people in need.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give them away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wash them away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throw them away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keep them away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205f">
            <a:extLst>
              <a:ext uri="{FF2B5EF4-FFF2-40B4-BE49-F238E27FC236}">
                <a16:creationId xmlns:a16="http://schemas.microsoft.com/office/drawing/2014/main" id="{32199CEA-C317-6971-26A2-CEA7DCA12A17}"/>
              </a:ext>
            </a:extLst>
          </p:cNvPr>
          <p:cNvSpPr/>
          <p:nvPr/>
        </p:nvSpPr>
        <p:spPr>
          <a:xfrm>
            <a:off x="804228" y="1136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1010"/>
            <a:ext cx="10807700" cy="3869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is the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 train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Chongqing getting popular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you can use its study room for ______. You don’t have to pay extra(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额外的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money for it.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strict	B. free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scary	D. slow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62eb">
            <a:extLst>
              <a:ext uri="{FF2B5EF4-FFF2-40B4-BE49-F238E27FC236}">
                <a16:creationId xmlns:a16="http://schemas.microsoft.com/office/drawing/2014/main" id="{C64F2020-E568-53C4-3E2E-334A8512A084}"/>
              </a:ext>
            </a:extLst>
          </p:cNvPr>
          <p:cNvSpPr/>
          <p:nvPr/>
        </p:nvSpPr>
        <p:spPr>
          <a:xfrm>
            <a:off x="816928" y="171753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8" id="{128A2495-4F44-4BAD-97B2-7D67D779B90B}" vid="{0D89D828-FE7F-4B16-A923-02E98B1AFA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kong</Template>
  <TotalTime>11</TotalTime>
  <Words>1119</Words>
  <Application>Microsoft Office PowerPoint</Application>
  <PresentationFormat>宽屏</PresentationFormat>
  <Paragraphs>124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2025-08-30T08:35:22Z</dcterms:created>
  <dcterms:modified xsi:type="dcterms:W3CDTF">2025-09-02T05:18:45Z</dcterms:modified>
</cp:coreProperties>
</file>