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874" r:id="rId5"/>
    <p:sldId id="875" r:id="rId6"/>
    <p:sldId id="876" r:id="rId7"/>
    <p:sldId id="877" r:id="rId8"/>
    <p:sldId id="878" r:id="rId9"/>
    <p:sldId id="879" r:id="rId10"/>
    <p:sldId id="880" r:id="rId11"/>
    <p:sldId id="873" r:id="rId1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1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85" autoAdjust="0"/>
    <p:restoredTop sz="94660"/>
  </p:normalViewPr>
  <p:slideViewPr>
    <p:cSldViewPr snapToGrid="0" showGuides="1">
      <p:cViewPr varScale="1">
        <p:scale>
          <a:sx n="68" d="100"/>
          <a:sy n="68" d="100"/>
        </p:scale>
        <p:origin x="816" y="72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41488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3081796-2ADD-468A-966D-400FB997E2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C086C6C3-9226-451C-B6B7-F11D8D1523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5E05198-E4EE-4794-BC6C-759C3B90959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2025/8/31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1DE9DE4-97F9-45D4-9EEF-023522C35D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49F59F7-B9E1-4CBF-9240-E30A8F6CA7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03552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B46F72E5-D41D-46BE-A609-2E6D136F116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A6F5C2A4-0B29-430C-9025-323D4CC50B1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63F275D-8621-498F-9B5C-CBF02A9886E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2025/8/31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3C3B24D-FB56-4873-98E2-D2227A5111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63D195C-8F2E-4C46-9CBE-1411EF87CB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00922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垂直排列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56072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271840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807683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781609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A0BA53C-FC17-4995-BD73-2AFA61E542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35BA311-1EB8-4BDA-AF93-4530A4860D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B1B67F5-4541-44F4-800E-051204D1BE1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3DA8DE82-9895-4A2B-9960-0DE9C761842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96FBDE9F-5AAC-4332-AED0-53E7057CDF6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4F3089D-01BE-4AA1-A816-E4877F9E6E7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2025/8/31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43BCAACE-047A-4355-B938-08742B5101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43479820-B1AC-460E-9967-B255D2652A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26875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45ED157-A2CD-4BEC-BB74-7EDEE10856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E0A9982B-26B0-456E-9D8B-E37B4356B4C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2025/8/31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688E86F2-0AB4-4B74-811D-2777FB0C3B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479B1C76-8890-4C12-AA76-F2BBF77F7A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38981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38149BF3-3D67-4551-B370-202ACFC3460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2025/8/31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8405ED6C-D44A-4ED2-9D79-FC0558A2A8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4AB21DE-078D-4382-BCC1-B2C6695945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24112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91491A1-9352-406A-BE02-F6331A18D7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973C501-1AEC-4880-A928-C6FFF13B4B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DF44802-4845-4D92-8982-1D35BFE88C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175CC68-98F0-4CED-85EC-646DBDCF84F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2025/8/31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296DB8-BEBF-48E8-86CC-22E05C86E7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A9ED5EB-C466-4284-8B35-7BF081F153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63371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021F442-66D8-442C-9735-564A5CE66C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0D4657C5-F83F-444F-A1C9-C686AB59C4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479F67F-774A-42D6-9A35-5415C2ECFAE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3B6D6A0-62B3-42F9-B1EE-7D3EF0FAF4E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2025/8/31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4B6D7A-D603-45DA-8650-E06CC449CD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6B663EC-6385-4AF6-8BF7-463DDE4C4A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10302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BE3997AE-5637-44EA-AD5D-D1580F7A8535}"/>
              </a:ext>
            </a:extLst>
          </p:cNvPr>
          <p:cNvGrpSpPr/>
          <p:nvPr userDrawn="1"/>
        </p:nvGrpSpPr>
        <p:grpSpPr>
          <a:xfrm>
            <a:off x="367547" y="112121"/>
            <a:ext cx="353339" cy="381476"/>
            <a:chOff x="260576" y="210565"/>
            <a:chExt cx="303410" cy="327571"/>
          </a:xfrm>
        </p:grpSpPr>
        <p:sp>
          <p:nvSpPr>
            <p:cNvPr id="8" name="等腰三角形 7">
              <a:extLst>
                <a:ext uri="{FF2B5EF4-FFF2-40B4-BE49-F238E27FC236}">
                  <a16:creationId xmlns:a16="http://schemas.microsoft.com/office/drawing/2014/main" id="{28A31228-9A09-44F5-A84F-86BAE8F593CD}"/>
                </a:ext>
              </a:extLst>
            </p:cNvPr>
            <p:cNvSpPr/>
            <p:nvPr/>
          </p:nvSpPr>
          <p:spPr>
            <a:xfrm rot="5400000">
              <a:off x="237985" y="233156"/>
              <a:ext cx="327571" cy="282389"/>
            </a:xfrm>
            <a:prstGeom prst="triangle">
              <a:avLst/>
            </a:prstGeom>
            <a:solidFill>
              <a:srgbClr val="E60012"/>
            </a:solidFill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>
              <a:extLst>
                <a:ext uri="{FF2B5EF4-FFF2-40B4-BE49-F238E27FC236}">
                  <a16:creationId xmlns:a16="http://schemas.microsoft.com/office/drawing/2014/main" id="{ED5C1634-BB04-4B69-913F-06C7824D9AAD}"/>
                </a:ext>
              </a:extLst>
            </p:cNvPr>
            <p:cNvSpPr/>
            <p:nvPr/>
          </p:nvSpPr>
          <p:spPr>
            <a:xfrm rot="5400000">
              <a:off x="400895" y="375046"/>
              <a:ext cx="175171" cy="151010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02AE376E-10D8-4C01-B9DD-FFBBB0D706BC}"/>
              </a:ext>
            </a:extLst>
          </p:cNvPr>
          <p:cNvCxnSpPr/>
          <p:nvPr userDrawn="1"/>
        </p:nvCxnSpPr>
        <p:spPr>
          <a:xfrm>
            <a:off x="336000" y="601591"/>
            <a:ext cx="11520000" cy="0"/>
          </a:xfrm>
          <a:prstGeom prst="line">
            <a:avLst/>
          </a:prstGeom>
          <a:ln>
            <a:solidFill>
              <a:srgbClr val="E600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id="{C299776A-5294-4E33-A080-6A33F04E64B7}"/>
              </a:ext>
            </a:extLst>
          </p:cNvPr>
          <p:cNvSpPr/>
          <p:nvPr userDrawn="1"/>
        </p:nvSpPr>
        <p:spPr>
          <a:xfrm>
            <a:off x="0" y="6569842"/>
            <a:ext cx="12192000" cy="28815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文本框 11">
            <a:hlinkClick r:id="rId14" action="ppaction://hlinksldjump"/>
            <a:extLst>
              <a:ext uri="{FF2B5EF4-FFF2-40B4-BE49-F238E27FC236}">
                <a16:creationId xmlns:a16="http://schemas.microsoft.com/office/drawing/2014/main" id="{C41FBD50-8289-4C28-BA64-A90AF4043852}"/>
              </a:ext>
            </a:extLst>
          </p:cNvPr>
          <p:cNvSpPr txBox="1"/>
          <p:nvPr userDrawn="1"/>
        </p:nvSpPr>
        <p:spPr>
          <a:xfrm>
            <a:off x="10587745" y="182462"/>
            <a:ext cx="1287470" cy="3693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1800" b="1" baseline="0" dirty="0">
                <a:solidFill>
                  <a:srgbClr val="C00000"/>
                </a:solidFill>
              </a:rPr>
              <a:t>返回目录</a:t>
            </a:r>
          </a:p>
        </p:txBody>
      </p:sp>
      <p:sp>
        <p:nvSpPr>
          <p:cNvPr id="2" name="TextBox 7">
            <a:extLst>
              <a:ext uri="{FF2B5EF4-FFF2-40B4-BE49-F238E27FC236}">
                <a16:creationId xmlns:a16="http://schemas.microsoft.com/office/drawing/2014/main" id="{BF45EFFB-D4E6-A532-CFAE-5A1CC503CB65}"/>
              </a:ext>
            </a:extLst>
          </p:cNvPr>
          <p:cNvSpPr txBox="1"/>
          <p:nvPr userDrawn="1"/>
        </p:nvSpPr>
        <p:spPr>
          <a:xfrm>
            <a:off x="839819" y="79639"/>
            <a:ext cx="93848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阅读能力提升</a:t>
            </a:r>
          </a:p>
        </p:txBody>
      </p:sp>
    </p:spTree>
    <p:extLst>
      <p:ext uri="{BB962C8B-B14F-4D97-AF65-F5344CB8AC3E}">
        <p14:creationId xmlns:p14="http://schemas.microsoft.com/office/powerpoint/2010/main" val="1482188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6A064C01-C6EC-4D0F-BE70-8E501BD79EDF}"/>
              </a:ext>
            </a:extLst>
          </p:cNvPr>
          <p:cNvGrpSpPr/>
          <p:nvPr/>
        </p:nvGrpSpPr>
        <p:grpSpPr>
          <a:xfrm>
            <a:off x="223788" y="821515"/>
            <a:ext cx="11744425" cy="5332963"/>
            <a:chOff x="223788" y="821515"/>
            <a:chExt cx="11744425" cy="5332963"/>
          </a:xfrm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46F0F1B6-32C1-40F7-BDA6-7F6B0A41673F}"/>
                </a:ext>
              </a:extLst>
            </p:cNvPr>
            <p:cNvGrpSpPr/>
            <p:nvPr/>
          </p:nvGrpSpPr>
          <p:grpSpPr>
            <a:xfrm>
              <a:off x="223788" y="821515"/>
              <a:ext cx="11744425" cy="5332963"/>
              <a:chOff x="223788" y="561261"/>
              <a:chExt cx="11744425" cy="5332963"/>
            </a:xfrm>
          </p:grpSpPr>
          <p:sp>
            <p:nvSpPr>
              <p:cNvPr id="13" name="矩形 12">
                <a:extLst>
                  <a:ext uri="{FF2B5EF4-FFF2-40B4-BE49-F238E27FC236}">
                    <a16:creationId xmlns:a16="http://schemas.microsoft.com/office/drawing/2014/main" id="{7A170505-D14C-4037-8B76-EC647B40C551}"/>
                  </a:ext>
                </a:extLst>
              </p:cNvPr>
              <p:cNvSpPr/>
              <p:nvPr/>
            </p:nvSpPr>
            <p:spPr>
              <a:xfrm>
                <a:off x="223788" y="561261"/>
                <a:ext cx="11744425" cy="5332963"/>
              </a:xfrm>
              <a:prstGeom prst="rect">
                <a:avLst/>
              </a:prstGeom>
              <a:solidFill>
                <a:srgbClr val="FFFCC5"/>
              </a:solidFill>
              <a:ln>
                <a:solidFill>
                  <a:srgbClr val="FF01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14" name="Freeform 6">
                <a:extLst>
                  <a:ext uri="{FF2B5EF4-FFF2-40B4-BE49-F238E27FC236}">
                    <a16:creationId xmlns:a16="http://schemas.microsoft.com/office/drawing/2014/main" id="{5E037592-40AF-4A6C-97CD-6BEA280C0D9C}"/>
                  </a:ext>
                </a:extLst>
              </p:cNvPr>
              <p:cNvSpPr/>
              <p:nvPr/>
            </p:nvSpPr>
            <p:spPr bwMode="auto">
              <a:xfrm>
                <a:off x="225393" y="561261"/>
                <a:ext cx="9490509" cy="5332963"/>
              </a:xfrm>
              <a:custGeom>
                <a:avLst/>
                <a:gdLst>
                  <a:gd name="T0" fmla="*/ 0 w 4756"/>
                  <a:gd name="T1" fmla="*/ 0 h 2239"/>
                  <a:gd name="T2" fmla="*/ 3897 w 4756"/>
                  <a:gd name="T3" fmla="*/ 0 h 2239"/>
                  <a:gd name="T4" fmla="*/ 4756 w 4756"/>
                  <a:gd name="T5" fmla="*/ 1121 h 2239"/>
                  <a:gd name="T6" fmla="*/ 3897 w 4756"/>
                  <a:gd name="T7" fmla="*/ 2239 h 2239"/>
                  <a:gd name="T8" fmla="*/ 0 w 4756"/>
                  <a:gd name="T9" fmla="*/ 2239 h 2239"/>
                  <a:gd name="T10" fmla="*/ 0 w 4756"/>
                  <a:gd name="T11" fmla="*/ 0 h 22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756" h="2239">
                    <a:moveTo>
                      <a:pt x="0" y="0"/>
                    </a:moveTo>
                    <a:lnTo>
                      <a:pt x="3897" y="0"/>
                    </a:lnTo>
                    <a:lnTo>
                      <a:pt x="4756" y="1121"/>
                    </a:lnTo>
                    <a:lnTo>
                      <a:pt x="3897" y="2239"/>
                    </a:lnTo>
                    <a:lnTo>
                      <a:pt x="0" y="223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60012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128580" tIns="64290" rIns="128580" bIns="64290" numCol="1" anchor="t" anchorCtr="0" compatLnSpc="1"/>
              <a:lstStyle/>
              <a:p>
                <a:endParaRPr lang="zh-CN" altLang="en-US" dirty="0">
                  <a:latin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</p:grpSp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65EA5A74-F842-4999-B9F7-A2ABD3019B8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38843" y="1514759"/>
              <a:ext cx="5602377" cy="3753593"/>
            </a:xfrm>
            <a:prstGeom prst="rect">
              <a:avLst/>
            </a:prstGeom>
          </p:spPr>
        </p:pic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602BC47E-9713-45F4-8F5E-23F2615F49B1}"/>
                </a:ext>
              </a:extLst>
            </p:cNvPr>
            <p:cNvGrpSpPr/>
            <p:nvPr/>
          </p:nvGrpSpPr>
          <p:grpSpPr>
            <a:xfrm>
              <a:off x="8923445" y="4639752"/>
              <a:ext cx="2931807" cy="1479810"/>
              <a:chOff x="8823593" y="4714359"/>
              <a:chExt cx="2931807" cy="1479810"/>
            </a:xfrm>
          </p:grpSpPr>
          <p:grpSp>
            <p:nvGrpSpPr>
              <p:cNvPr id="8" name="组合 7">
                <a:extLst>
                  <a:ext uri="{FF2B5EF4-FFF2-40B4-BE49-F238E27FC236}">
                    <a16:creationId xmlns:a16="http://schemas.microsoft.com/office/drawing/2014/main" id="{51918DD0-7464-4719-95CD-F234FA8565DC}"/>
                  </a:ext>
                </a:extLst>
              </p:cNvPr>
              <p:cNvGrpSpPr/>
              <p:nvPr/>
            </p:nvGrpSpPr>
            <p:grpSpPr>
              <a:xfrm>
                <a:off x="8823593" y="4714359"/>
                <a:ext cx="2931807" cy="1479810"/>
                <a:chOff x="8738249" y="4823543"/>
                <a:chExt cx="2931807" cy="1479810"/>
              </a:xfrm>
            </p:grpSpPr>
            <p:sp>
              <p:nvSpPr>
                <p:cNvPr id="10" name="矩形: 圆角 9">
                  <a:extLst>
                    <a:ext uri="{FF2B5EF4-FFF2-40B4-BE49-F238E27FC236}">
                      <a16:creationId xmlns:a16="http://schemas.microsoft.com/office/drawing/2014/main" id="{4FCBAE2A-13F3-48BA-8A30-E1E3D2AE42E3}"/>
                    </a:ext>
                  </a:extLst>
                </p:cNvPr>
                <p:cNvSpPr/>
                <p:nvPr/>
              </p:nvSpPr>
              <p:spPr>
                <a:xfrm>
                  <a:off x="8965838" y="4823543"/>
                  <a:ext cx="2704218" cy="1339283"/>
                </a:xfrm>
                <a:prstGeom prst="roundRect">
                  <a:avLst/>
                </a:prstGeom>
                <a:noFill/>
                <a:ln w="28575">
                  <a:noFill/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40">
                    <a:latin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11" name="文本框 10">
                  <a:extLst>
                    <a:ext uri="{FF2B5EF4-FFF2-40B4-BE49-F238E27FC236}">
                      <a16:creationId xmlns:a16="http://schemas.microsoft.com/office/drawing/2014/main" id="{4E2F3C54-E82C-4FE2-AB0C-84D213F75A0F}"/>
                    </a:ext>
                  </a:extLst>
                </p:cNvPr>
                <p:cNvSpPr txBox="1"/>
                <p:nvPr/>
              </p:nvSpPr>
              <p:spPr>
                <a:xfrm>
                  <a:off x="9515059" y="4873419"/>
                  <a:ext cx="1409360" cy="73866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l"/>
                  <a:r>
                    <a:rPr lang="zh-CN" altLang="en-US" sz="4200" b="1" dirty="0">
                      <a:latin typeface="Times New Roman" panose="02020603050405020304" pitchFamily="18" charset="0"/>
                      <a:ea typeface="微软雅黑" panose="020B0503020204020204" pitchFamily="34" charset="-122"/>
                      <a:sym typeface="Times New Roman" panose="02020603050405020304" pitchFamily="18" charset="0"/>
                    </a:rPr>
                    <a:t>英 语</a:t>
                  </a:r>
                </a:p>
              </p:txBody>
            </p:sp>
            <p:sp>
              <p:nvSpPr>
                <p:cNvPr id="12" name="文本框 11">
                  <a:extLst>
                    <a:ext uri="{FF2B5EF4-FFF2-40B4-BE49-F238E27FC236}">
                      <a16:creationId xmlns:a16="http://schemas.microsoft.com/office/drawing/2014/main" id="{B8A28FD6-2FA7-4587-8E87-A8B29F9711F7}"/>
                    </a:ext>
                  </a:extLst>
                </p:cNvPr>
                <p:cNvSpPr txBox="1"/>
                <p:nvPr/>
              </p:nvSpPr>
              <p:spPr>
                <a:xfrm>
                  <a:off x="8738249" y="5595467"/>
                  <a:ext cx="2931807" cy="70788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2000" b="1" spc="300" dirty="0">
                      <a:latin typeface="Times New Roman" panose="02020603050405020304" pitchFamily="18" charset="0"/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八年级 上册 </a:t>
                  </a:r>
                  <a:endParaRPr lang="en-US" altLang="zh-CN" sz="2000" b="1" spc="300" dirty="0">
                    <a:latin typeface="Times New Roman" panose="02020603050405020304" pitchFamily="18" charset="0"/>
                    <a:cs typeface="Times New Roman" panose="02020603050405020304" pitchFamily="18" charset="0"/>
                    <a:sym typeface="Times New Roman" panose="02020603050405020304" pitchFamily="18" charset="0"/>
                  </a:endParaRPr>
                </a:p>
                <a:p>
                  <a:pPr algn="ctr"/>
                  <a:r>
                    <a:rPr lang="en-US" altLang="zh-CN" sz="2000" b="1" spc="300" dirty="0">
                      <a:latin typeface="Times New Roman" panose="02020603050405020304" pitchFamily="18" charset="0"/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WY</a:t>
                  </a:r>
                  <a:endParaRPr lang="zh-CN" altLang="en-US" sz="2000" b="1" spc="300" dirty="0">
                    <a:latin typeface="Times New Roman" panose="02020603050405020304" pitchFamily="18" charset="0"/>
                    <a:cs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</p:grpSp>
          <p:cxnSp>
            <p:nvCxnSpPr>
              <p:cNvPr id="9" name="直接连接符 8">
                <a:extLst>
                  <a:ext uri="{FF2B5EF4-FFF2-40B4-BE49-F238E27FC236}">
                    <a16:creationId xmlns:a16="http://schemas.microsoft.com/office/drawing/2014/main" id="{168BFF46-3A62-4392-8442-A37A0988162C}"/>
                  </a:ext>
                </a:extLst>
              </p:cNvPr>
              <p:cNvCxnSpPr/>
              <p:nvPr/>
            </p:nvCxnSpPr>
            <p:spPr>
              <a:xfrm>
                <a:off x="9288057" y="5485237"/>
                <a:ext cx="2254217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15" name="图片 14">
            <a:extLst>
              <a:ext uri="{FF2B5EF4-FFF2-40B4-BE49-F238E27FC236}">
                <a16:creationId xmlns:a16="http://schemas.microsoft.com/office/drawing/2014/main" id="{28191C0A-3393-4CB6-B83B-B2090DCA2E6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7992" y="1043545"/>
            <a:ext cx="1730939" cy="616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6266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91E837D7-620C-2AE0-14D5-1C5F7C6F91B2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999569"/>
            <a:ext cx="10833100" cy="32932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)4.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What might be the best title for the article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Archimedes and Inventions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Archimedes and Mathematics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Archimedes and His Achievements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D. The Life Experience of Archimedes</a:t>
            </a:r>
            <a:endParaRPr lang="zh-CN" altLang="en-US" sz="3200" dirty="0"/>
          </a:p>
        </p:txBody>
      </p:sp>
      <p:sp>
        <p:nvSpPr>
          <p:cNvPr id="2" name="A_1432f"/>
          <p:cNvSpPr/>
          <p:nvPr/>
        </p:nvSpPr>
        <p:spPr>
          <a:xfrm>
            <a:off x="804228" y="2096089"/>
            <a:ext cx="1411351" cy="57058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04706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1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823857" y="4783016"/>
            <a:ext cx="2544286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600" dirty="0">
                <a:latin typeface="Times New Roman" panose="02020603050405020304" pitchFamily="18" charset="0"/>
                <a:ea typeface="黑体" panose="02010609060101010101" pitchFamily="49" charset="-122"/>
                <a:sym typeface="Times New Roman" panose="02020603050405020304" pitchFamily="18" charset="0"/>
              </a:rPr>
              <a:t>谢谢观看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8055" y="984739"/>
            <a:ext cx="4555890" cy="35702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zoom dir="in"/>
      </p:transition>
    </mc:Choice>
    <mc:Fallback xmlns="">
      <p:transition spd="slow">
        <p:zoom dir="in"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2852F51E-0B0D-4410-9F52-935F9483CDBE}"/>
              </a:ext>
            </a:extLst>
          </p:cNvPr>
          <p:cNvSpPr/>
          <p:nvPr/>
        </p:nvSpPr>
        <p:spPr>
          <a:xfrm>
            <a:off x="0" y="1698759"/>
            <a:ext cx="12192000" cy="1730241"/>
          </a:xfrm>
          <a:prstGeom prst="rect">
            <a:avLst/>
          </a:prstGeom>
          <a:solidFill>
            <a:srgbClr val="E600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id="{D28D4CCA-B443-4DE6-B305-5643B8CAA65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863" y="908321"/>
            <a:ext cx="1730939" cy="616443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272322" y="1792861"/>
            <a:ext cx="11647357" cy="1485152"/>
            <a:chOff x="272322" y="1792861"/>
            <a:chExt cx="11647357" cy="1485152"/>
          </a:xfrm>
        </p:grpSpPr>
        <p:sp>
          <p:nvSpPr>
            <p:cNvPr id="2" name="TextBox 14">
              <a:extLst>
                <a:ext uri="{FF2B5EF4-FFF2-40B4-BE49-F238E27FC236}">
                  <a16:creationId xmlns:a16="http://schemas.microsoft.com/office/drawing/2014/main" id="{DDBB0582-9D5D-6CF5-F6A1-1938C2DA1945}"/>
                </a:ext>
              </a:extLst>
            </p:cNvPr>
            <p:cNvSpPr txBox="1"/>
            <p:nvPr/>
          </p:nvSpPr>
          <p:spPr>
            <a:xfrm>
              <a:off x="272322" y="1792861"/>
              <a:ext cx="11647357" cy="800219"/>
            </a:xfrm>
            <a:prstGeom prst="rect">
              <a:avLst/>
            </a:prstGeom>
            <a:noFill/>
          </p:spPr>
          <p:txBody>
            <a:bodyPr vert="horz" wrap="squar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46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Unit 3</a:t>
              </a:r>
              <a:r>
                <a:rPr lang="zh-CN" altLang="en-US" sz="46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　</a:t>
              </a:r>
              <a:r>
                <a:rPr lang="en-US" altLang="zh-CN" sz="46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Make it happen</a:t>
              </a:r>
              <a:r>
                <a:rPr lang="zh-CN" altLang="en-US" sz="46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！</a:t>
              </a:r>
            </a:p>
          </p:txBody>
        </p:sp>
        <p:sp>
          <p:nvSpPr>
            <p:cNvPr id="5" name="TextBox 14">
              <a:extLst>
                <a:ext uri="{FF2B5EF4-FFF2-40B4-BE49-F238E27FC236}">
                  <a16:creationId xmlns:a16="http://schemas.microsoft.com/office/drawing/2014/main" id="{785D1E4F-546B-4C6F-B152-DF81FC3BF4A8}"/>
                </a:ext>
              </a:extLst>
            </p:cNvPr>
            <p:cNvSpPr txBox="1"/>
            <p:nvPr/>
          </p:nvSpPr>
          <p:spPr>
            <a:xfrm>
              <a:off x="272322" y="2662460"/>
              <a:ext cx="11647357" cy="615553"/>
            </a:xfrm>
            <a:prstGeom prst="rect">
              <a:avLst/>
            </a:prstGeom>
            <a:noFill/>
          </p:spPr>
          <p:txBody>
            <a:bodyPr vert="horz" wrap="squar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4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阅读能力提升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529202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F784378D-D001-B37A-9B68-C1942D475983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580969"/>
            <a:ext cx="11045518" cy="60430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  <a:buNone/>
            </a:pP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Archimedes screw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How does it work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19455" algn="just">
              <a:lnSpc>
                <a:spcPct val="130000"/>
              </a:lnSpc>
              <a:buNone/>
            </a:pP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know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who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was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described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as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superhuman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0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by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great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inventor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astronomer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Galileo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？</a:t>
            </a:r>
            <a:r>
              <a:rPr lang="zh-CN" altLang="zh-CN" sz="30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was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Archimedes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who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solved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king’s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problem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golden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crown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while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taking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bath.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was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perhaps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one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most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outstanding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scientists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world.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was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mathematician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0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physicist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0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engineer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0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weapon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武器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designer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inventor.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was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wise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philosophy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0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active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mathematics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physics.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was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also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recognized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as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one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finest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engineers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his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time.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was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born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island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Sicily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city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Syracuse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around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year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287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BC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died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212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BC.</a:t>
            </a:r>
            <a:endParaRPr lang="zh-CN" altLang="zh-CN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320817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70B03750-F457-3E57-D1C7-CC77F5CE2155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2002711"/>
            <a:ext cx="10833100" cy="323357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719455" algn="just"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Archimedes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showed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great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love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mathematics.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made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many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discoveries.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example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determined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exact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value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pi.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invented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developed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methods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similar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calculus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微积分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used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them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find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area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circle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accurate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estimation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估计值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value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pi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！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7379764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AA1A0102-3348-E1B3-8DFD-F099C4C422AE}"/>
              </a:ext>
            </a:extLst>
          </p:cNvPr>
          <p:cNvSpPr txBox="1">
            <a:spLocks noChangeAspect="1"/>
          </p:cNvSpPr>
          <p:nvPr/>
        </p:nvSpPr>
        <p:spPr>
          <a:xfrm>
            <a:off x="470002" y="694060"/>
            <a:ext cx="11251995" cy="579960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719455" algn="just"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Today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regarded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greatest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mathematicians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history.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Archimedes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used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his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mathematical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skills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talents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create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useful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inventions.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his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most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famous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inventions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called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Archimedes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screw.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device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that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could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lift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water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higher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levels.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first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uses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pump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water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out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from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leaking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ship.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still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used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today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some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places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move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water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from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low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places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high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places.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This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invention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influenced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Leonardo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da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Vinci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worked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developing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functioning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flying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machine.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4288770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0D1FC1AD-AD43-AF62-9A73-8DE6DDE76123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2320137"/>
            <a:ext cx="10833100" cy="25987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719455" algn="just"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Archimedes’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intellectual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curiosity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achievements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mathematics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general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would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encourage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other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mathematicians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well.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Most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his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achievements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were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far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ahead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his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time.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Archimedes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deed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genius.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0735634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98B02B78-122C-B1CF-E1F2-5C0050B9C6B7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039787"/>
            <a:ext cx="10833100" cy="52137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)1.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According to Paragraph 1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which achievement may NOT belong to Archimedes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He invented a kind of mechanical device for farming.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He put forward the Free Fall Law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自由落体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through experiment.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He designed a weapon to throw stones to attack the enemy.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He found the Law of Archimedes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阿基米德定律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when he was having a bath.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57955"/>
          <p:cNvSpPr/>
          <p:nvPr/>
        </p:nvSpPr>
        <p:spPr>
          <a:xfrm>
            <a:off x="804228" y="1136307"/>
            <a:ext cx="1389126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10958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FD990203-5310-6B5F-42D2-30BB4818A35A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2000050"/>
            <a:ext cx="10833100" cy="32932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)2.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What’s the main idea of Paragraph 2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Archimedes’ discoveries in </a:t>
            </a:r>
            <a:r>
              <a:rPr lang="en-US" altLang="zh-CN" sz="3200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maths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A brief introduction to Archimedes.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Archimedes’ study on the universe.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The great inventions of Archimedes.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4caeb"/>
          <p:cNvSpPr/>
          <p:nvPr/>
        </p:nvSpPr>
        <p:spPr>
          <a:xfrm>
            <a:off x="804228" y="2096570"/>
            <a:ext cx="1366520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8825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C1D7CB4A-DCA7-6694-0880-E7BE3DB272E0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679963"/>
            <a:ext cx="10833100" cy="39333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)3.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What does the underlined word 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refer to in Paragraph 3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A leaking ship.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Water from low places.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The Archimedes’ Screw.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The functioning flying machine.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133ff"/>
          <p:cNvSpPr/>
          <p:nvPr/>
        </p:nvSpPr>
        <p:spPr>
          <a:xfrm>
            <a:off x="804228" y="1776483"/>
            <a:ext cx="1411351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81628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theme/theme1.xml><?xml version="1.0" encoding="utf-8"?>
<a:theme xmlns:a="http://schemas.openxmlformats.org/drawingml/2006/main" name="全频道课时作业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ection A(1a~2f).pptx" id="{93164847-F8C7-4558-B00E-F77DDE3BC54B}" vid="{9876B2BA-BFA6-49DA-B733-50F2FB6D6F8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模板</Template>
  <TotalTime>52</TotalTime>
  <Words>541</Words>
  <Application>Microsoft Office PowerPoint</Application>
  <PresentationFormat>宽屏</PresentationFormat>
  <Paragraphs>35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1" baseType="lpstr">
      <vt:lpstr>等线</vt:lpstr>
      <vt:lpstr>等线 Light</vt:lpstr>
      <vt:lpstr>黑体</vt:lpstr>
      <vt:lpstr>楷体</vt:lpstr>
      <vt:lpstr>宋体</vt:lpstr>
      <vt:lpstr>微软雅黑</vt:lpstr>
      <vt:lpstr>Arial</vt:lpstr>
      <vt:lpstr>Calibri</vt:lpstr>
      <vt:lpstr>Times New Roman</vt:lpstr>
      <vt:lpstr>全频道课时作业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xj h</dc:creator>
  <cp:lastModifiedBy>Administrator</cp:lastModifiedBy>
  <cp:revision>6</cp:revision>
  <dcterms:created xsi:type="dcterms:W3CDTF">2025-08-30T05:10:09Z</dcterms:created>
  <dcterms:modified xsi:type="dcterms:W3CDTF">2025-08-30T16:08:55Z</dcterms:modified>
</cp:coreProperties>
</file>