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4" r:id="rId5"/>
    <p:sldId id="875" r:id="rId6"/>
    <p:sldId id="876" r:id="rId7"/>
    <p:sldId id="877" r:id="rId8"/>
    <p:sldId id="878" r:id="rId9"/>
    <p:sldId id="879" r:id="rId10"/>
    <p:sldId id="880" r:id="rId11"/>
    <p:sldId id="881" r:id="rId12"/>
    <p:sldId id="873"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68" autoAdjust="0"/>
    <p:restoredTop sz="94660"/>
  </p:normalViewPr>
  <p:slideViewPr>
    <p:cSldViewPr snapToGrid="0" showGuides="1">
      <p:cViewPr varScale="1">
        <p:scale>
          <a:sx n="81" d="100"/>
          <a:sy n="81" d="100"/>
        </p:scale>
        <p:origin x="90" y="108"/>
      </p:cViewPr>
      <p:guideLst>
        <p:guide orient="horz" pos="2183"/>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2025/9/11</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2025/9/11</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2025/9/11</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2025/9/11</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2025/9/11</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2025/9/11</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2025/9/11</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12121"/>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01591"/>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4" action="ppaction://hlinksldjump"/>
            <a:extLst>
              <a:ext uri="{FF2B5EF4-FFF2-40B4-BE49-F238E27FC236}">
                <a16:creationId xmlns:a16="http://schemas.microsoft.com/office/drawing/2014/main" id="{C41FBD50-8289-4C28-BA64-A90AF4043852}"/>
              </a:ext>
            </a:extLst>
          </p:cNvPr>
          <p:cNvSpPr txBox="1"/>
          <p:nvPr userDrawn="1"/>
        </p:nvSpPr>
        <p:spPr>
          <a:xfrm>
            <a:off x="10587745" y="182462"/>
            <a:ext cx="1287470" cy="369332"/>
          </a:xfrm>
          <a:prstGeom prst="rect">
            <a:avLst/>
          </a:prstGeom>
          <a:solidFill>
            <a:schemeClr val="bg1"/>
          </a:solidFill>
          <a:ln>
            <a:noFill/>
          </a:ln>
        </p:spPr>
        <p:txBody>
          <a:bodyPr wrap="square" rtlCol="0">
            <a:spAutoFit/>
          </a:bodyPr>
          <a:lstStyle/>
          <a:p>
            <a:pPr algn="ctr"/>
            <a:r>
              <a:rPr lang="zh-CN" altLang="en-US" sz="1800" b="1" baseline="0" dirty="0">
                <a:solidFill>
                  <a:srgbClr val="C00000"/>
                </a:solidFill>
              </a:rPr>
              <a:t>返回目录</a:t>
            </a:r>
          </a:p>
        </p:txBody>
      </p:sp>
      <p:sp>
        <p:nvSpPr>
          <p:cNvPr id="2" name="TextBox 7">
            <a:extLst>
              <a:ext uri="{FF2B5EF4-FFF2-40B4-BE49-F238E27FC236}">
                <a16:creationId xmlns:a16="http://schemas.microsoft.com/office/drawing/2014/main" id="{BF45EFFB-D4E6-A532-CFAE-5A1CC503CB65}"/>
              </a:ext>
            </a:extLst>
          </p:cNvPr>
          <p:cNvSpPr txBox="1"/>
          <p:nvPr userDrawn="1"/>
        </p:nvSpPr>
        <p:spPr>
          <a:xfrm>
            <a:off x="839819" y="79639"/>
            <a:ext cx="9384836" cy="523220"/>
          </a:xfrm>
          <a:prstGeom prst="rect">
            <a:avLst/>
          </a:prstGeom>
          <a:noFill/>
        </p:spPr>
        <p:txBody>
          <a:bodyPr wrap="square" rtlCol="0">
            <a:spAutoFit/>
          </a:bodyPr>
          <a:lstStyle/>
          <a:p>
            <a:r>
              <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阅读能力提升</a:t>
            </a: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6A064C01-C6EC-4D0F-BE70-8E501BD79EDF}"/>
              </a:ext>
            </a:extLst>
          </p:cNvPr>
          <p:cNvGrpSpPr/>
          <p:nvPr/>
        </p:nvGrpSpPr>
        <p:grpSpPr>
          <a:xfrm>
            <a:off x="223788" y="821515"/>
            <a:ext cx="11744425" cy="5332963"/>
            <a:chOff x="223788" y="821515"/>
            <a:chExt cx="11744425" cy="5332963"/>
          </a:xfrm>
        </p:grpSpPr>
        <p:grpSp>
          <p:nvGrpSpPr>
            <p:cNvPr id="5" name="组合 4">
              <a:extLst>
                <a:ext uri="{FF2B5EF4-FFF2-40B4-BE49-F238E27FC236}">
                  <a16:creationId xmlns:a16="http://schemas.microsoft.com/office/drawing/2014/main" id="{46F0F1B6-32C1-40F7-BDA6-7F6B0A41673F}"/>
                </a:ext>
              </a:extLst>
            </p:cNvPr>
            <p:cNvGrpSpPr/>
            <p:nvPr/>
          </p:nvGrpSpPr>
          <p:grpSpPr>
            <a:xfrm>
              <a:off x="223788" y="821515"/>
              <a:ext cx="11744425" cy="5332963"/>
              <a:chOff x="223788" y="561261"/>
              <a:chExt cx="11744425" cy="5332963"/>
            </a:xfrm>
          </p:grpSpPr>
          <p:sp>
            <p:nvSpPr>
              <p:cNvPr id="13" name="矩形 12">
                <a:extLst>
                  <a:ext uri="{FF2B5EF4-FFF2-40B4-BE49-F238E27FC236}">
                    <a16:creationId xmlns:a16="http://schemas.microsoft.com/office/drawing/2014/main" id="{7A170505-D14C-4037-8B76-EC647B40C551}"/>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sym typeface="Times New Roman" panose="02020603050405020304" pitchFamily="18" charset="0"/>
                </a:endParaRPr>
              </a:p>
            </p:txBody>
          </p:sp>
          <p:sp>
            <p:nvSpPr>
              <p:cNvPr id="14" name="Freeform 6">
                <a:extLst>
                  <a:ext uri="{FF2B5EF4-FFF2-40B4-BE49-F238E27FC236}">
                    <a16:creationId xmlns:a16="http://schemas.microsoft.com/office/drawing/2014/main" id="{5E037592-40AF-4A6C-97CD-6BEA280C0D9C}"/>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latin typeface="Times New Roman" panose="02020603050405020304" pitchFamily="18" charset="0"/>
                  <a:sym typeface="Times New Roman" panose="02020603050405020304" pitchFamily="18" charset="0"/>
                </a:endParaRPr>
              </a:p>
            </p:txBody>
          </p:sp>
        </p:grpSp>
        <p:pic>
          <p:nvPicPr>
            <p:cNvPr id="6" name="图片 5">
              <a:extLst>
                <a:ext uri="{FF2B5EF4-FFF2-40B4-BE49-F238E27FC236}">
                  <a16:creationId xmlns:a16="http://schemas.microsoft.com/office/drawing/2014/main" id="{65EA5A74-F842-4999-B9F7-A2ABD3019B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7" name="组合 6">
              <a:extLst>
                <a:ext uri="{FF2B5EF4-FFF2-40B4-BE49-F238E27FC236}">
                  <a16:creationId xmlns:a16="http://schemas.microsoft.com/office/drawing/2014/main" id="{602BC47E-9713-45F4-8F5E-23F2615F49B1}"/>
                </a:ext>
              </a:extLst>
            </p:cNvPr>
            <p:cNvGrpSpPr/>
            <p:nvPr/>
          </p:nvGrpSpPr>
          <p:grpSpPr>
            <a:xfrm>
              <a:off x="8923445" y="4639752"/>
              <a:ext cx="2931807" cy="1479810"/>
              <a:chOff x="8823593" y="4714359"/>
              <a:chExt cx="2931807" cy="1479810"/>
            </a:xfrm>
          </p:grpSpPr>
          <p:grpSp>
            <p:nvGrpSpPr>
              <p:cNvPr id="8" name="组合 7">
                <a:extLst>
                  <a:ext uri="{FF2B5EF4-FFF2-40B4-BE49-F238E27FC236}">
                    <a16:creationId xmlns:a16="http://schemas.microsoft.com/office/drawing/2014/main" id="{51918DD0-7464-4719-95CD-F234FA8565DC}"/>
                  </a:ext>
                </a:extLst>
              </p:cNvPr>
              <p:cNvGrpSpPr/>
              <p:nvPr/>
            </p:nvGrpSpPr>
            <p:grpSpPr>
              <a:xfrm>
                <a:off x="8823593" y="4714359"/>
                <a:ext cx="2931807" cy="1479810"/>
                <a:chOff x="8738249" y="4823543"/>
                <a:chExt cx="2931807" cy="1479810"/>
              </a:xfrm>
            </p:grpSpPr>
            <p:sp>
              <p:nvSpPr>
                <p:cNvPr id="10" name="矩形: 圆角 9">
                  <a:extLst>
                    <a:ext uri="{FF2B5EF4-FFF2-40B4-BE49-F238E27FC236}">
                      <a16:creationId xmlns:a16="http://schemas.microsoft.com/office/drawing/2014/main" id="{4FCBAE2A-13F3-48BA-8A30-E1E3D2AE42E3}"/>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11" name="文本框 10">
                  <a:extLst>
                    <a:ext uri="{FF2B5EF4-FFF2-40B4-BE49-F238E27FC236}">
                      <a16:creationId xmlns:a16="http://schemas.microsoft.com/office/drawing/2014/main" id="{4E2F3C54-E82C-4FE2-AB0C-84D213F75A0F}"/>
                    </a:ext>
                  </a:extLst>
                </p:cNvPr>
                <p:cNvSpPr txBox="1"/>
                <p:nvPr/>
              </p:nvSpPr>
              <p:spPr>
                <a:xfrm>
                  <a:off x="9515059" y="4873419"/>
                  <a:ext cx="1409360" cy="738664"/>
                </a:xfrm>
                <a:prstGeom prst="rect">
                  <a:avLst/>
                </a:prstGeom>
                <a:noFill/>
              </p:spPr>
              <p:txBody>
                <a:bodyPr wrap="none" rtlCol="0">
                  <a:spAutoFit/>
                </a:bodyPr>
                <a:lstStyle/>
                <a:p>
                  <a:pPr algn="l"/>
                  <a:r>
                    <a:rPr lang="zh-CN" altLang="en-US" sz="4200" b="1" dirty="0">
                      <a:latin typeface="Times New Roman" panose="02020603050405020304" pitchFamily="18" charset="0"/>
                      <a:ea typeface="微软雅黑" panose="020B0503020204020204" pitchFamily="34" charset="-122"/>
                      <a:sym typeface="Times New Roman" panose="02020603050405020304" pitchFamily="18" charset="0"/>
                    </a:rPr>
                    <a:t>英 语</a:t>
                  </a:r>
                </a:p>
              </p:txBody>
            </p:sp>
            <p:sp>
              <p:nvSpPr>
                <p:cNvPr id="12" name="文本框 11">
                  <a:extLst>
                    <a:ext uri="{FF2B5EF4-FFF2-40B4-BE49-F238E27FC236}">
                      <a16:creationId xmlns:a16="http://schemas.microsoft.com/office/drawing/2014/main" id="{B8A28FD6-2FA7-4587-8E87-A8B29F9711F7}"/>
                    </a:ext>
                  </a:extLst>
                </p:cNvPr>
                <p:cNvSpPr txBox="1"/>
                <p:nvPr/>
              </p:nvSpPr>
              <p:spPr>
                <a:xfrm>
                  <a:off x="8738249" y="5595467"/>
                  <a:ext cx="2931807" cy="707886"/>
                </a:xfrm>
                <a:prstGeom prst="rect">
                  <a:avLst/>
                </a:prstGeom>
                <a:noFill/>
              </p:spPr>
              <p:txBody>
                <a:bodyPr wrap="square" rtlCol="0">
                  <a:spAutoFit/>
                </a:bodyPr>
                <a:lstStyle/>
                <a:p>
                  <a:pPr algn="ctr"/>
                  <a:r>
                    <a:rPr lang="zh-CN" altLang="en-US" sz="2000" b="1" spc="300">
                      <a:latin typeface="Times New Roman" panose="02020603050405020304" pitchFamily="18" charset="0"/>
                      <a:cs typeface="Times New Roman" panose="02020603050405020304" pitchFamily="18" charset="0"/>
                      <a:sym typeface="Times New Roman" panose="02020603050405020304" pitchFamily="18" charset="0"/>
                    </a:rPr>
                    <a:t>七年级 </a:t>
                  </a:r>
                  <a:r>
                    <a:rPr lang="zh-CN" altLang="en-US" sz="2000" b="1" spc="300" dirty="0">
                      <a:latin typeface="Times New Roman" panose="02020603050405020304" pitchFamily="18" charset="0"/>
                      <a:cs typeface="Times New Roman" panose="02020603050405020304" pitchFamily="18" charset="0"/>
                      <a:sym typeface="Times New Roman" panose="02020603050405020304" pitchFamily="18" charset="0"/>
                    </a:rPr>
                    <a:t>上册 </a:t>
                  </a:r>
                  <a:endParaRPr lang="en-US" altLang="zh-CN" sz="2000" b="1" spc="300" dirty="0">
                    <a:latin typeface="Times New Roman" panose="02020603050405020304" pitchFamily="18" charset="0"/>
                    <a:cs typeface="Times New Roman" panose="02020603050405020304" pitchFamily="18" charset="0"/>
                    <a:sym typeface="Times New Roman" panose="02020603050405020304" pitchFamily="18" charset="0"/>
                  </a:endParaRPr>
                </a:p>
                <a:p>
                  <a:pPr algn="ctr"/>
                  <a:r>
                    <a:rPr lang="en-US" altLang="zh-CN" sz="2000" b="1" spc="300" dirty="0">
                      <a:latin typeface="Times New Roman" panose="02020603050405020304" pitchFamily="18" charset="0"/>
                      <a:cs typeface="Times New Roman" panose="02020603050405020304" pitchFamily="18" charset="0"/>
                      <a:sym typeface="Times New Roman" panose="02020603050405020304" pitchFamily="18" charset="0"/>
                    </a:rPr>
                    <a:t>WY</a:t>
                  </a:r>
                  <a:endParaRPr lang="zh-CN" altLang="en-US" sz="2000" b="1" spc="300" dirty="0">
                    <a:latin typeface="Times New Roman" panose="02020603050405020304" pitchFamily="18" charset="0"/>
                    <a:cs typeface="Times New Roman" panose="02020603050405020304" pitchFamily="18" charset="0"/>
                    <a:sym typeface="Times New Roman" panose="02020603050405020304" pitchFamily="18" charset="0"/>
                  </a:endParaRPr>
                </a:p>
              </p:txBody>
            </p:sp>
          </p:grpSp>
          <p:cxnSp>
            <p:nvCxnSpPr>
              <p:cNvPr id="9" name="直接连接符 8">
                <a:extLst>
                  <a:ext uri="{FF2B5EF4-FFF2-40B4-BE49-F238E27FC236}">
                    <a16:creationId xmlns:a16="http://schemas.microsoft.com/office/drawing/2014/main" id="{168BFF46-3A62-4392-8442-A37A0988162C}"/>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5" name="图片 14">
            <a:extLst>
              <a:ext uri="{FF2B5EF4-FFF2-40B4-BE49-F238E27FC236}">
                <a16:creationId xmlns:a16="http://schemas.microsoft.com/office/drawing/2014/main" id="{28191C0A-3393-4CB6-B83B-B2090DCA2E6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spTree>
    <p:extLst>
      <p:ext uri="{BB962C8B-B14F-4D97-AF65-F5344CB8AC3E}">
        <p14:creationId xmlns:p14="http://schemas.microsoft.com/office/powerpoint/2010/main" val="18962664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E8BE763-E05C-56BB-A72E-E4592C1F06B3}"/>
              </a:ext>
            </a:extLst>
          </p:cNvPr>
          <p:cNvSpPr txBox="1">
            <a:spLocks/>
          </p:cNvSpPr>
          <p:nvPr/>
        </p:nvSpPr>
        <p:spPr>
          <a:xfrm>
            <a:off x="381000" y="1055915"/>
            <a:ext cx="11430000" cy="3238900"/>
          </a:xfrm>
          <a:prstGeom prst="rect">
            <a:avLst/>
          </a:prstGeom>
          <a:noFill/>
        </p:spPr>
        <p:txBody>
          <a:bodyPr wrap="square">
            <a:spAutoFit/>
          </a:bodyPr>
          <a:lstStyle/>
          <a:p>
            <a:pPr>
              <a:lnSpc>
                <a:spcPct val="130000"/>
              </a:lnSpc>
              <a:buNone/>
            </a:pPr>
            <a:r>
              <a:rPr lang="en-US" alt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What does Paragraph 2 mainly tell us</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The reason why Lucy liked plants.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 The way Lucy studied plants.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The time when Lucy noticed plants.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 The special plants Lucy collected.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8351e">
            <a:extLst>
              <a:ext uri="{FF2B5EF4-FFF2-40B4-BE49-F238E27FC236}">
                <a16:creationId xmlns:a16="http://schemas.microsoft.com/office/drawing/2014/main" id="{7A8C9852-7CB8-4619-8119-EB6E286B6709}"/>
              </a:ext>
            </a:extLst>
          </p:cNvPr>
          <p:cNvSpPr/>
          <p:nvPr/>
        </p:nvSpPr>
        <p:spPr>
          <a:xfrm>
            <a:off x="505778" y="1152435"/>
            <a:ext cx="1389126"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B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Tree>
    <p:extLst>
      <p:ext uri="{BB962C8B-B14F-4D97-AF65-F5344CB8AC3E}">
        <p14:creationId xmlns:p14="http://schemas.microsoft.com/office/powerpoint/2010/main" val="3875913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16CD831-BCD8-3BEC-F9AA-4E6AA02A4D86}"/>
              </a:ext>
            </a:extLst>
          </p:cNvPr>
          <p:cNvSpPr txBox="1">
            <a:spLocks/>
          </p:cNvSpPr>
          <p:nvPr/>
        </p:nvSpPr>
        <p:spPr>
          <a:xfrm>
            <a:off x="381000" y="565232"/>
            <a:ext cx="11430000" cy="5800562"/>
          </a:xfrm>
          <a:prstGeom prst="rect">
            <a:avLst/>
          </a:prstGeom>
          <a:noFill/>
        </p:spPr>
        <p:txBody>
          <a:bodyPr wrap="square">
            <a:spAutoFit/>
          </a:bodyPr>
          <a:lstStyle/>
          <a:p>
            <a:pPr>
              <a:lnSpc>
                <a:spcPct val="130000"/>
              </a:lnSpc>
              <a:buNone/>
            </a:pPr>
            <a:r>
              <a:rPr lang="en-US" alt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Which of the following can be put in </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in the last part</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Causes</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 Records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Flowers	      D. Fruits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What can be the best title for the passage</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The Protection of the Plants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 The Collection of the Plants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The Story of a Great Scientist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rPr>
              <a:t>D. The Lesson by a Scientist </a:t>
            </a:r>
            <a:endParaRPr lang="zh-CN" altLang="en-US" sz="3200" dirty="0"/>
          </a:p>
        </p:txBody>
      </p:sp>
      <p:sp>
        <p:nvSpPr>
          <p:cNvPr id="4" name="A_6570f">
            <a:extLst>
              <a:ext uri="{FF2B5EF4-FFF2-40B4-BE49-F238E27FC236}">
                <a16:creationId xmlns:a16="http://schemas.microsoft.com/office/drawing/2014/main" id="{23B33F9A-4A9F-42D7-8801-F284D2CBB06B}"/>
              </a:ext>
            </a:extLst>
          </p:cNvPr>
          <p:cNvSpPr/>
          <p:nvPr/>
        </p:nvSpPr>
        <p:spPr>
          <a:xfrm>
            <a:off x="505778" y="3197688"/>
            <a:ext cx="1411351"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C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
        <p:nvSpPr>
          <p:cNvPr id="2" name="A_44789">
            <a:extLst>
              <a:ext uri="{FF2B5EF4-FFF2-40B4-BE49-F238E27FC236}">
                <a16:creationId xmlns:a16="http://schemas.microsoft.com/office/drawing/2014/main" id="{9D336E66-32AB-4141-A09C-B90B05493A07}"/>
              </a:ext>
            </a:extLst>
          </p:cNvPr>
          <p:cNvSpPr/>
          <p:nvPr/>
        </p:nvSpPr>
        <p:spPr>
          <a:xfrm>
            <a:off x="505778" y="661752"/>
            <a:ext cx="1411351"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D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Tree>
    <p:extLst>
      <p:ext uri="{BB962C8B-B14F-4D97-AF65-F5344CB8AC3E}">
        <p14:creationId xmlns:p14="http://schemas.microsoft.com/office/powerpoint/2010/main" val="340792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Times New Roman" panose="02020603050405020304" pitchFamily="18" charset="0"/>
                <a:ea typeface="黑体" panose="02010609060101010101" pitchFamily="49" charset="-122"/>
                <a:sym typeface="Times New Roman" panose="02020603050405020304" pitchFamily="18" charset="0"/>
              </a:rPr>
              <a:t>谢谢观看</a:t>
            </a: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1698759"/>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22" y="2662460"/>
            <a:ext cx="11647357" cy="615553"/>
          </a:xfrm>
          <a:prstGeom prst="rect">
            <a:avLst/>
          </a:prstGeom>
          <a:noFill/>
        </p:spPr>
        <p:txBody>
          <a:bodyPr vert="horz" wrap="square">
            <a:spAutoFit/>
          </a:bodyPr>
          <a:lstStyle/>
          <a:p>
            <a:pPr algn="ctr" fontAlgn="auto">
              <a:spcBef>
                <a:spcPts val="0"/>
              </a:spcBef>
              <a:spcAft>
                <a:spcPts val="0"/>
              </a:spcAft>
              <a:defRPr/>
            </a:pPr>
            <a:r>
              <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阅读能力提升</a:t>
            </a:r>
          </a:p>
        </p:txBody>
      </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sp>
        <p:nvSpPr>
          <p:cNvPr id="2" name="TextBox 14">
            <a:extLst>
              <a:ext uri="{FF2B5EF4-FFF2-40B4-BE49-F238E27FC236}">
                <a16:creationId xmlns:a16="http://schemas.microsoft.com/office/drawing/2014/main" id="{DDBB0582-9D5D-6CF5-F6A1-1938C2DA1945}"/>
              </a:ext>
            </a:extLst>
          </p:cNvPr>
          <p:cNvSpPr txBox="1"/>
          <p:nvPr/>
        </p:nvSpPr>
        <p:spPr>
          <a:xfrm>
            <a:off x="272322" y="1792861"/>
            <a:ext cx="11647357" cy="800219"/>
          </a:xfrm>
          <a:prstGeom prst="rect">
            <a:avLst/>
          </a:prstGeom>
          <a:noFill/>
        </p:spPr>
        <p:txBody>
          <a:bodyPr vert="horz" wrap="square">
            <a:spAutoFit/>
          </a:bodyPr>
          <a:lstStyle/>
          <a:p>
            <a:pPr algn="ctr" fontAlgn="auto">
              <a:spcBef>
                <a:spcPts val="0"/>
              </a:spcBef>
              <a:spcAft>
                <a:spcPts val="0"/>
              </a:spcAft>
              <a:defRPr/>
            </a:pPr>
            <a:r>
              <a:rPr lang="en-US" altLang="zh-CN"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Unit 5</a:t>
            </a: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　</a:t>
            </a:r>
            <a:r>
              <a:rPr lang="en-US" altLang="zh-CN" sz="4600" b="1">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The power of plants</a:t>
            </a:r>
            <a:endPar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endParaRPr>
          </a:p>
        </p:txBody>
      </p:sp>
    </p:spTree>
    <p:extLst>
      <p:ext uri="{BB962C8B-B14F-4D97-AF65-F5344CB8AC3E}">
        <p14:creationId xmlns:p14="http://schemas.microsoft.com/office/powerpoint/2010/main" val="35292029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7A62475B-3575-C4A3-89CF-BC112E749187}"/>
              </a:ext>
            </a:extLst>
          </p:cNvPr>
          <p:cNvSpPr txBox="1">
            <a:spLocks/>
          </p:cNvSpPr>
          <p:nvPr/>
        </p:nvSpPr>
        <p:spPr>
          <a:xfrm>
            <a:off x="381000" y="533400"/>
            <a:ext cx="11430000" cy="5794279"/>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Taking Root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indent="701040" algn="just">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How many kinds of plants are there in the world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Lucy Braun wondered that as a child. She showed great interest in plants at a young age. She often had energetic walks with her family through the nearby woods. </a:t>
            </a:r>
            <a:r>
              <a:rPr lang="en-US" altLang="zh-CN" sz="3200" b="1" u="sng" dirty="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Some plants and wildflowers seemed to shout at her with their wild </a:t>
            </a:r>
            <a:r>
              <a:rPr lang="en-US" altLang="zh-CN" sz="3200" b="1" u="sng" dirty="0" err="1">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colours</a:t>
            </a:r>
            <a:r>
              <a:rPr lang="en-US" altLang="zh-CN" sz="3200" b="1" u="sng" dirty="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Others hid behind rocks.</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3" name="image59.jpeg">
            <a:extLst>
              <a:ext uri="{FF2B5EF4-FFF2-40B4-BE49-F238E27FC236}">
                <a16:creationId xmlns:a16="http://schemas.microsoft.com/office/drawing/2014/main" id="{49A3D5B3-00C0-6C24-C25C-7646A04E12E7}"/>
              </a:ext>
            </a:extLst>
          </p:cNvPr>
          <p:cNvPicPr>
            <a:picLocks noChangeAspect="1"/>
          </p:cNvPicPr>
          <p:nvPr/>
        </p:nvPicPr>
        <p:blipFill>
          <a:blip r:embed="rId2"/>
          <a:stretch>
            <a:fillRect/>
          </a:stretch>
        </p:blipFill>
        <p:spPr>
          <a:xfrm>
            <a:off x="5177621" y="638293"/>
            <a:ext cx="1836757" cy="1919242"/>
          </a:xfrm>
          <a:prstGeom prst="rect">
            <a:avLst/>
          </a:prstGeom>
        </p:spPr>
      </p:pic>
    </p:spTree>
    <p:extLst>
      <p:ext uri="{BB962C8B-B14F-4D97-AF65-F5344CB8AC3E}">
        <p14:creationId xmlns:p14="http://schemas.microsoft.com/office/powerpoint/2010/main" val="4320817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8A92D0F-EA51-5CF3-AC3E-3608D8203D99}"/>
              </a:ext>
            </a:extLst>
          </p:cNvPr>
          <p:cNvSpPr txBox="1">
            <a:spLocks/>
          </p:cNvSpPr>
          <p:nvPr/>
        </p:nvSpPr>
        <p:spPr>
          <a:xfrm>
            <a:off x="381000" y="782782"/>
            <a:ext cx="11430000" cy="3238900"/>
          </a:xfrm>
          <a:prstGeom prst="rect">
            <a:avLst/>
          </a:prstGeom>
          <a:noFill/>
        </p:spPr>
        <p:txBody>
          <a:bodyPr wrap="square">
            <a:spAutoFit/>
          </a:bodyPr>
          <a:lstStyle/>
          <a:p>
            <a:pPr algn="just">
              <a:lnSpc>
                <a:spcPct val="130000"/>
              </a:lnSpc>
              <a:buNone/>
            </a:pP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Lucy looked at the shapes of leaves as she walked in the woods. She kept a record of what she saw. She also learnt to draw what she saw. Then she could compare all kinds of plants. Later</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Lucy grew more and more interested in botany</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the study of plants.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003452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853D4B88-0004-E0CE-6C56-92599737E2CE}"/>
              </a:ext>
            </a:extLst>
          </p:cNvPr>
          <p:cNvSpPr txBox="1">
            <a:spLocks/>
          </p:cNvSpPr>
          <p:nvPr/>
        </p:nvSpPr>
        <p:spPr>
          <a:xfrm>
            <a:off x="381000" y="533400"/>
            <a:ext cx="9404268" cy="5159426"/>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Branching Out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indent="280670" algn="just">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university</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Lucy took classes in geology</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or the study of rocks and minerals. Her work with geologists changed how she looked at the natural world. She continued her studies in botany as well. Lucy also took classes in ecology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生态学</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Lucy believed that plant life in some areas was able to move to other places over time.</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 name="image60.jpeg">
            <a:extLst>
              <a:ext uri="{FF2B5EF4-FFF2-40B4-BE49-F238E27FC236}">
                <a16:creationId xmlns:a16="http://schemas.microsoft.com/office/drawing/2014/main" id="{220369F9-DAA4-FCC1-B17C-8F29D7939B24}"/>
              </a:ext>
            </a:extLst>
          </p:cNvPr>
          <p:cNvPicPr>
            <a:picLocks noChangeAspect="1"/>
          </p:cNvPicPr>
          <p:nvPr/>
        </p:nvPicPr>
        <p:blipFill>
          <a:blip r:embed="rId2"/>
          <a:stretch>
            <a:fillRect/>
          </a:stretch>
        </p:blipFill>
        <p:spPr>
          <a:xfrm>
            <a:off x="10167294" y="1807365"/>
            <a:ext cx="1643706" cy="2611496"/>
          </a:xfrm>
          <a:prstGeom prst="rect">
            <a:avLst/>
          </a:prstGeom>
        </p:spPr>
      </p:pic>
    </p:spTree>
    <p:extLst>
      <p:ext uri="{BB962C8B-B14F-4D97-AF65-F5344CB8AC3E}">
        <p14:creationId xmlns:p14="http://schemas.microsoft.com/office/powerpoint/2010/main" val="27881961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8F123355-E006-552B-DFE1-844A597B6516}"/>
              </a:ext>
            </a:extLst>
          </p:cNvPr>
          <p:cNvSpPr txBox="1">
            <a:spLocks/>
          </p:cNvSpPr>
          <p:nvPr/>
        </p:nvSpPr>
        <p:spPr>
          <a:xfrm>
            <a:off x="381000" y="1542803"/>
            <a:ext cx="8216735" cy="4519250"/>
          </a:xfrm>
          <a:prstGeom prst="rect">
            <a:avLst/>
          </a:prstGeom>
          <a:noFill/>
        </p:spPr>
        <p:txBody>
          <a:bodyPr wrap="square">
            <a:spAutoFit/>
          </a:bodyPr>
          <a:lstStyle/>
          <a:p>
            <a:pPr algn="just">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In 1917</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Lucy began to teach botany at a university. She lived in a house near the woods. Lucy collected plants from all around the country. She took many photos of them</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too. </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Colour</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photography was still new then. Because of that</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people enjoyed her lessons and photos a lot.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文本框 2">
            <a:extLst>
              <a:ext uri="{FF2B5EF4-FFF2-40B4-BE49-F238E27FC236}">
                <a16:creationId xmlns:a16="http://schemas.microsoft.com/office/drawing/2014/main" id="{D6CB5FE5-B56C-0ED8-256C-AD0CFBA6FA70}"/>
              </a:ext>
            </a:extLst>
          </p:cNvPr>
          <p:cNvSpPr txBox="1">
            <a:spLocks/>
          </p:cNvSpPr>
          <p:nvPr/>
        </p:nvSpPr>
        <p:spPr>
          <a:xfrm>
            <a:off x="381000" y="759031"/>
            <a:ext cx="11430000" cy="1017299"/>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In Full Bloom</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4" name="image61.jpeg">
            <a:extLst>
              <a:ext uri="{FF2B5EF4-FFF2-40B4-BE49-F238E27FC236}">
                <a16:creationId xmlns:a16="http://schemas.microsoft.com/office/drawing/2014/main" id="{62471AC5-AA14-20E9-B538-0D2AC0303049}"/>
              </a:ext>
            </a:extLst>
          </p:cNvPr>
          <p:cNvPicPr>
            <a:picLocks noChangeAspect="1"/>
          </p:cNvPicPr>
          <p:nvPr/>
        </p:nvPicPr>
        <p:blipFill>
          <a:blip r:embed="rId2"/>
          <a:stretch>
            <a:fillRect/>
          </a:stretch>
        </p:blipFill>
        <p:spPr>
          <a:xfrm>
            <a:off x="9494527" y="2142996"/>
            <a:ext cx="2155165" cy="2051934"/>
          </a:xfrm>
          <a:prstGeom prst="rect">
            <a:avLst/>
          </a:prstGeom>
        </p:spPr>
      </p:pic>
    </p:spTree>
    <p:extLst>
      <p:ext uri="{BB962C8B-B14F-4D97-AF65-F5344CB8AC3E}">
        <p14:creationId xmlns:p14="http://schemas.microsoft.com/office/powerpoint/2010/main" val="5456343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63FDF881-F9E3-7297-3516-EAF85B03A84D}"/>
              </a:ext>
            </a:extLst>
          </p:cNvPr>
          <p:cNvSpPr txBox="1">
            <a:spLocks/>
          </p:cNvSpPr>
          <p:nvPr/>
        </p:nvSpPr>
        <p:spPr>
          <a:xfrm>
            <a:off x="393865" y="1715988"/>
            <a:ext cx="8963891" cy="3879075"/>
          </a:xfrm>
          <a:prstGeom prst="rect">
            <a:avLst/>
          </a:prstGeom>
          <a:noFill/>
        </p:spPr>
        <p:txBody>
          <a:bodyPr wrap="square">
            <a:spAutoFit/>
          </a:bodyPr>
          <a:lstStyle/>
          <a:p>
            <a:pPr algn="just">
              <a:lnSpc>
                <a:spcPct val="130000"/>
              </a:lnSpc>
              <a:buNone/>
            </a:pP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Later in her life</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Lucy wrote many field guides. In 1950</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she published her most important guide. It describes the plants in the forests across the country. Ecologists still use it to study changes in the forests over time.</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indent="280670" algn="just">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文本框 2">
            <a:extLst>
              <a:ext uri="{FF2B5EF4-FFF2-40B4-BE49-F238E27FC236}">
                <a16:creationId xmlns:a16="http://schemas.microsoft.com/office/drawing/2014/main" id="{846B4B10-481E-448E-A694-44677D3B5FA7}"/>
              </a:ext>
            </a:extLst>
          </p:cNvPr>
          <p:cNvSpPr txBox="1">
            <a:spLocks/>
          </p:cNvSpPr>
          <p:nvPr/>
        </p:nvSpPr>
        <p:spPr>
          <a:xfrm>
            <a:off x="381000" y="533400"/>
            <a:ext cx="11430000" cy="1009316"/>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 </a:t>
            </a:r>
            <a:r>
              <a:rPr lang="zh-CN" altLang="zh-CN" sz="3200" b="1" u="sng" dirty="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of </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Labour</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劳动</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effectLst/>
                <a:latin typeface="Calibri" panose="020F0502020204030204" pitchFamily="34" charset="0"/>
                <a:ea typeface="楷体" panose="02010609060101010101" pitchFamily="49" charset="-122"/>
                <a:cs typeface="Calibri" panose="020F0502020204030204" pitchFamily="34"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4" name="image62.jpeg">
            <a:extLst>
              <a:ext uri="{FF2B5EF4-FFF2-40B4-BE49-F238E27FC236}">
                <a16:creationId xmlns:a16="http://schemas.microsoft.com/office/drawing/2014/main" id="{A9982408-2C6F-8CBA-5A46-9956F45497FB}"/>
              </a:ext>
            </a:extLst>
          </p:cNvPr>
          <p:cNvPicPr>
            <a:picLocks noChangeAspect="1"/>
          </p:cNvPicPr>
          <p:nvPr/>
        </p:nvPicPr>
        <p:blipFill>
          <a:blip r:embed="rId2"/>
          <a:stretch>
            <a:fillRect/>
          </a:stretch>
        </p:blipFill>
        <p:spPr>
          <a:xfrm>
            <a:off x="10160870" y="2369131"/>
            <a:ext cx="1334445" cy="1642255"/>
          </a:xfrm>
          <a:prstGeom prst="rect">
            <a:avLst/>
          </a:prstGeom>
        </p:spPr>
      </p:pic>
    </p:spTree>
    <p:extLst>
      <p:ext uri="{BB962C8B-B14F-4D97-AF65-F5344CB8AC3E}">
        <p14:creationId xmlns:p14="http://schemas.microsoft.com/office/powerpoint/2010/main" val="9595402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1C29CBD-9E0F-F8F5-24CC-94D6A42B0819}"/>
              </a:ext>
            </a:extLst>
          </p:cNvPr>
          <p:cNvSpPr txBox="1">
            <a:spLocks/>
          </p:cNvSpPr>
          <p:nvPr/>
        </p:nvSpPr>
        <p:spPr>
          <a:xfrm>
            <a:off x="381000" y="1067790"/>
            <a:ext cx="11430000" cy="3873753"/>
          </a:xfrm>
          <a:prstGeom prst="rect">
            <a:avLst/>
          </a:prstGeom>
          <a:noFill/>
        </p:spPr>
        <p:txBody>
          <a:bodyPr wrap="square">
            <a:spAutoFit/>
          </a:bodyPr>
          <a:lstStyle/>
          <a:p>
            <a:pPr indent="280670" algn="just">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Today</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Lucy has a few plants named after her. One of them is Lucy Braun’s snakeroot</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which is now in danger. Lucy’s work in the protection of nature may help prevent its disappearance.</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30000"/>
              </a:lnSpc>
              <a:buNone/>
            </a:pP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Lucy Braun lived to be 81. In her years as a botanist</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Lucy collected nearly 12</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000 plants</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626180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BCC24E6-C3CE-B16B-0508-8A57F653A187}"/>
              </a:ext>
            </a:extLst>
          </p:cNvPr>
          <p:cNvSpPr txBox="1">
            <a:spLocks/>
          </p:cNvSpPr>
          <p:nvPr/>
        </p:nvSpPr>
        <p:spPr>
          <a:xfrm>
            <a:off x="381000" y="984662"/>
            <a:ext cx="11430000" cy="3879075"/>
          </a:xfrm>
          <a:prstGeom prst="rect">
            <a:avLst/>
          </a:prstGeom>
          <a:noFill/>
        </p:spPr>
        <p:txBody>
          <a:bodyPr wrap="square">
            <a:spAutoFit/>
          </a:bodyPr>
          <a:lstStyle/>
          <a:p>
            <a:pPr>
              <a:lnSpc>
                <a:spcPct val="130000"/>
              </a:lnSpc>
              <a:buNone/>
            </a:pPr>
            <a:r>
              <a:rPr lang="en-US" alt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What can we learn from the underlined sentence in Paragraph 1</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The plants appeared to be full of life.</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 The plants could talk just like humans.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The plants seemed to be angry with Lucy.</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 The plants were looked after well by Lucy.</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e6702">
            <a:extLst>
              <a:ext uri="{FF2B5EF4-FFF2-40B4-BE49-F238E27FC236}">
                <a16:creationId xmlns:a16="http://schemas.microsoft.com/office/drawing/2014/main" id="{5DE8614B-A10D-4D27-91A8-2209A20833B4}"/>
              </a:ext>
            </a:extLst>
          </p:cNvPr>
          <p:cNvSpPr/>
          <p:nvPr/>
        </p:nvSpPr>
        <p:spPr>
          <a:xfrm>
            <a:off x="505778" y="1081182"/>
            <a:ext cx="1366520"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Tree>
    <p:extLst>
      <p:ext uri="{BB962C8B-B14F-4D97-AF65-F5344CB8AC3E}">
        <p14:creationId xmlns:p14="http://schemas.microsoft.com/office/powerpoint/2010/main" val="1315988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theme/theme1.xml><?xml version="1.0" encoding="utf-8"?>
<a:theme xmlns:a="http://schemas.openxmlformats.org/drawingml/2006/main" name="全频道课时作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模板.potx" id="{588948F7-E748-4028-A97F-43787FD39232}" vid="{18208797-8DB7-4EB2-A744-09B530AB200E}"/>
    </a:ext>
  </a:extLst>
</a:theme>
</file>

<file path=docProps/app.xml><?xml version="1.0" encoding="utf-8"?>
<Properties xmlns="http://schemas.openxmlformats.org/officeDocument/2006/extended-properties" xmlns:vt="http://schemas.openxmlformats.org/officeDocument/2006/docPropsVTypes">
  <Template>模板</Template>
  <TotalTime>3</TotalTime>
  <Words>579</Words>
  <Application>Microsoft Office PowerPoint</Application>
  <PresentationFormat>宽屏</PresentationFormat>
  <Paragraphs>42</Paragraphs>
  <Slides>12</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12</vt:i4>
      </vt:variant>
    </vt:vector>
  </HeadingPairs>
  <TitlesOfParts>
    <vt:vector size="18" baseType="lpstr">
      <vt:lpstr>等线</vt:lpstr>
      <vt:lpstr>宋体</vt:lpstr>
      <vt:lpstr>Arial</vt:lpstr>
      <vt:lpstr>Calibri</vt:lpstr>
      <vt:lpstr>Times New Roman</vt:lpstr>
      <vt:lpstr>全频道课时作业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fei li</dc:creator>
  <cp:lastModifiedBy>fei li</cp:lastModifiedBy>
  <cp:revision>5</cp:revision>
  <dcterms:created xsi:type="dcterms:W3CDTF">2025-09-10T01:35:36Z</dcterms:created>
  <dcterms:modified xsi:type="dcterms:W3CDTF">2025-09-11T05:34:09Z</dcterms:modified>
</cp:coreProperties>
</file>