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82" r:id="rId13"/>
    <p:sldId id="883" r:id="rId14"/>
    <p:sldId id="884" r:id="rId15"/>
    <p:sldId id="885" r:id="rId16"/>
    <p:sldId id="886" r:id="rId17"/>
    <p:sldId id="887" r:id="rId18"/>
    <p:sldId id="888" r:id="rId19"/>
    <p:sldId id="889" r:id="rId20"/>
    <p:sldId id="890" r:id="rId21"/>
    <p:sldId id="891" r:id="rId22"/>
    <p:sldId id="892" r:id="rId23"/>
    <p:sldId id="893" r:id="rId24"/>
    <p:sldId id="894" r:id="rId25"/>
    <p:sldId id="895" r:id="rId26"/>
    <p:sldId id="896" r:id="rId27"/>
    <p:sldId id="897" r:id="rId28"/>
    <p:sldId id="898" r:id="rId29"/>
    <p:sldId id="899" r:id="rId30"/>
    <p:sldId id="900" r:id="rId31"/>
    <p:sldId id="901" r:id="rId32"/>
    <p:sldId id="902" r:id="rId33"/>
    <p:sldId id="903" r:id="rId34"/>
    <p:sldId id="904" r:id="rId35"/>
    <p:sldId id="905" r:id="rId36"/>
    <p:sldId id="906" r:id="rId37"/>
    <p:sldId id="907" r:id="rId38"/>
    <p:sldId id="908" r:id="rId39"/>
    <p:sldId id="909" r:id="rId40"/>
    <p:sldId id="910" r:id="rId41"/>
    <p:sldId id="873"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68" autoAdjust="0"/>
    <p:restoredTop sz="94660"/>
  </p:normalViewPr>
  <p:slideViewPr>
    <p:cSldViewPr snapToGrid="0" showGuides="1">
      <p:cViewPr varScale="1">
        <p:scale>
          <a:sx n="81" d="100"/>
          <a:sy n="81" d="100"/>
        </p:scale>
        <p:origin x="90" y="108"/>
      </p:cViewPr>
      <p:guideLst>
        <p:guide orient="horz" pos="2183"/>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2025/9/11</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期末专项训练</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五</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阅读理解</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sym typeface="Times New Roman" panose="02020603050405020304" pitchFamily="18" charset="0"/>
                </a:endParaRPr>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latin typeface="Times New Roman" panose="02020603050405020304" pitchFamily="18" charset="0"/>
                  <a:sym typeface="Times New Roman" panose="02020603050405020304" pitchFamily="18" charset="0"/>
                </a:endParaRPr>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latin typeface="Times New Roman" panose="02020603050405020304" pitchFamily="18" charset="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a:latin typeface="Times New Roman" panose="02020603050405020304" pitchFamily="18" charset="0"/>
                      <a:cs typeface="Times New Roman" panose="02020603050405020304" pitchFamily="18" charset="0"/>
                      <a:sym typeface="Times New Roman" panose="02020603050405020304" pitchFamily="18" charset="0"/>
                    </a:rPr>
                    <a:t>七年级 </a:t>
                  </a:r>
                  <a:r>
                    <a:rPr lang="zh-CN" altLang="en-US" sz="2000" b="1" spc="300" dirty="0">
                      <a:latin typeface="Times New Roman" panose="02020603050405020304" pitchFamily="18" charset="0"/>
                      <a:cs typeface="Times New Roman" panose="02020603050405020304" pitchFamily="18" charset="0"/>
                      <a:sym typeface="Times New Roman" panose="02020603050405020304" pitchFamily="18" charset="0"/>
                    </a:rPr>
                    <a:t>上册 </a:t>
                  </a:r>
                  <a:endParaRPr lang="en-US" altLang="zh-CN" sz="2000" b="1" spc="300" dirty="0">
                    <a:latin typeface="Times New Roman" panose="02020603050405020304" pitchFamily="18" charset="0"/>
                    <a:cs typeface="Times New Roman" panose="02020603050405020304" pitchFamily="18" charset="0"/>
                    <a:sym typeface="Times New Roman" panose="02020603050405020304" pitchFamily="18" charset="0"/>
                  </a:endParaRPr>
                </a:p>
                <a:p>
                  <a:pPr algn="ctr"/>
                  <a:r>
                    <a:rPr lang="en-US" altLang="zh-CN" sz="2000" b="1" spc="300" dirty="0">
                      <a:latin typeface="Times New Roman" panose="02020603050405020304" pitchFamily="18" charset="0"/>
                      <a:cs typeface="Times New Roman" panose="02020603050405020304" pitchFamily="18" charset="0"/>
                      <a:sym typeface="Times New Roman" panose="02020603050405020304" pitchFamily="18" charset="0"/>
                    </a:rPr>
                    <a:t>WY</a:t>
                  </a:r>
                  <a:endParaRPr lang="zh-CN" altLang="en-US" sz="2000" b="1" spc="300" dirty="0">
                    <a:latin typeface="Times New Roman" panose="02020603050405020304" pitchFamily="18" charset="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BAED06F-AF81-7BA2-35D9-AA97CF4145DF}"/>
              </a:ext>
            </a:extLst>
          </p:cNvPr>
          <p:cNvSpPr txBox="1">
            <a:spLocks/>
          </p:cNvSpPr>
          <p:nvPr/>
        </p:nvSpPr>
        <p:spPr>
          <a:xfrm>
            <a:off x="381000" y="1388423"/>
            <a:ext cx="11430000" cy="3238900"/>
          </a:xfrm>
          <a:prstGeom prst="rect">
            <a:avLst/>
          </a:prstGeom>
          <a:noFill/>
        </p:spPr>
        <p:txBody>
          <a:bodyPr wrap="square">
            <a:spAutoFit/>
          </a:bodyPr>
          <a:lstStyle/>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More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surprisingly</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also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sound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communicate.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hear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sounds</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making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make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noises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their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roots.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Corn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chili</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辣椒</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trees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make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clicking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noises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enough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water.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4810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1BD7AA5-95B3-9769-8B65-4AF21E45DB70}"/>
              </a:ext>
            </a:extLst>
          </p:cNvPr>
          <p:cNvSpPr txBox="1">
            <a:spLocks/>
          </p:cNvSpPr>
          <p:nvPr/>
        </p:nvSpPr>
        <p:spPr>
          <a:xfrm>
            <a:off x="381000" y="533400"/>
            <a:ext cx="11430000" cy="5794279"/>
          </a:xfrm>
          <a:prstGeom prst="rect">
            <a:avLst/>
          </a:prstGeom>
          <a:noFill/>
        </p:spPr>
        <p:txBody>
          <a:bodyPr wrap="square">
            <a:spAutoFit/>
          </a:bodyPr>
          <a:lstStyle/>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Most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surprisingly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all</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amazing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system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communication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link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nearly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every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forest.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Scientists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system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wood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wide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wood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wide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web</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linked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underground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fungi</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霉菌</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links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roots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different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each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other.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ways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similar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internet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wood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wide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web</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share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information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even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food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each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other.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However</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lead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influences.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steal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food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from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each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other</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spread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chemicals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attack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other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96197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3EC455-14EF-E621-3B2E-717483556FC5}"/>
              </a:ext>
            </a:extLst>
          </p:cNvPr>
          <p:cNvSpPr txBox="1">
            <a:spLocks/>
          </p:cNvSpPr>
          <p:nvPr/>
        </p:nvSpPr>
        <p:spPr>
          <a:xfrm>
            <a:off x="381000" y="806533"/>
            <a:ext cx="11430000" cy="3880037"/>
          </a:xfrm>
          <a:prstGeom prst="rect">
            <a:avLst/>
          </a:prstGeom>
          <a:noFill/>
        </p:spPr>
        <p:txBody>
          <a:bodyPr wrap="square">
            <a:spAutoFit/>
          </a:bodyPr>
          <a:lstStyle/>
          <a:p>
            <a:pPr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Perhaps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scientists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learn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create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firewall</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help</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prevent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attacks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wood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wide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web.</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Scientists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learning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more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every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secret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ways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which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talk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each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other.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Maybe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know</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enough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communication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able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talk</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ourselves.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1963154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2449AE5-B996-D1AD-0543-FEBEBC19717D}"/>
              </a:ext>
            </a:extLst>
          </p:cNvPr>
          <p:cNvSpPr txBox="1">
            <a:spLocks/>
          </p:cNvSpPr>
          <p:nvPr/>
        </p:nvSpPr>
        <p:spPr>
          <a:xfrm>
            <a:off x="381000" y="533400"/>
            <a:ext cx="11430000" cy="5799601"/>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will plants do when they are attacked by insects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They will kill the insects by themselves.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They will control the wasps to kill the insects.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They will send out signals to ask for help.</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They will produce chemicals as a warning or a call for help.</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does the word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link</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probably mean in Paragraph 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Connect.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Share.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Spread.	         D. Pass.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6ed40">
            <a:extLst>
              <a:ext uri="{FF2B5EF4-FFF2-40B4-BE49-F238E27FC236}">
                <a16:creationId xmlns:a16="http://schemas.microsoft.com/office/drawing/2014/main" id="{5D71BB57-F1D3-F8BF-C456-83FC4B9F0FA4}"/>
              </a:ext>
            </a:extLst>
          </p:cNvPr>
          <p:cNvSpPr/>
          <p:nvPr/>
        </p:nvSpPr>
        <p:spPr>
          <a:xfrm>
            <a:off x="505778" y="3799840"/>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
        <p:nvSpPr>
          <p:cNvPr id="4" name="A_0d150">
            <a:extLst>
              <a:ext uri="{FF2B5EF4-FFF2-40B4-BE49-F238E27FC236}">
                <a16:creationId xmlns:a16="http://schemas.microsoft.com/office/drawing/2014/main" id="{42136EF1-EDDB-F41C-D0D0-2905945DDD09}"/>
              </a:ext>
            </a:extLst>
          </p:cNvPr>
          <p:cNvSpPr/>
          <p:nvPr/>
        </p:nvSpPr>
        <p:spPr>
          <a:xfrm>
            <a:off x="505778" y="629920"/>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14926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0AD554B-26C6-7BD4-6B58-D6F43F78404D}"/>
              </a:ext>
            </a:extLst>
          </p:cNvPr>
          <p:cNvSpPr txBox="1">
            <a:spLocks/>
          </p:cNvSpPr>
          <p:nvPr/>
        </p:nvSpPr>
        <p:spPr>
          <a:xfrm>
            <a:off x="381000" y="1103416"/>
            <a:ext cx="11430000" cy="3238900"/>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is the writer’s purpose of the last paragraph</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To give people hope for further studies.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To praise scientists for their great achievements.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To call on people to protect the plants on earth.</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To inspire people to communicate with plants.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08c15">
            <a:extLst>
              <a:ext uri="{FF2B5EF4-FFF2-40B4-BE49-F238E27FC236}">
                <a16:creationId xmlns:a16="http://schemas.microsoft.com/office/drawing/2014/main" id="{4D1198B2-252E-D227-8C51-0637447233E6}"/>
              </a:ext>
            </a:extLst>
          </p:cNvPr>
          <p:cNvSpPr/>
          <p:nvPr/>
        </p:nvSpPr>
        <p:spPr>
          <a:xfrm>
            <a:off x="505778" y="1199936"/>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227596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65D1244-E1F0-843E-81F8-6BA2A216D0AE}"/>
              </a:ext>
            </a:extLst>
          </p:cNvPr>
          <p:cNvSpPr txBox="1">
            <a:spLocks/>
          </p:cNvSpPr>
          <p:nvPr/>
        </p:nvSpPr>
        <p:spPr>
          <a:xfrm>
            <a:off x="381000" y="1376548"/>
            <a:ext cx="11430000" cy="3238900"/>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What’s the best title for the passage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 Secret Language of Plants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 Study about the Plant Warning System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 Plants that Give Warnings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Why Scientists Do Research about Plants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2eb94">
            <a:extLst>
              <a:ext uri="{FF2B5EF4-FFF2-40B4-BE49-F238E27FC236}">
                <a16:creationId xmlns:a16="http://schemas.microsoft.com/office/drawing/2014/main" id="{CF6FDDDC-1AFC-C38E-042D-390D7FD82BE7}"/>
              </a:ext>
            </a:extLst>
          </p:cNvPr>
          <p:cNvSpPr/>
          <p:nvPr/>
        </p:nvSpPr>
        <p:spPr>
          <a:xfrm>
            <a:off x="505778" y="1473068"/>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018616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6EC2ED9-8536-A93C-1DB1-81C176AA11B4}"/>
              </a:ext>
            </a:extLst>
          </p:cNvPr>
          <p:cNvSpPr txBox="1">
            <a:spLocks/>
          </p:cNvSpPr>
          <p:nvPr/>
        </p:nvSpPr>
        <p:spPr>
          <a:xfrm>
            <a:off x="381000" y="533400"/>
            <a:ext cx="11430000" cy="5800562"/>
          </a:xfrm>
          <a:prstGeom prst="rect">
            <a:avLst/>
          </a:prstGeom>
          <a:noFill/>
        </p:spPr>
        <p:txBody>
          <a:bodyPr wrap="square">
            <a:spAutoFit/>
          </a:bodyPr>
          <a:lstStyle/>
          <a:p>
            <a:pPr algn="ct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C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Our school life is very interesting</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 friends and I study hard at school. And we are good at our lessons. We are very happy. We have lots of time for our hobbies. My classmates all want to join different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clubs. Helen wants to join the Reading Club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because she loves reading books. The Reading Club meets every Wednesday at three thirty. Lily loves dancing. She wants to join the Dancing Club. It meets on Mondays at four thirty. There’s also an Art Club. </a:t>
            </a:r>
            <a:endParaRPr lang="zh-CN" altLang="en-US" sz="3200" dirty="0"/>
          </a:p>
        </p:txBody>
      </p:sp>
    </p:spTree>
    <p:extLst>
      <p:ext uri="{BB962C8B-B14F-4D97-AF65-F5344CB8AC3E}">
        <p14:creationId xmlns:p14="http://schemas.microsoft.com/office/powerpoint/2010/main" val="1564455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08D6AEC-E93C-5C21-EBE3-694489C7BD05}"/>
              </a:ext>
            </a:extLst>
          </p:cNvPr>
          <p:cNvSpPr txBox="1">
            <a:spLocks/>
          </p:cNvSpPr>
          <p:nvPr/>
        </p:nvSpPr>
        <p:spPr>
          <a:xfrm>
            <a:off x="381000" y="533400"/>
            <a:ext cx="11430000" cy="5795176"/>
          </a:xfrm>
          <a:prstGeom prst="rect">
            <a:avLst/>
          </a:prstGeom>
          <a:noFill/>
        </p:spPr>
        <p:txBody>
          <a:bodyPr wrap="square">
            <a:spAutoFit/>
          </a:bodyPr>
          <a:lstStyle/>
          <a:p>
            <a:pPr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 meets on Fridays at four o’clock. Nick doesn’t want to join the Art Club. He doesn’t like drawing because it is too difficult for him. Nick likes playing computer games. He wants to join the Computer Club. It meets every Thursday at three forty</a:t>
            </a:r>
            <a:r>
              <a:rPr lang="en-US" altLang="zh-CN" sz="3200" b="1" dirty="0">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five. Mike loves sports. He wants to join the football team. They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practise</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every Monday at three thirty. I want to join the Music Club because I like listening to music with my friends. The Music Club meets on Tuesdays at three fifteen. My classmates and I are all very happy at school</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2570816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F1C9CE2-6E93-2BD2-2AEA-DC21EEE6BEA4}"/>
              </a:ext>
            </a:extLst>
          </p:cNvPr>
          <p:cNvSpPr txBox="1">
            <a:spLocks/>
          </p:cNvSpPr>
          <p:nvPr/>
        </p:nvSpPr>
        <p:spPr>
          <a:xfrm>
            <a:off x="381000" y="849287"/>
            <a:ext cx="11430000" cy="5159426"/>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does Helen like doing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Dancing.	B. Reading.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Drawing.	D. Singing.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Does Lily love dancing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No. She likes singing.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Yes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she does.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No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she doesn’t.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Sorry I don’t know.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bb980">
            <a:extLst>
              <a:ext uri="{FF2B5EF4-FFF2-40B4-BE49-F238E27FC236}">
                <a16:creationId xmlns:a16="http://schemas.microsoft.com/office/drawing/2014/main" id="{927B7652-89E1-5625-4ABA-5913CC6CF633}"/>
              </a:ext>
            </a:extLst>
          </p:cNvPr>
          <p:cNvSpPr/>
          <p:nvPr/>
        </p:nvSpPr>
        <p:spPr>
          <a:xfrm>
            <a:off x="505778" y="2847759"/>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
        <p:nvSpPr>
          <p:cNvPr id="4" name="A_ba5d1">
            <a:extLst>
              <a:ext uri="{FF2B5EF4-FFF2-40B4-BE49-F238E27FC236}">
                <a16:creationId xmlns:a16="http://schemas.microsoft.com/office/drawing/2014/main" id="{8645B519-7214-1188-E1AE-AD26C8C03129}"/>
              </a:ext>
            </a:extLst>
          </p:cNvPr>
          <p:cNvSpPr/>
          <p:nvPr/>
        </p:nvSpPr>
        <p:spPr>
          <a:xfrm>
            <a:off x="505778" y="945807"/>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42428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0FC491E-3C24-4B0F-C5B9-992D0437FE09}"/>
              </a:ext>
            </a:extLst>
          </p:cNvPr>
          <p:cNvSpPr txBox="1">
            <a:spLocks/>
          </p:cNvSpPr>
          <p:nvPr/>
        </p:nvSpPr>
        <p:spPr>
          <a:xfrm>
            <a:off x="381000" y="1139041"/>
            <a:ext cx="11430000" cy="3238900"/>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Why doesn’t Nick like drawing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Because he is busy.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Because he likes sports.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Because it is easy.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Because he thinks it is too hard for him.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05311">
            <a:extLst>
              <a:ext uri="{FF2B5EF4-FFF2-40B4-BE49-F238E27FC236}">
                <a16:creationId xmlns:a16="http://schemas.microsoft.com/office/drawing/2014/main" id="{A88EDB20-934C-8591-C7E4-237495173688}"/>
              </a:ext>
            </a:extLst>
          </p:cNvPr>
          <p:cNvSpPr/>
          <p:nvPr/>
        </p:nvSpPr>
        <p:spPr>
          <a:xfrm>
            <a:off x="505778" y="1235561"/>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63670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43947218-4F60-7548-0107-FDBFA06BB0CE}"/>
              </a:ext>
            </a:extLst>
          </p:cNvPr>
          <p:cNvGrpSpPr/>
          <p:nvPr/>
        </p:nvGrpSpPr>
        <p:grpSpPr>
          <a:xfrm>
            <a:off x="0" y="1437710"/>
            <a:ext cx="12192000" cy="2520679"/>
            <a:chOff x="0" y="908321"/>
            <a:chExt cx="12192000" cy="2520679"/>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2" name="TextBox 14">
              <a:extLst>
                <a:ext uri="{FF2B5EF4-FFF2-40B4-BE49-F238E27FC236}">
                  <a16:creationId xmlns:a16="http://schemas.microsoft.com/office/drawing/2014/main" id="{DDBB0582-9D5D-6CF5-F6A1-1938C2DA1945}"/>
                </a:ext>
              </a:extLst>
            </p:cNvPr>
            <p:cNvSpPr txBox="1"/>
            <p:nvPr/>
          </p:nvSpPr>
          <p:spPr>
            <a:xfrm>
              <a:off x="272322" y="2163769"/>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期末专项训练</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五</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　阅读理解</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grpSp>
    </p:spTree>
    <p:extLst>
      <p:ext uri="{BB962C8B-B14F-4D97-AF65-F5344CB8AC3E}">
        <p14:creationId xmlns:p14="http://schemas.microsoft.com/office/powerpoint/2010/main" val="3529202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CA5C8C9-5BFA-0AC0-79AF-A465BF4623B1}"/>
              </a:ext>
            </a:extLst>
          </p:cNvPr>
          <p:cNvSpPr txBox="1">
            <a:spLocks/>
          </p:cNvSpPr>
          <p:nvPr/>
        </p:nvSpPr>
        <p:spPr>
          <a:xfrm>
            <a:off x="381000" y="1305296"/>
            <a:ext cx="11430000" cy="3238900"/>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team does Mike want to join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 football team.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 basketball team.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 badminton team.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The volleyball team.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128d3">
            <a:extLst>
              <a:ext uri="{FF2B5EF4-FFF2-40B4-BE49-F238E27FC236}">
                <a16:creationId xmlns:a16="http://schemas.microsoft.com/office/drawing/2014/main" id="{1C441F6A-14AA-E34E-C7F0-2BFD28E1EDD5}"/>
              </a:ext>
            </a:extLst>
          </p:cNvPr>
          <p:cNvSpPr/>
          <p:nvPr/>
        </p:nvSpPr>
        <p:spPr>
          <a:xfrm>
            <a:off x="505778" y="1401816"/>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37921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1CF323-A44D-C442-4E7C-2965FA69FCE2}"/>
              </a:ext>
            </a:extLst>
          </p:cNvPr>
          <p:cNvSpPr txBox="1">
            <a:spLocks/>
          </p:cNvSpPr>
          <p:nvPr/>
        </p:nvSpPr>
        <p:spPr>
          <a:xfrm>
            <a:off x="381000" y="1530927"/>
            <a:ext cx="11430000" cy="3238900"/>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does this passage talk about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Our school.</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My classmates.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Our school life.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My classmates and I.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0e1b5">
            <a:extLst>
              <a:ext uri="{FF2B5EF4-FFF2-40B4-BE49-F238E27FC236}">
                <a16:creationId xmlns:a16="http://schemas.microsoft.com/office/drawing/2014/main" id="{BA2E86AE-234F-E4FD-BB7C-30954C17AE20}"/>
              </a:ext>
            </a:extLst>
          </p:cNvPr>
          <p:cNvSpPr/>
          <p:nvPr/>
        </p:nvSpPr>
        <p:spPr>
          <a:xfrm>
            <a:off x="505778" y="1627447"/>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391986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28F2A7F-6B1B-8790-A00D-CFD9E9E170AB}"/>
              </a:ext>
            </a:extLst>
          </p:cNvPr>
          <p:cNvSpPr txBox="1">
            <a:spLocks/>
          </p:cNvSpPr>
          <p:nvPr/>
        </p:nvSpPr>
        <p:spPr>
          <a:xfrm>
            <a:off x="381000" y="996538"/>
            <a:ext cx="11430000" cy="4514826"/>
          </a:xfrm>
          <a:prstGeom prst="rect">
            <a:avLst/>
          </a:prstGeom>
          <a:noFill/>
        </p:spPr>
        <p:txBody>
          <a:bodyPr wrap="square">
            <a:spAutoFit/>
          </a:bodyPr>
          <a:lstStyle/>
          <a:p>
            <a:pPr algn="ct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D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629920" algn="just">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Qingming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Festival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traditional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festival.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believed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history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years.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centuries</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developed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colourful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traditions</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including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flying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kites</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cold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food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going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spring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outings.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most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important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tradition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festival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sweeping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tombs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扫墓</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1578432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61C481C-848B-1136-5484-753D0C60574D}"/>
              </a:ext>
            </a:extLst>
          </p:cNvPr>
          <p:cNvSpPr txBox="1">
            <a:spLocks/>
          </p:cNvSpPr>
          <p:nvPr/>
        </p:nvSpPr>
        <p:spPr>
          <a:xfrm>
            <a:off x="381000" y="888272"/>
            <a:ext cx="11430000" cy="5081456"/>
          </a:xfrm>
          <a:prstGeom prst="rect">
            <a:avLst/>
          </a:prstGeom>
          <a:noFill/>
        </p:spPr>
        <p:txBody>
          <a:bodyPr wrap="square">
            <a:spAutoFit/>
          </a:bodyPr>
          <a:lstStyle/>
          <a:p>
            <a:pPr indent="629920" algn="just">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Qingming</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Festival</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usually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falls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April</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or</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falls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April</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year.</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April</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middle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Guyuan</a:t>
            </a:r>
            <a:r>
              <a:rPr lang="zh-CN"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Ningxia</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held</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special</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activity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students</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54</a:t>
            </a:r>
            <a:r>
              <a:rPr lang="en-US" altLang="zh-CN" sz="2800" b="1" dirty="0">
                <a:solidFill>
                  <a:srgbClr val="000000"/>
                </a:solidFill>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kilometre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hike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Renshanhe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Martyr</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Cemetery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任山河烈士陵园</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morning</a:t>
            </a:r>
            <a:r>
              <a:rPr lang="zh-CN"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than</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000</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teachers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students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set</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off</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from</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starting</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point.</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hiked</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27</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kilometres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until</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reached</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Renshanhe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Martyr</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Cemetery.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When</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arrived</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there</a:t>
            </a:r>
            <a:r>
              <a:rPr lang="zh-CN"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swept</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tombs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offered</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flowers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respects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revolutionary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martyrs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革命烈士</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Then</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returned</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27</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kilometres</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where</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started</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28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p.m.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68075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EC47DFD-AEAA-AF90-28BA-6B38CA047A68}"/>
              </a:ext>
            </a:extLst>
          </p:cNvPr>
          <p:cNvSpPr txBox="1">
            <a:spLocks/>
          </p:cNvSpPr>
          <p:nvPr/>
        </p:nvSpPr>
        <p:spPr>
          <a:xfrm>
            <a:off x="381000" y="533400"/>
            <a:ext cx="11430000" cy="5794279"/>
          </a:xfrm>
          <a:prstGeom prst="rect">
            <a:avLst/>
          </a:prstGeom>
          <a:noFill/>
        </p:spPr>
        <p:txBody>
          <a:bodyPr wrap="square">
            <a:spAutoFit/>
          </a:bodyPr>
          <a:lstStyle/>
          <a:p>
            <a:pPr indent="629920" algn="just">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Starting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1995</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54</a:t>
            </a:r>
            <a:r>
              <a:rPr lang="en-US" altLang="zh-CN" sz="3200" b="1" dirty="0">
                <a:solidFill>
                  <a:srgbClr val="000000"/>
                </a:solidFill>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kilometre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hike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traditional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ideological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political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思政课</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hope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students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not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learn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revolutionary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martyrs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from</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books</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also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experience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touch</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history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spot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实地</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headmaster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said.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629920" algn="just">
              <a:lnSpc>
                <a:spcPct val="130000"/>
              </a:lnSpc>
              <a:buNone/>
            </a:pP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Although</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been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difficult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trip</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would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like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what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very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meaningful</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said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Zhao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Mingyu</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student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from</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Grade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deeply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realized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live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happy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life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today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without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revolutionary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martyrs.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593974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E331115-3900-AD86-57D3-3BD7E92DD62F}"/>
              </a:ext>
            </a:extLst>
          </p:cNvPr>
          <p:cNvSpPr txBox="1">
            <a:spLocks/>
          </p:cNvSpPr>
          <p:nvPr/>
        </p:nvSpPr>
        <p:spPr>
          <a:xfrm>
            <a:off x="381000" y="996538"/>
            <a:ext cx="11430000" cy="4521879"/>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Which of the following is the most important tradition of the Qingming Festival</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Flying kites.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Eating cold food.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Sweeping tombs.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Going on spring outings.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62346">
            <a:extLst>
              <a:ext uri="{FF2B5EF4-FFF2-40B4-BE49-F238E27FC236}">
                <a16:creationId xmlns:a16="http://schemas.microsoft.com/office/drawing/2014/main" id="{C4A8725A-D202-F2A5-CAC6-43C870686C16}"/>
              </a:ext>
            </a:extLst>
          </p:cNvPr>
          <p:cNvSpPr/>
          <p:nvPr/>
        </p:nvSpPr>
        <p:spPr>
          <a:xfrm>
            <a:off x="505778" y="1093058"/>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4828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3D39E9-4FE2-2C4A-FA97-DD96C41BCF6F}"/>
              </a:ext>
            </a:extLst>
          </p:cNvPr>
          <p:cNvSpPr txBox="1">
            <a:spLocks/>
          </p:cNvSpPr>
          <p:nvPr/>
        </p:nvSpPr>
        <p:spPr>
          <a:xfrm>
            <a:off x="381000" y="1210294"/>
            <a:ext cx="11430000" cy="3880037"/>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 does the writer describe the special activity in Paragraph 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By listing numbers.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By telling reasons.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By asking questions.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By comparing differences. </a:t>
            </a:r>
            <a:endParaRPr lang="zh-CN" altLang="en-US" sz="3200" dirty="0"/>
          </a:p>
        </p:txBody>
      </p:sp>
      <p:sp>
        <p:nvSpPr>
          <p:cNvPr id="4" name="A_4cc9c">
            <a:extLst>
              <a:ext uri="{FF2B5EF4-FFF2-40B4-BE49-F238E27FC236}">
                <a16:creationId xmlns:a16="http://schemas.microsoft.com/office/drawing/2014/main" id="{F2854A56-9291-3CD1-87B8-3B2BC879CA49}"/>
              </a:ext>
            </a:extLst>
          </p:cNvPr>
          <p:cNvSpPr/>
          <p:nvPr/>
        </p:nvSpPr>
        <p:spPr>
          <a:xfrm>
            <a:off x="505778" y="1306814"/>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339043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801FC26-61F4-F20B-B54B-0A73469774E7}"/>
              </a:ext>
            </a:extLst>
          </p:cNvPr>
          <p:cNvSpPr txBox="1">
            <a:spLocks/>
          </p:cNvSpPr>
          <p:nvPr/>
        </p:nvSpPr>
        <p:spPr>
          <a:xfrm>
            <a:off x="381000" y="1186543"/>
            <a:ext cx="11430000" cy="3879075"/>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Why did the school start the 54</a:t>
            </a:r>
            <a:r>
              <a:rPr lang="en-US" altLang="zh-CN" sz="3200" b="1" dirty="0">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kilometre hike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To help students live a happy life.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To help students develop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colourful</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traditions.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To help students experience and touch history on the spot.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To help students learn about the revolutionary martyrs from books.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17e0c">
            <a:extLst>
              <a:ext uri="{FF2B5EF4-FFF2-40B4-BE49-F238E27FC236}">
                <a16:creationId xmlns:a16="http://schemas.microsoft.com/office/drawing/2014/main" id="{F77A9D54-B1F2-BAF3-455B-284CFD9AB4D6}"/>
              </a:ext>
            </a:extLst>
          </p:cNvPr>
          <p:cNvSpPr/>
          <p:nvPr/>
        </p:nvSpPr>
        <p:spPr>
          <a:xfrm>
            <a:off x="505778" y="1283063"/>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439345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446AF2E-215F-9BBA-F624-DF99786703A7}"/>
              </a:ext>
            </a:extLst>
          </p:cNvPr>
          <p:cNvSpPr txBox="1">
            <a:spLocks/>
          </p:cNvSpPr>
          <p:nvPr/>
        </p:nvSpPr>
        <p:spPr>
          <a:xfrm>
            <a:off x="381000" y="1139042"/>
            <a:ext cx="11430000" cy="3879075"/>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Which of the following is TRUE according to the passage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 Qingming Festival falls on April 5 this year.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 54</a:t>
            </a:r>
            <a:r>
              <a:rPr lang="en-US" altLang="zh-CN" sz="3200" b="1" dirty="0">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kilometre hike started in 2000.</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It took the students 3 hours to finish the 54</a:t>
            </a:r>
            <a:r>
              <a:rPr lang="en-US" altLang="zh-CN" sz="3200" b="1" dirty="0">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kilometre hike.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Zhao Mingyu thought the hike was difficult but meaningful.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5654a">
            <a:extLst>
              <a:ext uri="{FF2B5EF4-FFF2-40B4-BE49-F238E27FC236}">
                <a16:creationId xmlns:a16="http://schemas.microsoft.com/office/drawing/2014/main" id="{E87C7D67-DC9E-CE79-4FBC-936985670484}"/>
              </a:ext>
            </a:extLst>
          </p:cNvPr>
          <p:cNvSpPr/>
          <p:nvPr/>
        </p:nvSpPr>
        <p:spPr>
          <a:xfrm>
            <a:off x="505778" y="1235562"/>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561138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8676195-A525-A9E3-B7AB-AD5BCAC1E88E}"/>
              </a:ext>
            </a:extLst>
          </p:cNvPr>
          <p:cNvSpPr txBox="1">
            <a:spLocks/>
          </p:cNvSpPr>
          <p:nvPr/>
        </p:nvSpPr>
        <p:spPr>
          <a:xfrm>
            <a:off x="381000" y="996538"/>
            <a:ext cx="11430000" cy="4519250"/>
          </a:xfrm>
          <a:prstGeom prst="rect">
            <a:avLst/>
          </a:prstGeom>
          <a:noFill/>
        </p:spPr>
        <p:txBody>
          <a:bodyPr wrap="square">
            <a:spAutoFit/>
          </a:bodyPr>
          <a:lstStyle/>
          <a:p>
            <a:pPr algn="ct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thousands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years</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held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special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place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people’s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hearts.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known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man’s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best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friend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because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brave</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lovely</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loyal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忠诚</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living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groups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following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leader.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Now</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humans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their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leaders.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depend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food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mostly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meat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perform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services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return.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87693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F0E81236-1908-96E8-4EB6-F50E8A256D02}"/>
              </a:ext>
            </a:extLst>
          </p:cNvPr>
          <p:cNvSpPr txBox="1">
            <a:spLocks/>
          </p:cNvSpPr>
          <p:nvPr/>
        </p:nvSpPr>
        <p:spPr>
          <a:xfrm>
            <a:off x="381000" y="533400"/>
            <a:ext cx="11430000" cy="1959511"/>
          </a:xfrm>
          <a:prstGeom prst="rect">
            <a:avLst/>
          </a:prstGeom>
          <a:noFill/>
        </p:spPr>
        <p:txBody>
          <a:bodyPr wrap="square">
            <a:spAutoFit/>
          </a:bodyPr>
          <a:lstStyle/>
          <a:p>
            <a:pPr algn="ct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rPr>
              <a:t>In an English class</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rPr>
              <a:t> students are talking about a problem in groups. </a:t>
            </a:r>
            <a:endParaRPr lang="zh-CN" altLang="en-US" sz="3200" dirty="0"/>
          </a:p>
        </p:txBody>
      </p:sp>
      <p:graphicFrame>
        <p:nvGraphicFramePr>
          <p:cNvPr id="12" name="表格 11">
            <a:extLst>
              <a:ext uri="{FF2B5EF4-FFF2-40B4-BE49-F238E27FC236}">
                <a16:creationId xmlns:a16="http://schemas.microsoft.com/office/drawing/2014/main" id="{E31C0B6B-74A3-2F06-89DA-2BFB04D3E1EE}"/>
              </a:ext>
            </a:extLst>
          </p:cNvPr>
          <p:cNvGraphicFramePr>
            <a:graphicFrameLocks noGrp="1"/>
          </p:cNvGraphicFramePr>
          <p:nvPr>
            <p:extLst>
              <p:ext uri="{D42A27DB-BD31-4B8C-83A1-F6EECF244321}">
                <p14:modId xmlns:p14="http://schemas.microsoft.com/office/powerpoint/2010/main" val="476893262"/>
              </p:ext>
            </p:extLst>
          </p:nvPr>
        </p:nvGraphicFramePr>
        <p:xfrm>
          <a:off x="381000" y="2902133"/>
          <a:ext cx="11430000" cy="1979930"/>
        </p:xfrm>
        <a:graphic>
          <a:graphicData uri="http://schemas.openxmlformats.org/drawingml/2006/table">
            <a:tbl>
              <a:tblPr firstRow="1" firstCol="1" bandRow="1"/>
              <a:tblGrid>
                <a:gridCol w="1709668">
                  <a:extLst>
                    <a:ext uri="{9D8B030D-6E8A-4147-A177-3AD203B41FA5}">
                      <a16:colId xmlns:a16="http://schemas.microsoft.com/office/drawing/2014/main" val="2897867119"/>
                    </a:ext>
                  </a:extLst>
                </a:gridCol>
                <a:gridCol w="9720332">
                  <a:extLst>
                    <a:ext uri="{9D8B030D-6E8A-4147-A177-3AD203B41FA5}">
                      <a16:colId xmlns:a16="http://schemas.microsoft.com/office/drawing/2014/main" val="3079934861"/>
                    </a:ext>
                  </a:extLst>
                </a:gridCol>
              </a:tblGrid>
              <a:tr h="1736090">
                <a:tc>
                  <a:txBody>
                    <a:bodyPr/>
                    <a:lstStyle/>
                    <a:p>
                      <a:pPr algn="ctr">
                        <a:buNone/>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Tom</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Parents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worry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their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children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when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there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no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one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home.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Through</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home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cameras</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parents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not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only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keep</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their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kids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from</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danger</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but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also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encourage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them</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develop</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good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study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habits.</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9685" marR="1968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80433056"/>
                  </a:ext>
                </a:extLst>
              </a:tr>
            </a:tbl>
          </a:graphicData>
        </a:graphic>
      </p:graphicFrame>
    </p:spTree>
    <p:extLst>
      <p:ext uri="{BB962C8B-B14F-4D97-AF65-F5344CB8AC3E}">
        <p14:creationId xmlns:p14="http://schemas.microsoft.com/office/powerpoint/2010/main" val="4320817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A6BA29A-D461-B0AA-3D25-12B9264C8B89}"/>
              </a:ext>
            </a:extLst>
          </p:cNvPr>
          <p:cNvSpPr txBox="1">
            <a:spLocks/>
          </p:cNvSpPr>
          <p:nvPr/>
        </p:nvSpPr>
        <p:spPr>
          <a:xfrm>
            <a:off x="381000" y="854033"/>
            <a:ext cx="11430000" cy="5437899"/>
          </a:xfrm>
          <a:prstGeom prst="rect">
            <a:avLst/>
          </a:prstGeom>
          <a:noFill/>
        </p:spPr>
        <p:txBody>
          <a:bodyPr wrap="square">
            <a:spAutoFit/>
          </a:bodyPr>
          <a:lstStyle/>
          <a:p>
            <a:pPr indent="539750" algn="just">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Long</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err="1">
                <a:effectLst/>
                <a:latin typeface="Times New Roman" panose="02020603050405020304" pitchFamily="18" charset="0"/>
                <a:ea typeface="宋体" panose="02010600030101010101" pitchFamily="2" charset="-122"/>
                <a:cs typeface="Times New Roman" panose="02020603050405020304" pitchFamily="18" charset="0"/>
              </a:rPr>
              <a:t>long</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ago</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worked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ran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after</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wild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animals</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caught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them</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land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water</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protected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houses.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used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send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messages</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look</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after</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sheep</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even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save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snow.</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help</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police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find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out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what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want.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Fast</a:t>
            </a:r>
            <a:r>
              <a:rPr lang="en-US" altLang="zh-CN" sz="3000" b="1" dirty="0">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running</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used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races.</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have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many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abilities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make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them</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useful.</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Sharp</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teeth</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only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one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these.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Most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smell</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something</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human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can’t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smell</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hear</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higher</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notes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than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any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person.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although</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don’t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see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many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err="1">
                <a:effectLst/>
                <a:latin typeface="Times New Roman" panose="02020603050405020304" pitchFamily="18" charset="0"/>
                <a:ea typeface="宋体" panose="02010600030101010101" pitchFamily="2" charset="-122"/>
                <a:cs typeface="Times New Roman" panose="02020603050405020304" pitchFamily="18" charset="0"/>
              </a:rPr>
              <a:t>colours</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very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good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noticing</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movements.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939213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3948D45-72A1-1076-8CA7-B2E686CCFDAC}"/>
              </a:ext>
            </a:extLst>
          </p:cNvPr>
          <p:cNvSpPr txBox="1">
            <a:spLocks/>
          </p:cNvSpPr>
          <p:nvPr/>
        </p:nvSpPr>
        <p:spPr>
          <a:xfrm>
            <a:off x="381000" y="565712"/>
            <a:ext cx="11430000" cy="5799601"/>
          </a:xfrm>
          <a:prstGeom prst="rect">
            <a:avLst/>
          </a:prstGeom>
          <a:noFill/>
        </p:spPr>
        <p:txBody>
          <a:bodyPr wrap="square">
            <a:spAutoFit/>
          </a:bodyPr>
          <a:lstStyle/>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come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many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shapes</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sizes</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characters.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big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Irish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stands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32</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inches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However</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inches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guard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homes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intelligent.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Police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usually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quite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brave.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many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different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kinds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now</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make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playful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kept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work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human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long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history.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Pompeii</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ancient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Italian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city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buried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1900</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years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ago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dug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out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found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lying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across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child.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trying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protect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child.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473446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5AA9BDB-CF79-ED54-2D86-E4998D0A1732}"/>
              </a:ext>
            </a:extLst>
          </p:cNvPr>
          <p:cNvSpPr txBox="1">
            <a:spLocks/>
          </p:cNvSpPr>
          <p:nvPr/>
        </p:nvSpPr>
        <p:spPr>
          <a:xfrm>
            <a:off x="381000" y="687779"/>
            <a:ext cx="11430000" cy="5738559"/>
          </a:xfrm>
          <a:prstGeom prst="rect">
            <a:avLst/>
          </a:prstGeom>
          <a:noFill/>
        </p:spPr>
        <p:txBody>
          <a:bodyPr wrap="square">
            <a:spAutoFit/>
          </a:bodyPr>
          <a:lstStyle/>
          <a:p>
            <a:pPr>
              <a:lnSpc>
                <a:spcPct val="120000"/>
              </a:lnSpc>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阅读短文，回答下列问题。</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Why are dogs known as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man’s best friend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What do dogs depend on people for</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Do dogs have many abilities to help people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How tall is a big Irish dog when it stands</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When was Pompeii buried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2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A_a1f73">
            <a:extLst>
              <a:ext uri="{FF2B5EF4-FFF2-40B4-BE49-F238E27FC236}">
                <a16:creationId xmlns:a16="http://schemas.microsoft.com/office/drawing/2014/main" id="{DF7B6D62-2C14-FDE1-215A-7C037EC4E3BA}"/>
              </a:ext>
            </a:extLst>
          </p:cNvPr>
          <p:cNvSpPr/>
          <p:nvPr/>
        </p:nvSpPr>
        <p:spPr>
          <a:xfrm>
            <a:off x="370840" y="5904939"/>
            <a:ext cx="5116640" cy="390914"/>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About 1900 years ago.</a:t>
            </a:r>
            <a:r>
              <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
        <p:nvSpPr>
          <p:cNvPr id="7" name="A_dc346">
            <a:extLst>
              <a:ext uri="{FF2B5EF4-FFF2-40B4-BE49-F238E27FC236}">
                <a16:creationId xmlns:a16="http://schemas.microsoft.com/office/drawing/2014/main" id="{FC72953D-9C1B-5B84-6212-EBFD82CF4E79}"/>
              </a:ext>
            </a:extLst>
          </p:cNvPr>
          <p:cNvSpPr/>
          <p:nvPr/>
        </p:nvSpPr>
        <p:spPr>
          <a:xfrm>
            <a:off x="370840" y="4880811"/>
            <a:ext cx="4853115" cy="425013"/>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About 32 inches tall.</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
        <p:nvSpPr>
          <p:cNvPr id="6" name="A_4034b">
            <a:extLst>
              <a:ext uri="{FF2B5EF4-FFF2-40B4-BE49-F238E27FC236}">
                <a16:creationId xmlns:a16="http://schemas.microsoft.com/office/drawing/2014/main" id="{0E91FAE9-5E1F-776C-243C-DA1DA131CEDC}"/>
              </a:ext>
            </a:extLst>
          </p:cNvPr>
          <p:cNvSpPr/>
          <p:nvPr/>
        </p:nvSpPr>
        <p:spPr>
          <a:xfrm>
            <a:off x="370840" y="3856683"/>
            <a:ext cx="3915156" cy="425013"/>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Yes</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they do.</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
        <p:nvSpPr>
          <p:cNvPr id="5" name="A_57a9d">
            <a:extLst>
              <a:ext uri="{FF2B5EF4-FFF2-40B4-BE49-F238E27FC236}">
                <a16:creationId xmlns:a16="http://schemas.microsoft.com/office/drawing/2014/main" id="{FE8D73A6-54D9-20B3-F909-37A6A57DA4BF}"/>
              </a:ext>
            </a:extLst>
          </p:cNvPr>
          <p:cNvSpPr/>
          <p:nvPr/>
        </p:nvSpPr>
        <p:spPr>
          <a:xfrm>
            <a:off x="370840" y="2832555"/>
            <a:ext cx="5349939" cy="425013"/>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For food—mostly meat.</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
        <p:nvSpPr>
          <p:cNvPr id="4" name="A_15f41">
            <a:extLst>
              <a:ext uri="{FF2B5EF4-FFF2-40B4-BE49-F238E27FC236}">
                <a16:creationId xmlns:a16="http://schemas.microsoft.com/office/drawing/2014/main" id="{91AB041D-9D11-1C83-E491-0453603BD554}"/>
              </a:ext>
            </a:extLst>
          </p:cNvPr>
          <p:cNvSpPr/>
          <p:nvPr/>
        </p:nvSpPr>
        <p:spPr>
          <a:xfrm>
            <a:off x="370840" y="1808427"/>
            <a:ext cx="9404477" cy="425013"/>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Because they can be so brave</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lovely</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and loyal.</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Tree>
    <p:extLst>
      <p:ext uri="{BB962C8B-B14F-4D97-AF65-F5344CB8AC3E}">
        <p14:creationId xmlns:p14="http://schemas.microsoft.com/office/powerpoint/2010/main" val="1689441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22A7734-984C-E1DB-636B-FD9150DB0705}"/>
              </a:ext>
            </a:extLst>
          </p:cNvPr>
          <p:cNvSpPr txBox="1">
            <a:spLocks/>
          </p:cNvSpPr>
          <p:nvPr/>
        </p:nvSpPr>
        <p:spPr>
          <a:xfrm>
            <a:off x="381000" y="533400"/>
            <a:ext cx="11430000" cy="6043065"/>
          </a:xfrm>
          <a:prstGeom prst="rect">
            <a:avLst/>
          </a:prstGeom>
          <a:noFill/>
        </p:spPr>
        <p:txBody>
          <a:bodyPr wrap="square">
            <a:spAutoFit/>
          </a:bodyPr>
          <a:lstStyle/>
          <a:p>
            <a:pPr algn="ctr">
              <a:lnSpc>
                <a:spcPct val="130000"/>
              </a:lnSpc>
              <a:buNone/>
            </a:pPr>
            <a:r>
              <a:rPr lang="en-US" alt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Spring</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season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when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start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grow</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freely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from</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ground.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China</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wild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spring</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greens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very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popular</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healthy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food.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common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many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dishes.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nSpc>
                <a:spcPct val="130000"/>
              </a:lnSpc>
              <a:buNone/>
            </a:pP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3000" b="1" dirty="0">
                <a:effectLst/>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toon</a:t>
            </a:r>
            <a:r>
              <a:rPr lang="en-US" altLang="zh-CN" sz="3000" b="1" dirty="0">
                <a:effectLst/>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shoots</a:t>
            </a:r>
            <a:r>
              <a:rPr lang="en-US" altLang="zh-CN" sz="3000" b="1" dirty="0">
                <a:effectLst/>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effectLst/>
                <a:latin typeface="Arial" panose="020B0604020202020204" pitchFamily="34" charset="0"/>
                <a:ea typeface="黑体" panose="02010609060101010101" pitchFamily="49" charset="-122"/>
                <a:cs typeface="Times New Roman" panose="02020603050405020304" pitchFamily="18" charset="0"/>
              </a:rPr>
              <a:t>香椿芽</a:t>
            </a:r>
            <a:r>
              <a:rPr lang="en-US" altLang="zh-CN" sz="3000" b="1" dirty="0">
                <a:effectLst/>
                <a:latin typeface="Arial" panose="020B0604020202020204" pitchFamily="34" charset="0"/>
                <a:ea typeface="黑体" panose="02010609060101010101" pitchFamily="49"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nSpc>
                <a:spcPct val="130000"/>
              </a:lnSpc>
              <a:buNone/>
            </a:pP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Toon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shoots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usually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best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just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before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err="1">
                <a:effectLst/>
                <a:latin typeface="Times New Roman" panose="02020603050405020304" pitchFamily="18" charset="0"/>
                <a:ea typeface="宋体" panose="02010600030101010101" pitchFamily="2" charset="-122"/>
                <a:cs typeface="Times New Roman" panose="02020603050405020304" pitchFamily="18" charset="0"/>
              </a:rPr>
              <a:t>Guyu</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sixth</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24</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solar</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terms.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err="1">
                <a:effectLst/>
                <a:latin typeface="Times New Roman" panose="02020603050405020304" pitchFamily="18" charset="0"/>
                <a:ea typeface="宋体" panose="02010600030101010101" pitchFamily="2" charset="-122"/>
                <a:cs typeface="Times New Roman" panose="02020603050405020304" pitchFamily="18" charset="0"/>
              </a:rPr>
              <a:t>Guyu</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means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spring</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end.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This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when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leaves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most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tender</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嫩的</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Because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strong</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taste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leaves</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often</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cooked</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eggs</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sometimes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tofu.</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131426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247FB2E-7D7E-1D54-3E0E-641A63A2FBEE}"/>
              </a:ext>
            </a:extLst>
          </p:cNvPr>
          <p:cNvSpPr txBox="1">
            <a:spLocks/>
          </p:cNvSpPr>
          <p:nvPr/>
        </p:nvSpPr>
        <p:spPr>
          <a:xfrm>
            <a:off x="381000" y="960912"/>
            <a:ext cx="11430000" cy="4513928"/>
          </a:xfrm>
          <a:prstGeom prst="rect">
            <a:avLst/>
          </a:prstGeom>
          <a:noFill/>
        </p:spPr>
        <p:txBody>
          <a:bodyPr wrap="square">
            <a:spAutoFit/>
          </a:bodyPr>
          <a:lstStyle/>
          <a:p>
            <a:pPr indent="53975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Indian</a:t>
            </a:r>
            <a:r>
              <a:rPr lang="en-US" altLang="zh-CN" sz="3200" b="1" dirty="0">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aster</a:t>
            </a:r>
            <a:r>
              <a:rPr lang="en-US" altLang="zh-CN" sz="3200" b="1" dirty="0">
                <a:effectLst/>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马兰头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马拦头</a:t>
            </a:r>
            <a:r>
              <a:rPr lang="en-US" altLang="zh-CN" sz="3200" b="1" dirty="0">
                <a:effectLst/>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name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means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make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horse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turn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head.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said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tender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taste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could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make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horse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stop</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moving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Perhaps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because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name</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green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become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goodbye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gift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cooked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wish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friend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safe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journey.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vegetable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usually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boiled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water</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mixed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tofu</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sesame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芝麻</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oil.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54762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F0734F9-949B-2CEB-8473-7592A1C908F7}"/>
              </a:ext>
            </a:extLst>
          </p:cNvPr>
          <p:cNvSpPr txBox="1">
            <a:spLocks/>
          </p:cNvSpPr>
          <p:nvPr/>
        </p:nvSpPr>
        <p:spPr>
          <a:xfrm>
            <a:off x="381000" y="1317171"/>
            <a:ext cx="11430000" cy="323357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Shepherd’s</a:t>
            </a:r>
            <a:r>
              <a:rPr lang="en-US" altLang="zh-CN" sz="3200" b="1" dirty="0">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purse</a:t>
            </a:r>
            <a:r>
              <a:rPr lang="en-US" altLang="zh-CN" sz="3200" b="1" dirty="0">
                <a:effectLst/>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荠菜</a:t>
            </a:r>
            <a:r>
              <a:rPr lang="en-US" altLang="zh-CN" sz="3200" b="1" dirty="0">
                <a:effectLst/>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Shepherd’s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purse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grows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early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spring.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unusual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smell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tastes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little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bitter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苦的</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sweet.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often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dumplings.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other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uses</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example</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medicine</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improve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eyesight.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084380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D5D2402-B0F2-1E87-F98B-94ACA5EFE4FF}"/>
              </a:ext>
            </a:extLst>
          </p:cNvPr>
          <p:cNvSpPr txBox="1">
            <a:spLocks/>
          </p:cNvSpPr>
          <p:nvPr/>
        </p:nvSpPr>
        <p:spPr>
          <a:xfrm>
            <a:off x="381000" y="497774"/>
            <a:ext cx="11430000" cy="6202660"/>
          </a:xfrm>
          <a:prstGeom prst="rect">
            <a:avLst/>
          </a:prstGeom>
          <a:noFill/>
        </p:spPr>
        <p:txBody>
          <a:bodyPr wrap="square">
            <a:spAutoFit/>
          </a:bodyPr>
          <a:lstStyle/>
          <a:p>
            <a:pPr>
              <a:lnSpc>
                <a:spcPct val="130000"/>
              </a:lnSpc>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阅读短文，回答下列问题。</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When do plants start growing freely from the ground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What are toon shoots often cooked with</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Why has Indian aster become a goodbye gift in China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In Chinese medicine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what do people use Shepherd’s purse to do</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What do you think of the wild spring greens above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zh-CN"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sp>
        <p:nvSpPr>
          <p:cNvPr id="8" name="A_7aefd">
            <a:extLst>
              <a:ext uri="{FF2B5EF4-FFF2-40B4-BE49-F238E27FC236}">
                <a16:creationId xmlns:a16="http://schemas.microsoft.com/office/drawing/2014/main" id="{A29BFC3B-30F3-B17B-B185-42EA4189BEDD}"/>
              </a:ext>
            </a:extLst>
          </p:cNvPr>
          <p:cNvSpPr/>
          <p:nvPr/>
        </p:nvSpPr>
        <p:spPr>
          <a:xfrm>
            <a:off x="370840" y="6141654"/>
            <a:ext cx="4298442" cy="418215"/>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Times New Roman" panose="02020603050405020304" pitchFamily="18" charset="0"/>
                <a:ea typeface="宋体" panose="02010600030101010101" pitchFamily="2" charset="-122"/>
                <a:sym typeface=""/>
              </a:rPr>
              <a:t>　</a:t>
            </a:r>
            <a:r>
              <a:rPr lang="en-US" altLang="zh-CN" sz="2800" b="1">
                <a:solidFill>
                  <a:srgbClr val="FF0000"/>
                </a:solidFill>
                <a:latin typeface="Times New Roman" panose="02020603050405020304" pitchFamily="18" charset="0"/>
                <a:ea typeface="宋体" panose="02010600030101010101" pitchFamily="2" charset="-122"/>
                <a:sym typeface=""/>
              </a:rPr>
              <a:t>They are healthy.</a:t>
            </a:r>
            <a:r>
              <a:rPr lang="zh-CN" altLang="en-US" sz="2800" b="1">
                <a:solidFill>
                  <a:srgbClr val="FF0000"/>
                </a:solidFill>
                <a:latin typeface="Times New Roman" panose="02020603050405020304" pitchFamily="18" charset="0"/>
                <a:ea typeface="宋体" panose="02010600030101010101" pitchFamily="2" charset="-122"/>
                <a:sym typeface=""/>
              </a:rPr>
              <a:t>　 </a:t>
            </a:r>
          </a:p>
        </p:txBody>
      </p:sp>
      <p:sp>
        <p:nvSpPr>
          <p:cNvPr id="7" name="A_b5ef9">
            <a:extLst>
              <a:ext uri="{FF2B5EF4-FFF2-40B4-BE49-F238E27FC236}">
                <a16:creationId xmlns:a16="http://schemas.microsoft.com/office/drawing/2014/main" id="{3461E398-31B5-832C-0583-A117C5090088}"/>
              </a:ext>
            </a:extLst>
          </p:cNvPr>
          <p:cNvSpPr/>
          <p:nvPr/>
        </p:nvSpPr>
        <p:spPr>
          <a:xfrm>
            <a:off x="370840" y="5032182"/>
            <a:ext cx="4448239" cy="46043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Improve eyesight.</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
        <p:nvSpPr>
          <p:cNvPr id="6" name="A_a28c3">
            <a:extLst>
              <a:ext uri="{FF2B5EF4-FFF2-40B4-BE49-F238E27FC236}">
                <a16:creationId xmlns:a16="http://schemas.microsoft.com/office/drawing/2014/main" id="{D2D89AE3-0243-F7EE-47F5-1FE73B1FCE66}"/>
              </a:ext>
            </a:extLst>
          </p:cNvPr>
          <p:cNvSpPr/>
          <p:nvPr/>
        </p:nvSpPr>
        <p:spPr>
          <a:xfrm>
            <a:off x="370840" y="3922710"/>
            <a:ext cx="4810252" cy="46043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Because of its name.</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
        <p:nvSpPr>
          <p:cNvPr id="5" name="A_885f5">
            <a:extLst>
              <a:ext uri="{FF2B5EF4-FFF2-40B4-BE49-F238E27FC236}">
                <a16:creationId xmlns:a16="http://schemas.microsoft.com/office/drawing/2014/main" id="{E74E39F4-5F5B-503C-94B8-41D395E6DA2D}"/>
              </a:ext>
            </a:extLst>
          </p:cNvPr>
          <p:cNvSpPr/>
          <p:nvPr/>
        </p:nvSpPr>
        <p:spPr>
          <a:xfrm>
            <a:off x="370840" y="2813238"/>
            <a:ext cx="2568702" cy="46043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Eggs.</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
        <p:nvSpPr>
          <p:cNvPr id="4" name="A_d7b1c">
            <a:extLst>
              <a:ext uri="{FF2B5EF4-FFF2-40B4-BE49-F238E27FC236}">
                <a16:creationId xmlns:a16="http://schemas.microsoft.com/office/drawing/2014/main" id="{226CECEB-EFBF-C822-C9AE-1CF49C43D3BC}"/>
              </a:ext>
            </a:extLst>
          </p:cNvPr>
          <p:cNvSpPr/>
          <p:nvPr/>
        </p:nvSpPr>
        <p:spPr>
          <a:xfrm>
            <a:off x="370840" y="1703766"/>
            <a:ext cx="3232277" cy="46043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In spring.</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Tree>
    <p:extLst>
      <p:ext uri="{BB962C8B-B14F-4D97-AF65-F5344CB8AC3E}">
        <p14:creationId xmlns:p14="http://schemas.microsoft.com/office/powerpoint/2010/main" val="2986494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8D068A7-E7B6-EB4B-A490-DBFB980F092B}"/>
              </a:ext>
            </a:extLst>
          </p:cNvPr>
          <p:cNvSpPr txBox="1">
            <a:spLocks/>
          </p:cNvSpPr>
          <p:nvPr/>
        </p:nvSpPr>
        <p:spPr>
          <a:xfrm>
            <a:off x="381000" y="533400"/>
            <a:ext cx="11430000" cy="5159426"/>
          </a:xfrm>
          <a:prstGeom prst="rect">
            <a:avLst/>
          </a:prstGeom>
          <a:noFill/>
        </p:spPr>
        <p:txBody>
          <a:bodyPr wrap="square">
            <a:spAutoFit/>
          </a:bodyPr>
          <a:lstStyle/>
          <a:p>
            <a:pPr algn="ct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always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dinners</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remember.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Since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little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boy</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mother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insisted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坚持</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attend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dinners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least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once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week.</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Every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Sunday</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mother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would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prepare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food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bring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grandma’s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house.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would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wait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more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members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come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before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together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table</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grandma’s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dinner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table.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60323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0B26C06-7CDA-1D27-B8B9-9CB63FF613F0}"/>
              </a:ext>
            </a:extLst>
          </p:cNvPr>
          <p:cNvSpPr txBox="1">
            <a:spLocks/>
          </p:cNvSpPr>
          <p:nvPr/>
        </p:nvSpPr>
        <p:spPr>
          <a:xfrm>
            <a:off x="381000" y="1055914"/>
            <a:ext cx="11430000" cy="4519250"/>
          </a:xfrm>
          <a:prstGeom prst="rect">
            <a:avLst/>
          </a:prstGeom>
          <a:noFill/>
        </p:spPr>
        <p:txBody>
          <a:bodyPr wrap="square">
            <a:spAutoFit/>
          </a:bodyPr>
          <a:lstStyle/>
          <a:p>
            <a:pPr indent="539750" algn="just">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used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feel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silly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little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tradition.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now</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fantastic</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get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together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talk</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anything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everything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after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week</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work.</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Every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time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dinner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table</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grandma’s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dinner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table</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look</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around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many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truly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love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love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feels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good.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dinner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not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just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meal</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chance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reconnect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each</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other.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628620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EDE9019-5B4D-FA22-99C3-7E014C5A93D9}"/>
              </a:ext>
            </a:extLst>
          </p:cNvPr>
          <p:cNvSpPr txBox="1">
            <a:spLocks/>
          </p:cNvSpPr>
          <p:nvPr/>
        </p:nvSpPr>
        <p:spPr>
          <a:xfrm>
            <a:off x="381000" y="1115291"/>
            <a:ext cx="11430000" cy="3233578"/>
          </a:xfrm>
          <a:prstGeom prst="rect">
            <a:avLst/>
          </a:prstGeom>
          <a:noFill/>
        </p:spPr>
        <p:txBody>
          <a:bodyPr wrap="square">
            <a:spAutoFit/>
          </a:bodyPr>
          <a:lstStyle/>
          <a:p>
            <a:pPr indent="539750" algn="just">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finally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realize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true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meaning</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tradition.</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not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dinners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activities.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family</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group</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who</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care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each</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other.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memories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around</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grandma’s</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dinner</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table</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last</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forever.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Now</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always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expecting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Sunday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arrive.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23610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9FCC6401-7D66-C2B8-B562-6A3E7FEB0C8F}"/>
              </a:ext>
            </a:extLst>
          </p:cNvPr>
          <p:cNvGraphicFramePr>
            <a:graphicFrameLocks noGrp="1"/>
          </p:cNvGraphicFramePr>
          <p:nvPr>
            <p:extLst>
              <p:ext uri="{D42A27DB-BD31-4B8C-83A1-F6EECF244321}">
                <p14:modId xmlns:p14="http://schemas.microsoft.com/office/powerpoint/2010/main" val="309267433"/>
              </p:ext>
            </p:extLst>
          </p:nvPr>
        </p:nvGraphicFramePr>
        <p:xfrm>
          <a:off x="381000" y="847189"/>
          <a:ext cx="11430000" cy="5422900"/>
        </p:xfrm>
        <a:graphic>
          <a:graphicData uri="http://schemas.openxmlformats.org/drawingml/2006/table">
            <a:tbl>
              <a:tblPr firstRow="1" firstCol="1" bandRow="1"/>
              <a:tblGrid>
                <a:gridCol w="1709668">
                  <a:extLst>
                    <a:ext uri="{9D8B030D-6E8A-4147-A177-3AD203B41FA5}">
                      <a16:colId xmlns:a16="http://schemas.microsoft.com/office/drawing/2014/main" val="3675159374"/>
                    </a:ext>
                  </a:extLst>
                </a:gridCol>
                <a:gridCol w="9720332">
                  <a:extLst>
                    <a:ext uri="{9D8B030D-6E8A-4147-A177-3AD203B41FA5}">
                      <a16:colId xmlns:a16="http://schemas.microsoft.com/office/drawing/2014/main" val="4179927356"/>
                    </a:ext>
                  </a:extLst>
                </a:gridCol>
              </a:tblGrid>
              <a:tr h="1281430">
                <a:tc>
                  <a:txBody>
                    <a:bodyPr/>
                    <a:lstStyle/>
                    <a:p>
                      <a:pPr algn="ctr">
                        <a:buNone/>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John</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buNone/>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When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was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middle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school</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mum</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set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up</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camera.I</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wanted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play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computer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games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now</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But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after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playing</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games</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couldn’t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go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back</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study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immediately.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think</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mum</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helps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lot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this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special</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way.</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9685" marR="1968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09713274"/>
                  </a:ext>
                </a:extLst>
              </a:tr>
              <a:tr h="1706880">
                <a:tc>
                  <a:txBody>
                    <a:bodyPr/>
                    <a:lstStyle/>
                    <a:p>
                      <a:pPr algn="ctr">
                        <a:buNone/>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Lucy</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buNone/>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Kids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who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older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shouldn’t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monitored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监控</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but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parents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limit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限制</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time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their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children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spend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on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apps.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would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much</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better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help</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students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learn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how</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make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full</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use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their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time.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same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time</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parents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also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need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trust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their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children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give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them</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enough</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freedom</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自由</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9685" marR="1968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8703826"/>
                  </a:ext>
                </a:extLst>
              </a:tr>
            </a:tbl>
          </a:graphicData>
        </a:graphic>
      </p:graphicFrame>
    </p:spTree>
    <p:extLst>
      <p:ext uri="{BB962C8B-B14F-4D97-AF65-F5344CB8AC3E}">
        <p14:creationId xmlns:p14="http://schemas.microsoft.com/office/powerpoint/2010/main" val="35604626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F3C61C0-B93B-1380-77A3-49D57510EEFD}"/>
              </a:ext>
            </a:extLst>
          </p:cNvPr>
          <p:cNvSpPr txBox="1">
            <a:spLocks/>
          </p:cNvSpPr>
          <p:nvPr/>
        </p:nvSpPr>
        <p:spPr>
          <a:xfrm>
            <a:off x="381000" y="533400"/>
            <a:ext cx="11430000" cy="5795176"/>
          </a:xfrm>
          <a:prstGeom prst="rect">
            <a:avLst/>
          </a:prstGeom>
          <a:noFill/>
        </p:spPr>
        <p:txBody>
          <a:bodyPr wrap="square">
            <a:spAutoFit/>
          </a:bodyPr>
          <a:lstStyle/>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阅读短文，回答下列问题。</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often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writer’s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members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get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together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dinner</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dinner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mean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writer</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不超过</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grandma’s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dinner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table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mentioned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several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times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text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
        <p:nvSpPr>
          <p:cNvPr id="6" name="A_fcffc">
            <a:extLst>
              <a:ext uri="{FF2B5EF4-FFF2-40B4-BE49-F238E27FC236}">
                <a16:creationId xmlns:a16="http://schemas.microsoft.com/office/drawing/2014/main" id="{217B4103-8324-6E88-23F2-B35D57AF8BEC}"/>
              </a:ext>
            </a:extLst>
          </p:cNvPr>
          <p:cNvSpPr/>
          <p:nvPr/>
        </p:nvSpPr>
        <p:spPr>
          <a:xfrm>
            <a:off x="370840" y="5701792"/>
            <a:ext cx="8842502" cy="47792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latin typeface="Times New Roman" panose="02020603050405020304" pitchFamily="18" charset="0"/>
                <a:ea typeface="宋体" panose="02010600030101010101" pitchFamily="2" charset="-122"/>
                <a:sym typeface=""/>
              </a:rPr>
              <a:t>　</a:t>
            </a:r>
            <a:r>
              <a:rPr lang="en-US" altLang="zh-CN" sz="3200" b="1">
                <a:solidFill>
                  <a:srgbClr val="FF0000"/>
                </a:solidFill>
                <a:latin typeface="Times New Roman" panose="02020603050405020304" pitchFamily="18" charset="0"/>
                <a:ea typeface="宋体" panose="02010600030101010101" pitchFamily="2" charset="-122"/>
                <a:sym typeface=""/>
              </a:rPr>
              <a:t>Because it is the place full of family love.</a:t>
            </a:r>
            <a:r>
              <a:rPr lang="zh-CN" altLang="en-US" sz="3200" b="1" dirty="0">
                <a:solidFill>
                  <a:srgbClr val="FF0000"/>
                </a:solidFill>
                <a:latin typeface="Times New Roman" panose="02020603050405020304" pitchFamily="18" charset="0"/>
                <a:ea typeface="宋体" panose="02010600030101010101" pitchFamily="2" charset="-122"/>
                <a:sym typeface=""/>
              </a:rPr>
              <a:t>　 </a:t>
            </a:r>
          </a:p>
        </p:txBody>
      </p:sp>
      <p:sp>
        <p:nvSpPr>
          <p:cNvPr id="5" name="A_1ffb5">
            <a:extLst>
              <a:ext uri="{FF2B5EF4-FFF2-40B4-BE49-F238E27FC236}">
                <a16:creationId xmlns:a16="http://schemas.microsoft.com/office/drawing/2014/main" id="{6D4B2080-97A4-CD59-E73B-653A04F3BA4B}"/>
              </a:ext>
            </a:extLst>
          </p:cNvPr>
          <p:cNvSpPr/>
          <p:nvPr/>
        </p:nvSpPr>
        <p:spPr>
          <a:xfrm>
            <a:off x="370840" y="3799840"/>
            <a:ext cx="927563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It is a chance to reconnect with each other.</a:t>
            </a:r>
            <a:r>
              <a:rPr lang="zh-CN" altLang="en-US"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
        <p:nvSpPr>
          <p:cNvPr id="4" name="A_e5738">
            <a:extLst>
              <a:ext uri="{FF2B5EF4-FFF2-40B4-BE49-F238E27FC236}">
                <a16:creationId xmlns:a16="http://schemas.microsoft.com/office/drawing/2014/main" id="{28797BA9-A49C-36E1-9CD1-897A663A1605}"/>
              </a:ext>
            </a:extLst>
          </p:cNvPr>
          <p:cNvSpPr/>
          <p:nvPr/>
        </p:nvSpPr>
        <p:spPr>
          <a:xfrm>
            <a:off x="370840" y="2531872"/>
            <a:ext cx="4454462"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Every Sunday.</a:t>
            </a:r>
            <a:r>
              <a:rPr lang="zh-CN" altLang="en-US"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t>
            </a:r>
          </a:p>
        </p:txBody>
      </p:sp>
    </p:spTree>
    <p:extLst>
      <p:ext uri="{BB962C8B-B14F-4D97-AF65-F5344CB8AC3E}">
        <p14:creationId xmlns:p14="http://schemas.microsoft.com/office/powerpoint/2010/main" val="3965992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Times New Roman" panose="02020603050405020304" pitchFamily="18" charset="0"/>
                <a:ea typeface="黑体" panose="02010609060101010101" pitchFamily="49" charset="-122"/>
                <a:sym typeface="Times New Roman" panose="02020603050405020304" pitchFamily="18" charset="0"/>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27E8B8D1-4CD2-860B-B4D0-3AA0E5D6616E}"/>
              </a:ext>
            </a:extLst>
          </p:cNvPr>
          <p:cNvGraphicFramePr>
            <a:graphicFrameLocks noGrp="1"/>
          </p:cNvGraphicFramePr>
          <p:nvPr>
            <p:extLst>
              <p:ext uri="{D42A27DB-BD31-4B8C-83A1-F6EECF244321}">
                <p14:modId xmlns:p14="http://schemas.microsoft.com/office/powerpoint/2010/main" val="1639230216"/>
              </p:ext>
            </p:extLst>
          </p:nvPr>
        </p:nvGraphicFramePr>
        <p:xfrm>
          <a:off x="381000" y="1339182"/>
          <a:ext cx="11430000" cy="2467610"/>
        </p:xfrm>
        <a:graphic>
          <a:graphicData uri="http://schemas.openxmlformats.org/drawingml/2006/table">
            <a:tbl>
              <a:tblPr firstRow="1" firstCol="1" bandRow="1"/>
              <a:tblGrid>
                <a:gridCol w="1709668">
                  <a:extLst>
                    <a:ext uri="{9D8B030D-6E8A-4147-A177-3AD203B41FA5}">
                      <a16:colId xmlns:a16="http://schemas.microsoft.com/office/drawing/2014/main" val="3558947893"/>
                    </a:ext>
                  </a:extLst>
                </a:gridCol>
                <a:gridCol w="9720332">
                  <a:extLst>
                    <a:ext uri="{9D8B030D-6E8A-4147-A177-3AD203B41FA5}">
                      <a16:colId xmlns:a16="http://schemas.microsoft.com/office/drawing/2014/main" val="2487795524"/>
                    </a:ext>
                  </a:extLst>
                </a:gridCol>
              </a:tblGrid>
              <a:tr h="2467610">
                <a:tc>
                  <a:txBody>
                    <a:bodyPr/>
                    <a:lstStyle/>
                    <a:p>
                      <a:pPr algn="ctr">
                        <a:buNone/>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Mary</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How</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control</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themselves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one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important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skills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kids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will</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need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future.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But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using</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cameras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won’t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help</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kids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get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skill</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will</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always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find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ways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avoid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cameras.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What’s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more</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having</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camera</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might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also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do</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bad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parents’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work</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too.</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9685" marR="1968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3099554"/>
                  </a:ext>
                </a:extLst>
              </a:tr>
            </a:tbl>
          </a:graphicData>
        </a:graphic>
      </p:graphicFrame>
    </p:spTree>
    <p:extLst>
      <p:ext uri="{BB962C8B-B14F-4D97-AF65-F5344CB8AC3E}">
        <p14:creationId xmlns:p14="http://schemas.microsoft.com/office/powerpoint/2010/main" val="491456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1CBE5BE-8007-CF64-2722-3F635FCC759C}"/>
              </a:ext>
            </a:extLst>
          </p:cNvPr>
          <p:cNvSpPr txBox="1">
            <a:spLocks/>
          </p:cNvSpPr>
          <p:nvPr/>
        </p:nvSpPr>
        <p:spPr>
          <a:xfrm>
            <a:off x="381000" y="1269670"/>
            <a:ext cx="11430000" cy="3233578"/>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are they talking about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Should parents monitor their kids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How to deal with problems with parents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Is it important to develop good study habits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What are the skills students need in the future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d6b79">
            <a:extLst>
              <a:ext uri="{FF2B5EF4-FFF2-40B4-BE49-F238E27FC236}">
                <a16:creationId xmlns:a16="http://schemas.microsoft.com/office/drawing/2014/main" id="{725B0B04-819A-A3D3-8DC0-9CA465098438}"/>
              </a:ext>
            </a:extLst>
          </p:cNvPr>
          <p:cNvSpPr/>
          <p:nvPr/>
        </p:nvSpPr>
        <p:spPr>
          <a:xfrm>
            <a:off x="505778" y="1366190"/>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236820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96D0517-6C59-D2AA-6238-FE83334B3B6C}"/>
              </a:ext>
            </a:extLst>
          </p:cNvPr>
          <p:cNvSpPr txBox="1">
            <a:spLocks/>
          </p:cNvSpPr>
          <p:nvPr/>
        </p:nvSpPr>
        <p:spPr>
          <a:xfrm>
            <a:off x="381000" y="675903"/>
            <a:ext cx="11430000" cy="5159426"/>
          </a:xfrm>
          <a:prstGeom prst="rect">
            <a:avLst/>
          </a:prstGeom>
          <a:noFill/>
        </p:spPr>
        <p:txBody>
          <a:bodyPr wrap="square">
            <a:spAutoFit/>
          </a:bodyPr>
          <a:lstStyle/>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Which is John’s idea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Parents should trust their children.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Parents help him a lot in a special way.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Students should limit time on using apps.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Students should learn to control themselves.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Who disagree on the parents’ idea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Tom and John.</a:t>
            </a:r>
            <a:r>
              <a:rPr lang="en-US"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John and Lucy.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Tom and Mary.</a:t>
            </a:r>
            <a:r>
              <a:rPr lang="en-US"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Lucy and Mary.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dcaff">
            <a:extLst>
              <a:ext uri="{FF2B5EF4-FFF2-40B4-BE49-F238E27FC236}">
                <a16:creationId xmlns:a16="http://schemas.microsoft.com/office/drawing/2014/main" id="{06AF737C-6D72-CB0F-857D-7002473A6904}"/>
              </a:ext>
            </a:extLst>
          </p:cNvPr>
          <p:cNvSpPr/>
          <p:nvPr/>
        </p:nvSpPr>
        <p:spPr>
          <a:xfrm>
            <a:off x="505778" y="3942343"/>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
        <p:nvSpPr>
          <p:cNvPr id="4" name="A_0ea58">
            <a:extLst>
              <a:ext uri="{FF2B5EF4-FFF2-40B4-BE49-F238E27FC236}">
                <a16:creationId xmlns:a16="http://schemas.microsoft.com/office/drawing/2014/main" id="{84D1EF4A-56B6-DD7E-6114-6F574E57A0A6}"/>
              </a:ext>
            </a:extLst>
          </p:cNvPr>
          <p:cNvSpPr/>
          <p:nvPr/>
        </p:nvSpPr>
        <p:spPr>
          <a:xfrm>
            <a:off x="505778" y="772423"/>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67153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C081189-CE02-516E-D2DD-917C58F81790}"/>
              </a:ext>
            </a:extLst>
          </p:cNvPr>
          <p:cNvSpPr txBox="1">
            <a:spLocks/>
          </p:cNvSpPr>
          <p:nvPr/>
        </p:nvSpPr>
        <p:spPr>
          <a:xfrm>
            <a:off x="381000" y="533400"/>
            <a:ext cx="11430000" cy="5795176"/>
          </a:xfrm>
          <a:prstGeom prst="rect">
            <a:avLst/>
          </a:prstGeom>
          <a:noFill/>
        </p:spPr>
        <p:txBody>
          <a:bodyPr wrap="square">
            <a:spAutoFit/>
          </a:bodyPr>
          <a:lstStyle/>
          <a:p>
            <a:pPr algn="ctr">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B  </a:t>
            </a:r>
            <a:r>
              <a:rPr lang="en-US" altLang="zh-CN" sz="32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talk</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Modern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research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found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something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amazing</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communicate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each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other.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539750" algn="just">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known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time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chemicals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communicate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each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other.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happens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gets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attacked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攻击</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insects.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gives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chemicals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from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leaves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eaten.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like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warning</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help</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attacked</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another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gets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chemicals</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starts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give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own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different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chemicals.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3599783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91B1648-EA22-DDD6-D2A9-D26E2412F227}"/>
              </a:ext>
            </a:extLst>
          </p:cNvPr>
          <p:cNvSpPr txBox="1">
            <a:spLocks/>
          </p:cNvSpPr>
          <p:nvPr/>
        </p:nvSpPr>
        <p:spPr>
          <a:xfrm>
            <a:off x="381000" y="1400298"/>
            <a:ext cx="11430000" cy="2594300"/>
          </a:xfrm>
          <a:prstGeom prst="rect">
            <a:avLst/>
          </a:prstGeom>
          <a:noFill/>
        </p:spPr>
        <p:txBody>
          <a:bodyPr wrap="square">
            <a:spAutoFit/>
          </a:bodyPr>
          <a:lstStyle/>
          <a:p>
            <a:pPr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Some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chemicals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drive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insects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away.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Others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attract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wasps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黄蜂</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wasps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kill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insects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eating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Scientists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hope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learn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more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this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warning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system</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use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grow</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more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crops.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2625780652"/>
      </p:ext>
    </p:extLst>
  </p:cSld>
  <p:clrMapOvr>
    <a:masterClrMapping/>
  </p:clrMapOvr>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potx" id="{AC93669B-3D91-44B5-9BFF-E36E0FE1023A}" vid="{7EFAD4AB-F981-4B2C-A4FD-A56D4698B366}"/>
    </a:ext>
  </a:extLst>
</a:theme>
</file>

<file path=docProps/app.xml><?xml version="1.0" encoding="utf-8"?>
<Properties xmlns="http://schemas.openxmlformats.org/officeDocument/2006/extended-properties" xmlns:vt="http://schemas.openxmlformats.org/officeDocument/2006/docPropsVTypes">
  <Template>模板</Template>
  <TotalTime>51</TotalTime>
  <Words>2935</Words>
  <Application>Microsoft Office PowerPoint</Application>
  <PresentationFormat>宽屏</PresentationFormat>
  <Paragraphs>182</Paragraphs>
  <Slides>41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41</vt:i4>
      </vt:variant>
    </vt:vector>
  </HeadingPairs>
  <TitlesOfParts>
    <vt:vector size="46" baseType="lpstr">
      <vt:lpstr>等线</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fei li</dc:creator>
  <cp:lastModifiedBy>fei li</cp:lastModifiedBy>
  <cp:revision>12</cp:revision>
  <dcterms:created xsi:type="dcterms:W3CDTF">2025-09-10T03:17:07Z</dcterms:created>
  <dcterms:modified xsi:type="dcterms:W3CDTF">2025-09-11T05:11:03Z</dcterms:modified>
</cp:coreProperties>
</file>