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阅读能力提升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to celebrate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2508FD56-0926-5AF9-9A8C-9C3A551D5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794389"/>
              </p:ext>
            </p:extLst>
          </p:nvPr>
        </p:nvGraphicFramePr>
        <p:xfrm>
          <a:off x="381000" y="1166241"/>
          <a:ext cx="11430000" cy="4525518"/>
        </p:xfrm>
        <a:graphic>
          <a:graphicData uri="http://schemas.openxmlformats.org/drawingml/2006/table">
            <a:tbl>
              <a:tblPr firstRow="1" firstCol="1" bandRow="1"/>
              <a:tblGrid>
                <a:gridCol w="2849088">
                  <a:extLst>
                    <a:ext uri="{9D8B030D-6E8A-4147-A177-3AD203B41FA5}">
                      <a16:colId xmlns:a16="http://schemas.microsoft.com/office/drawing/2014/main" val="3962295719"/>
                    </a:ext>
                  </a:extLst>
                </a:gridCol>
                <a:gridCol w="8580912">
                  <a:extLst>
                    <a:ext uri="{9D8B030D-6E8A-4147-A177-3AD203B41FA5}">
                      <a16:colId xmlns:a16="http://schemas.microsoft.com/office/drawing/2014/main" val="1986791570"/>
                    </a:ext>
                  </a:extLst>
                </a:gridCol>
              </a:tblGrid>
              <a:tr h="583946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30000"/>
                        </a:lnSpc>
                        <a:buNone/>
                      </a:pP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http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//www.Chinadaily.com.cn/Culture/Chinese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traditional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solar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terms/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414865"/>
                  </a:ext>
                </a:extLst>
              </a:tr>
              <a:tr h="1138682">
                <a:tc gridSpan="2">
                  <a:txBody>
                    <a:bodyPr/>
                    <a:lstStyle/>
                    <a:p>
                      <a:pPr fontAlgn="ctr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traditional Chinese lunar calendar divides the year into 24 solar terms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节气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It’s very useful for people’s life and work. Let’s have a look.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859102"/>
                  </a:ext>
                </a:extLst>
              </a:tr>
              <a:tr h="280289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sz="2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Start of Spring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立春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first solar term of the year. It marks the end of winter and the beginning of spring. After Start of Spring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daytime is becoming longer and the weather is becoming warmer. And people eat spring pancakes and spring rolls on the day.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5756142"/>
                  </a:ext>
                </a:extLst>
              </a:tr>
            </a:tbl>
          </a:graphicData>
        </a:graphic>
      </p:graphicFrame>
      <p:pic>
        <p:nvPicPr>
          <p:cNvPr id="1025" name="image133.jpeg">
            <a:extLst>
              <a:ext uri="{FF2B5EF4-FFF2-40B4-BE49-F238E27FC236}">
                <a16:creationId xmlns:a16="http://schemas.microsoft.com/office/drawing/2014/main" id="{4B647644-8F62-B7CB-5F4B-7136D7145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63" y="3205740"/>
            <a:ext cx="2364117" cy="187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8EAAC23-5149-C522-8023-88D3640CC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905787"/>
              </p:ext>
            </p:extLst>
          </p:nvPr>
        </p:nvGraphicFramePr>
        <p:xfrm>
          <a:off x="381000" y="662623"/>
          <a:ext cx="11430000" cy="5605780"/>
        </p:xfrm>
        <a:graphic>
          <a:graphicData uri="http://schemas.openxmlformats.org/drawingml/2006/table">
            <a:tbl>
              <a:tblPr firstRow="1" firstCol="1" bandRow="1"/>
              <a:tblGrid>
                <a:gridCol w="1908029">
                  <a:extLst>
                    <a:ext uri="{9D8B030D-6E8A-4147-A177-3AD203B41FA5}">
                      <a16:colId xmlns:a16="http://schemas.microsoft.com/office/drawing/2014/main" val="4058187905"/>
                    </a:ext>
                  </a:extLst>
                </a:gridCol>
                <a:gridCol w="9521971">
                  <a:extLst>
                    <a:ext uri="{9D8B030D-6E8A-4147-A177-3AD203B41FA5}">
                      <a16:colId xmlns:a16="http://schemas.microsoft.com/office/drawing/2014/main" val="219833867"/>
                    </a:ext>
                  </a:extLst>
                </a:gridCol>
              </a:tblGrid>
              <a:tr h="280289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sz="2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Summer Solstice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夏至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10th solar term. At this time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 of northern hemisphere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北半球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receives the most hours of daylight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 it is not the hottest time in a year. The hottest days often come 20 to 30 days later. People have a tradition of eating noodles on the day.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059033"/>
                  </a:ext>
                </a:extLst>
              </a:tr>
              <a:tr h="280289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sz="2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Autumn Equinox is the 16th solar term. On this 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 and night are of equal length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等长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After this 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days get shorter and nights get longer in the northern hemisphere. In South China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 eat </a:t>
                      </a:r>
                      <a:r>
                        <a:rPr lang="en-US" sz="28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Qiucai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kind of wild amaranth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苋菜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4782631"/>
                  </a:ext>
                </a:extLst>
              </a:tr>
            </a:tbl>
          </a:graphicData>
        </a:graphic>
      </p:graphicFrame>
      <p:pic>
        <p:nvPicPr>
          <p:cNvPr id="2050" name="image134.jpeg">
            <a:extLst>
              <a:ext uri="{FF2B5EF4-FFF2-40B4-BE49-F238E27FC236}">
                <a16:creationId xmlns:a16="http://schemas.microsoft.com/office/drawing/2014/main" id="{F6FBA54F-64DA-72F0-1073-322314700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63" y="1211863"/>
            <a:ext cx="1592221" cy="159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135.jpeg">
            <a:extLst>
              <a:ext uri="{FF2B5EF4-FFF2-40B4-BE49-F238E27FC236}">
                <a16:creationId xmlns:a16="http://schemas.microsoft.com/office/drawing/2014/main" id="{0173867B-E303-7B96-5C18-57D777311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63" y="4316370"/>
            <a:ext cx="1644712" cy="132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185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902D13A-D9FC-49FF-ACDC-99FF142F69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351660"/>
              </p:ext>
            </p:extLst>
          </p:nvPr>
        </p:nvGraphicFramePr>
        <p:xfrm>
          <a:off x="381000" y="1266545"/>
          <a:ext cx="11430000" cy="2802890"/>
        </p:xfrm>
        <a:graphic>
          <a:graphicData uri="http://schemas.openxmlformats.org/drawingml/2006/table">
            <a:tbl>
              <a:tblPr firstRow="1" firstCol="1" bandRow="1"/>
              <a:tblGrid>
                <a:gridCol w="1908029">
                  <a:extLst>
                    <a:ext uri="{9D8B030D-6E8A-4147-A177-3AD203B41FA5}">
                      <a16:colId xmlns:a16="http://schemas.microsoft.com/office/drawing/2014/main" val="3981964304"/>
                    </a:ext>
                  </a:extLst>
                </a:gridCol>
                <a:gridCol w="9521971">
                  <a:extLst>
                    <a:ext uri="{9D8B030D-6E8A-4147-A177-3AD203B41FA5}">
                      <a16:colId xmlns:a16="http://schemas.microsoft.com/office/drawing/2014/main" val="3276729871"/>
                    </a:ext>
                  </a:extLst>
                </a:gridCol>
              </a:tblGrid>
              <a:tr h="280289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sz="2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Major Snow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Daxue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Chinese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 the 21st solar term. The arrival of Major Snow marks the beginning of midwinter. The temperature drops day by day and heavy snow brings us a romantic ice world. People have the custom to eat mutton and porridge. 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2189185"/>
                  </a:ext>
                </a:extLst>
              </a:tr>
            </a:tbl>
          </a:graphicData>
        </a:graphic>
      </p:graphicFrame>
      <p:pic>
        <p:nvPicPr>
          <p:cNvPr id="3073" name="image136.jpeg">
            <a:extLst>
              <a:ext uri="{FF2B5EF4-FFF2-40B4-BE49-F238E27FC236}">
                <a16:creationId xmlns:a16="http://schemas.microsoft.com/office/drawing/2014/main" id="{3508CB63-C5AE-90D8-E8C2-0FE3BD92C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2" y="1824966"/>
            <a:ext cx="1473467" cy="147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277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D9D999-4CD9-F8C6-A9A5-EFEA2B57E0F3}"/>
              </a:ext>
            </a:extLst>
          </p:cNvPr>
          <p:cNvSpPr txBox="1">
            <a:spLocks/>
          </p:cNvSpPr>
          <p:nvPr/>
        </p:nvSpPr>
        <p:spPr>
          <a:xfrm>
            <a:off x="381000" y="1008413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Start of Spring mark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beginning of winter.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end of autumn.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beginning of spring.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end of summer.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people eat on Summer Solstice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Noodles.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Dumplings.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Zongzi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                  D. Pancakes.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1288">
            <a:extLst>
              <a:ext uri="{FF2B5EF4-FFF2-40B4-BE49-F238E27FC236}">
                <a16:creationId xmlns:a16="http://schemas.microsoft.com/office/drawing/2014/main" id="{1ACF4B9E-6812-46F5-9A71-175BDD0D2C1E}"/>
              </a:ext>
            </a:extLst>
          </p:cNvPr>
          <p:cNvSpPr/>
          <p:nvPr/>
        </p:nvSpPr>
        <p:spPr>
          <a:xfrm>
            <a:off x="505778" y="427485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598cc">
            <a:extLst>
              <a:ext uri="{FF2B5EF4-FFF2-40B4-BE49-F238E27FC236}">
                <a16:creationId xmlns:a16="http://schemas.microsoft.com/office/drawing/2014/main" id="{9E9A5CB0-DC97-47B2-9C87-6D721747EA91}"/>
              </a:ext>
            </a:extLst>
          </p:cNvPr>
          <p:cNvSpPr/>
          <p:nvPr/>
        </p:nvSpPr>
        <p:spPr>
          <a:xfrm>
            <a:off x="505778" y="11049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75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3308A4-3D61-6ECD-3023-102A4FBE57E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82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which solar term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day is as long as the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Start of Spring.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Major Snow.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Autumn Equinox.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Summer Solstice.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3200" dirty="0"/>
          </a:p>
        </p:txBody>
      </p:sp>
      <p:sp>
        <p:nvSpPr>
          <p:cNvPr id="2" name="A_0c71b">
            <a:extLst>
              <a:ext uri="{FF2B5EF4-FFF2-40B4-BE49-F238E27FC236}">
                <a16:creationId xmlns:a16="http://schemas.microsoft.com/office/drawing/2014/main" id="{6391F051-8AB9-4479-B684-20A3911D4485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57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C0D09D-49FC-E89A-CD8F-DA5A394A989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23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weather like on Major Snow according to the text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Cool and cloudy.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Cold and snowy.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Cold and rainy.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Sunny and windy.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3200" dirty="0"/>
          </a:p>
        </p:txBody>
      </p:sp>
      <p:sp>
        <p:nvSpPr>
          <p:cNvPr id="2" name="A_27422">
            <a:extLst>
              <a:ext uri="{FF2B5EF4-FFF2-40B4-BE49-F238E27FC236}">
                <a16:creationId xmlns:a16="http://schemas.microsoft.com/office/drawing/2014/main" id="{AD440D63-1E35-4D2E-A98B-1423D38F1BFC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2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BED05F-E588-04C5-6162-083BAB37C0D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is the text probably from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newspaper.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storybook.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travel guide.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A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website. </a:t>
            </a:r>
            <a:endParaRPr lang="zh-CN" altLang="en-US" sz="3200" dirty="0"/>
          </a:p>
        </p:txBody>
      </p:sp>
      <p:sp>
        <p:nvSpPr>
          <p:cNvPr id="2" name="A_adc2e">
            <a:extLst>
              <a:ext uri="{FF2B5EF4-FFF2-40B4-BE49-F238E27FC236}">
                <a16:creationId xmlns:a16="http://schemas.microsoft.com/office/drawing/2014/main" id="{44A91AF9-0119-4D36-BF9D-7E66963A69C3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66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C1B0A60-17E8-44DE-B0CC-D0EDC0FC1AD1}" vid="{65F38DDE-3484-4A01-90B1-0546B67F0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8</TotalTime>
  <Words>478</Words>
  <Application>Microsoft Office PowerPoint</Application>
  <PresentationFormat>宽屏</PresentationFormat>
  <Paragraphs>40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2025-09-10T00:41:04Z</dcterms:created>
  <dcterms:modified xsi:type="dcterms:W3CDTF">2025-09-11T05:34:16Z</dcterms:modified>
</cp:coreProperties>
</file>