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259" r:id="rId8"/>
    <p:sldId id="877" r:id="rId9"/>
    <p:sldId id="878" r:id="rId10"/>
    <p:sldId id="879" r:id="rId11"/>
    <p:sldId id="880" r:id="rId12"/>
    <p:sldId id="881" r:id="rId13"/>
    <p:sldId id="882" r:id="rId14"/>
    <p:sldId id="883" r:id="rId15"/>
    <p:sldId id="884" r:id="rId16"/>
    <p:sldId id="885" r:id="rId17"/>
    <p:sldId id="886" r:id="rId18"/>
    <p:sldId id="87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68" autoAdjust="0"/>
    <p:restoredTop sz="94660"/>
  </p:normalViewPr>
  <p:slideViewPr>
    <p:cSldViewPr snapToGrid="0" showGuides="1">
      <p:cViewPr varScale="1">
        <p:scale>
          <a:sx n="67" d="100"/>
          <a:sy n="67" d="100"/>
        </p:scale>
        <p:origin x="72" y="402"/>
      </p:cViewPr>
      <p:guideLst>
        <p:guide orient="horz" pos="2183"/>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Developing ideas(Reading for writing)</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sym typeface="Times New Roman" panose="02020603050405020304" pitchFamily="18" charset="0"/>
                </a:endParaRPr>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latin typeface="Times New Roman" panose="02020603050405020304" pitchFamily="18" charset="0"/>
                  <a:sym typeface="Times New Roman" panose="02020603050405020304" pitchFamily="18" charset="0"/>
                </a:endParaRPr>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latin typeface="Times New Roman" panose="02020603050405020304" pitchFamily="18" charset="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a:latin typeface="Times New Roman" panose="02020603050405020304" pitchFamily="18" charset="0"/>
                      <a:cs typeface="Times New Roman" panose="02020603050405020304" pitchFamily="18" charset="0"/>
                      <a:sym typeface="Times New Roman" panose="02020603050405020304" pitchFamily="18" charset="0"/>
                    </a:rPr>
                    <a:t>七年级 </a:t>
                  </a:r>
                  <a:r>
                    <a:rPr lang="zh-CN" altLang="en-US" sz="2000" b="1" spc="300" dirty="0">
                      <a:latin typeface="Times New Roman" panose="02020603050405020304" pitchFamily="18" charset="0"/>
                      <a:cs typeface="Times New Roman" panose="02020603050405020304" pitchFamily="18" charset="0"/>
                      <a:sym typeface="Times New Roman" panose="02020603050405020304" pitchFamily="18" charset="0"/>
                    </a:rPr>
                    <a:t>上册 </a:t>
                  </a:r>
                  <a:endParaRPr lang="en-US" altLang="zh-CN" sz="2000" b="1" spc="300" dirty="0">
                    <a:latin typeface="Times New Roman" panose="02020603050405020304" pitchFamily="18" charset="0"/>
                    <a:cs typeface="Times New Roman" panose="02020603050405020304" pitchFamily="18" charset="0"/>
                    <a:sym typeface="Times New Roman" panose="02020603050405020304" pitchFamily="18" charset="0"/>
                  </a:endParaRPr>
                </a:p>
                <a:p>
                  <a:pPr algn="ctr"/>
                  <a:r>
                    <a:rPr lang="en-US" altLang="zh-CN" sz="2000" b="1" spc="300" dirty="0">
                      <a:latin typeface="Times New Roman" panose="02020603050405020304" pitchFamily="18" charset="0"/>
                      <a:cs typeface="Times New Roman" panose="02020603050405020304" pitchFamily="18" charset="0"/>
                      <a:sym typeface="Times New Roman" panose="02020603050405020304" pitchFamily="18" charset="0"/>
                    </a:rPr>
                    <a:t>WY</a:t>
                  </a:r>
                  <a:endParaRPr lang="zh-CN" altLang="en-US" sz="2000" b="1" spc="300" dirty="0">
                    <a:latin typeface="Times New Roman" panose="02020603050405020304" pitchFamily="18" charset="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C183AFF-B907-8C8D-C17D-6B441A0F2C3D}"/>
              </a:ext>
            </a:extLst>
          </p:cNvPr>
          <p:cNvSpPr txBox="1">
            <a:spLocks/>
          </p:cNvSpPr>
          <p:nvPr/>
        </p:nvSpPr>
        <p:spPr>
          <a:xfrm>
            <a:off x="381000" y="849287"/>
            <a:ext cx="11430000" cy="5159426"/>
          </a:xfrm>
          <a:prstGeom prst="rect">
            <a:avLst/>
          </a:prstGeom>
          <a:noFill/>
        </p:spPr>
        <p:txBody>
          <a:bodyPr wrap="square">
            <a:spAutoFit/>
          </a:bodyPr>
          <a:lstStyle/>
          <a:p>
            <a:pPr indent="62992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As a part of history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bamboo is very important. The great scientist Thomas Edison did not invent the light bulb</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灯泡</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but he made it perfect. He wanted the material inside to burn for a long period of time. He tried over 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 different types of materials. However</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none worked very well. One day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he tried to use a piece of bamboo and the light bulb lit up for over a thousand hours. This invention helped other scientists to make the modern light bulb we use today.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35006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263F206-890A-EBC2-5377-772CB30F02D4}"/>
              </a:ext>
            </a:extLst>
          </p:cNvPr>
          <p:cNvSpPr txBox="1">
            <a:spLocks/>
          </p:cNvSpPr>
          <p:nvPr/>
        </p:nvSpPr>
        <p:spPr>
          <a:xfrm>
            <a:off x="381000" y="590847"/>
            <a:ext cx="11430000" cy="5749331"/>
          </a:xfrm>
          <a:prstGeom prst="rect">
            <a:avLst/>
          </a:prstGeom>
          <a:noFill/>
        </p:spPr>
        <p:txBody>
          <a:bodyPr wrap="square">
            <a:spAutoFit/>
          </a:bodyPr>
          <a:lstStyle/>
          <a:p>
            <a:pPr>
              <a:lnSpc>
                <a:spcPct val="110000"/>
              </a:lnSpc>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阅读短文，回答下列问题。</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1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How many uses are there for bamboo</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10000"/>
              </a:lnSpc>
              <a:buNone/>
            </a:pPr>
            <a:r>
              <a:rPr lang="en-US" altLang="zh-CN" sz="2800"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1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Which plant is the fastest growing plant in the world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1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What does the speed of growth depend on</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10000"/>
              </a:lnSpc>
              <a:buNone/>
            </a:pPr>
            <a:r>
              <a:rPr lang="en-US" altLang="zh-CN" sz="2800"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1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Why do people use bamboo today</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10000"/>
              </a:lnSpc>
              <a:buNone/>
            </a:pPr>
            <a:r>
              <a:rPr lang="en-US" altLang="zh-CN" sz="2800"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___________________________</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1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How long did the light bulb light up when Edison used a piece of bamboo to burn</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10000"/>
              </a:lnSpc>
              <a:buNone/>
            </a:pPr>
            <a:r>
              <a:rPr lang="en-US" altLang="zh-CN" sz="2800"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_______________________________________</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39596">
            <a:extLst>
              <a:ext uri="{FF2B5EF4-FFF2-40B4-BE49-F238E27FC236}">
                <a16:creationId xmlns:a16="http://schemas.microsoft.com/office/drawing/2014/main" id="{AD691ADC-1289-4D63-9514-24E23057B753}"/>
              </a:ext>
            </a:extLst>
          </p:cNvPr>
          <p:cNvSpPr/>
          <p:nvPr/>
        </p:nvSpPr>
        <p:spPr>
          <a:xfrm>
            <a:off x="370840" y="5850679"/>
            <a:ext cx="7004050" cy="36435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 lit up for over a thousand hours.</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32e57">
            <a:extLst>
              <a:ext uri="{FF2B5EF4-FFF2-40B4-BE49-F238E27FC236}">
                <a16:creationId xmlns:a16="http://schemas.microsoft.com/office/drawing/2014/main" id="{395CC288-216C-49B1-9363-BE39F4CAA7FA}"/>
              </a:ext>
            </a:extLst>
          </p:cNvPr>
          <p:cNvSpPr/>
          <p:nvPr/>
        </p:nvSpPr>
        <p:spPr>
          <a:xfrm>
            <a:off x="370840" y="4442503"/>
            <a:ext cx="5420868" cy="38959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Because it’s very strong.</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e609f">
            <a:extLst>
              <a:ext uri="{FF2B5EF4-FFF2-40B4-BE49-F238E27FC236}">
                <a16:creationId xmlns:a16="http://schemas.microsoft.com/office/drawing/2014/main" id="{0AFD0480-B185-4AD5-8B00-5E2092B94487}"/>
              </a:ext>
            </a:extLst>
          </p:cNvPr>
          <p:cNvSpPr/>
          <p:nvPr/>
        </p:nvSpPr>
        <p:spPr>
          <a:xfrm>
            <a:off x="370840" y="3503719"/>
            <a:ext cx="11025315" cy="38959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 depends on the type of bamboo</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the earth and the season.</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ce37c">
            <a:extLst>
              <a:ext uri="{FF2B5EF4-FFF2-40B4-BE49-F238E27FC236}">
                <a16:creationId xmlns:a16="http://schemas.microsoft.com/office/drawing/2014/main" id="{32517100-D909-41A2-930A-11503ED2BD48}"/>
              </a:ext>
            </a:extLst>
          </p:cNvPr>
          <p:cNvSpPr/>
          <p:nvPr/>
        </p:nvSpPr>
        <p:spPr>
          <a:xfrm>
            <a:off x="370840" y="2564935"/>
            <a:ext cx="10637901" cy="38959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Bamboo is the fastest growing plant in the world./Bamboo.</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b968a">
            <a:extLst>
              <a:ext uri="{FF2B5EF4-FFF2-40B4-BE49-F238E27FC236}">
                <a16:creationId xmlns:a16="http://schemas.microsoft.com/office/drawing/2014/main" id="{5CFA48D1-B0D9-4D04-8F85-C7FE33BFF6B3}"/>
              </a:ext>
            </a:extLst>
          </p:cNvPr>
          <p:cNvSpPr/>
          <p:nvPr/>
        </p:nvSpPr>
        <p:spPr>
          <a:xfrm>
            <a:off x="370840" y="1626151"/>
            <a:ext cx="6786436" cy="38959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There are over 1</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000 uses for it.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933936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0669511-0B2A-0136-F00D-AA6A73DA55D9}"/>
              </a:ext>
            </a:extLst>
          </p:cNvPr>
          <p:cNvSpPr txBox="1">
            <a:spLocks/>
          </p:cNvSpPr>
          <p:nvPr/>
        </p:nvSpPr>
        <p:spPr>
          <a:xfrm>
            <a:off x="381000" y="1067789"/>
            <a:ext cx="11430000" cy="3874650"/>
          </a:xfrm>
          <a:prstGeom prst="rect">
            <a:avLst/>
          </a:prstGeom>
          <a:noFill/>
        </p:spPr>
        <p:txBody>
          <a:bodyPr wrap="square">
            <a:spAutoFit/>
          </a:bodyPr>
          <a:lstStyle/>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任务二：书面表达。</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主题词汇积累</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世界各地</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通常地</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生长</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effectLst/>
                <a:latin typeface="Times New Roman" panose="02020603050405020304" pitchFamily="18" charset="0"/>
                <a:ea typeface="宋体" panose="02010600030101010101" pitchFamily="2" charset="-122"/>
                <a:cs typeface="Times New Roman" panose="02020603050405020304" pitchFamily="18" charset="0"/>
              </a:rPr>
              <a:t>v.</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一片；一张；一块</a:t>
            </a:r>
            <a:r>
              <a:rPr lang="en-US" altLang="zh-CN" sz="3200" dirty="0">
                <a:effectLst/>
                <a:latin typeface="Times New Roman" panose="02020603050405020304" pitchFamily="18" charset="0"/>
                <a:ea typeface="宋体" panose="02010600030101010101" pitchFamily="2" charset="-122"/>
                <a:cs typeface="Times New Roman" panose="02020603050405020304" pitchFamily="18" charset="0"/>
              </a:rPr>
              <a:t>__________________</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
        <p:nvSpPr>
          <p:cNvPr id="6" name="A_0e642">
            <a:extLst>
              <a:ext uri="{FF2B5EF4-FFF2-40B4-BE49-F238E27FC236}">
                <a16:creationId xmlns:a16="http://schemas.microsoft.com/office/drawing/2014/main" id="{4B687862-B512-4F40-91B1-37D7969B274E}"/>
              </a:ext>
            </a:extLst>
          </p:cNvPr>
          <p:cNvSpPr/>
          <p:nvPr/>
        </p:nvSpPr>
        <p:spPr>
          <a:xfrm>
            <a:off x="3634740" y="4334229"/>
            <a:ext cx="3459291" cy="47792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rPr>
              <a:t>a piece of</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05131">
            <a:extLst>
              <a:ext uri="{FF2B5EF4-FFF2-40B4-BE49-F238E27FC236}">
                <a16:creationId xmlns:a16="http://schemas.microsoft.com/office/drawing/2014/main" id="{8E495D04-0388-461C-8B9C-5318E58EA189}"/>
              </a:ext>
            </a:extLst>
          </p:cNvPr>
          <p:cNvSpPr/>
          <p:nvPr/>
        </p:nvSpPr>
        <p:spPr>
          <a:xfrm>
            <a:off x="1724152" y="3700245"/>
            <a:ext cx="228981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grow</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26083">
            <a:extLst>
              <a:ext uri="{FF2B5EF4-FFF2-40B4-BE49-F238E27FC236}">
                <a16:creationId xmlns:a16="http://schemas.microsoft.com/office/drawing/2014/main" id="{25FC8BDE-644D-4C60-AE26-2ACB81757DE4}"/>
              </a:ext>
            </a:extLst>
          </p:cNvPr>
          <p:cNvSpPr/>
          <p:nvPr/>
        </p:nvSpPr>
        <p:spPr>
          <a:xfrm>
            <a:off x="1594803" y="3066261"/>
            <a:ext cx="2657538"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usually</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2" name="A_09dce">
            <a:extLst>
              <a:ext uri="{FF2B5EF4-FFF2-40B4-BE49-F238E27FC236}">
                <a16:creationId xmlns:a16="http://schemas.microsoft.com/office/drawing/2014/main" id="{9B9691D2-59D3-4EC2-B61F-F989496FDD6A}"/>
              </a:ext>
            </a:extLst>
          </p:cNvPr>
          <p:cNvSpPr/>
          <p:nvPr/>
        </p:nvSpPr>
        <p:spPr>
          <a:xfrm>
            <a:off x="2002790" y="2432277"/>
            <a:ext cx="4432935"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around the world</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2320366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727A6E8-B830-5110-0A4D-65A9539FAB03}"/>
              </a:ext>
            </a:extLst>
          </p:cNvPr>
          <p:cNvSpPr txBox="1">
            <a:spLocks/>
          </p:cNvSpPr>
          <p:nvPr/>
        </p:nvSpPr>
        <p:spPr>
          <a:xfrm>
            <a:off x="381000" y="1008413"/>
            <a:ext cx="11430000" cy="5161478"/>
          </a:xfrm>
          <a:prstGeom prst="rect">
            <a:avLst/>
          </a:prstGeom>
          <a:noFill/>
        </p:spPr>
        <p:txBody>
          <a:bodyPr wrap="square">
            <a:spAutoFit/>
          </a:bodyPr>
          <a:lstStyle/>
          <a:p>
            <a:pPr>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常用句型积累</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对世界上许多人来说，竹子是一种奇妙的植物。</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世界上生长最快的植物是竹子。</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竹子是世界上最古老的建筑材料之一。</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竹子至今仍被用来建造房屋。</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3a003">
            <a:extLst>
              <a:ext uri="{FF2B5EF4-FFF2-40B4-BE49-F238E27FC236}">
                <a16:creationId xmlns:a16="http://schemas.microsoft.com/office/drawing/2014/main" id="{4AE0AB8D-1DA1-4D44-A3DA-21B5522C65DE}"/>
              </a:ext>
            </a:extLst>
          </p:cNvPr>
          <p:cNvSpPr/>
          <p:nvPr/>
        </p:nvSpPr>
        <p:spPr>
          <a:xfrm>
            <a:off x="370840" y="5542821"/>
            <a:ext cx="8143431"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Bamboo is still used to build houses today.</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bf5db">
            <a:extLst>
              <a:ext uri="{FF2B5EF4-FFF2-40B4-BE49-F238E27FC236}">
                <a16:creationId xmlns:a16="http://schemas.microsoft.com/office/drawing/2014/main" id="{4E21091E-3F1F-4BBF-A296-B2305A515D8F}"/>
              </a:ext>
            </a:extLst>
          </p:cNvPr>
          <p:cNvSpPr/>
          <p:nvPr/>
        </p:nvSpPr>
        <p:spPr>
          <a:xfrm>
            <a:off x="370840" y="4433349"/>
            <a:ext cx="10126282"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One of the world’s oldest building materials is bamboo.</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f55a7">
            <a:extLst>
              <a:ext uri="{FF2B5EF4-FFF2-40B4-BE49-F238E27FC236}">
                <a16:creationId xmlns:a16="http://schemas.microsoft.com/office/drawing/2014/main" id="{AA9BDEBA-3C1F-4C88-890A-9BAF9385EC53}"/>
              </a:ext>
            </a:extLst>
          </p:cNvPr>
          <p:cNvSpPr/>
          <p:nvPr/>
        </p:nvSpPr>
        <p:spPr>
          <a:xfrm>
            <a:off x="370840" y="3323877"/>
            <a:ext cx="92647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 fastest growing plant in the world is bamboo.</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0a645">
            <a:extLst>
              <a:ext uri="{FF2B5EF4-FFF2-40B4-BE49-F238E27FC236}">
                <a16:creationId xmlns:a16="http://schemas.microsoft.com/office/drawing/2014/main" id="{C264D620-DFDF-482A-85E5-6E2869B39087}"/>
              </a:ext>
            </a:extLst>
          </p:cNvPr>
          <p:cNvSpPr/>
          <p:nvPr/>
        </p:nvSpPr>
        <p:spPr>
          <a:xfrm>
            <a:off x="370840" y="2214405"/>
            <a:ext cx="11512550"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Bamboo is a wonderful plant for many people around the world.</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2795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4397E6F-9BB5-2958-B44A-C07C7D63E35C}"/>
              </a:ext>
            </a:extLst>
          </p:cNvPr>
          <p:cNvSpPr txBox="1">
            <a:spLocks/>
          </p:cNvSpPr>
          <p:nvPr/>
        </p:nvSpPr>
        <p:spPr>
          <a:xfrm>
            <a:off x="381000" y="960912"/>
            <a:ext cx="11430000" cy="3234475"/>
          </a:xfrm>
          <a:prstGeom prst="rect">
            <a:avLst/>
          </a:prstGeom>
          <a:noFill/>
        </p:spPr>
        <p:txBody>
          <a:bodyPr wrap="square">
            <a:spAutoFit/>
          </a:bodyPr>
          <a:lstStyle/>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写作任务</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世界地球日即将来临，为增加学生的环保知识，提升保护树木的意识，学校环保社团正在举行“保护树木，爱护地球”为主题的英文演讲比赛活动。假如你是李华，请根据以下要点，完成一篇演讲稿，号召大家一起行动起来，保护树木。</a:t>
            </a:r>
            <a:endParaRPr lang="zh-CN" altLang="en-US" sz="3200" dirty="0"/>
          </a:p>
        </p:txBody>
      </p:sp>
    </p:spTree>
    <p:extLst>
      <p:ext uri="{BB962C8B-B14F-4D97-AF65-F5344CB8AC3E}">
        <p14:creationId xmlns:p14="http://schemas.microsoft.com/office/powerpoint/2010/main" val="34295270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B408C974-1B28-91C3-574F-C98312EF8070}"/>
              </a:ext>
            </a:extLst>
          </p:cNvPr>
          <p:cNvGraphicFramePr>
            <a:graphicFrameLocks noGrp="1"/>
          </p:cNvGraphicFramePr>
          <p:nvPr>
            <p:extLst>
              <p:ext uri="{D42A27DB-BD31-4B8C-83A1-F6EECF244321}">
                <p14:modId xmlns:p14="http://schemas.microsoft.com/office/powerpoint/2010/main" val="300424877"/>
              </p:ext>
            </p:extLst>
          </p:nvPr>
        </p:nvGraphicFramePr>
        <p:xfrm>
          <a:off x="629392" y="783936"/>
          <a:ext cx="10865922" cy="2677160"/>
        </p:xfrm>
        <a:graphic>
          <a:graphicData uri="http://schemas.openxmlformats.org/drawingml/2006/table">
            <a:tbl>
              <a:tblPr firstRow="1" firstCol="1" bandRow="1"/>
              <a:tblGrid>
                <a:gridCol w="4619502">
                  <a:extLst>
                    <a:ext uri="{9D8B030D-6E8A-4147-A177-3AD203B41FA5}">
                      <a16:colId xmlns:a16="http://schemas.microsoft.com/office/drawing/2014/main" val="3670248974"/>
                    </a:ext>
                  </a:extLst>
                </a:gridCol>
                <a:gridCol w="6246420">
                  <a:extLst>
                    <a:ext uri="{9D8B030D-6E8A-4147-A177-3AD203B41FA5}">
                      <a16:colId xmlns:a16="http://schemas.microsoft.com/office/drawing/2014/main" val="915722752"/>
                    </a:ext>
                  </a:extLst>
                </a:gridCol>
              </a:tblGrid>
              <a:tr h="405130">
                <a:tc>
                  <a:txBody>
                    <a:bodyPr/>
                    <a:lstStyle/>
                    <a:p>
                      <a:pPr algn="ctr">
                        <a:buNone/>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树木对人类的重要性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树木能够帮助净化空气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buNone/>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请自行补充</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54668783"/>
                  </a:ext>
                </a:extLst>
              </a:tr>
              <a:tr h="405130">
                <a:tc>
                  <a:txBody>
                    <a:bodyPr/>
                    <a:lstStyle/>
                    <a:p>
                      <a:pPr algn="ctr">
                        <a:buNone/>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目前面临的主要问题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人们砍伐大量树木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1055188"/>
                  </a:ext>
                </a:extLst>
              </a:tr>
              <a:tr h="405130">
                <a:tc>
                  <a:txBody>
                    <a:bodyPr/>
                    <a:lstStyle/>
                    <a:p>
                      <a:pPr algn="ctr">
                        <a:buNone/>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我们如何保护树木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多种树</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buNone/>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请自行补充</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1~2</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69706027"/>
                  </a:ext>
                </a:extLst>
              </a:tr>
              <a:tr h="405130">
                <a:tc>
                  <a:txBody>
                    <a:bodyPr/>
                    <a:lstStyle/>
                    <a:p>
                      <a:pPr algn="ctr">
                        <a:buNone/>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号召大家保护树木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3643345"/>
                  </a:ext>
                </a:extLst>
              </a:tr>
            </a:tbl>
          </a:graphicData>
        </a:graphic>
      </p:graphicFrame>
      <p:sp>
        <p:nvSpPr>
          <p:cNvPr id="4" name="文本框 3">
            <a:extLst>
              <a:ext uri="{FF2B5EF4-FFF2-40B4-BE49-F238E27FC236}">
                <a16:creationId xmlns:a16="http://schemas.microsoft.com/office/drawing/2014/main" id="{2ADEB001-0FF7-ACAE-D680-8E8321D3EF3B}"/>
              </a:ext>
            </a:extLst>
          </p:cNvPr>
          <p:cNvSpPr txBox="1">
            <a:spLocks/>
          </p:cNvSpPr>
          <p:nvPr/>
        </p:nvSpPr>
        <p:spPr>
          <a:xfrm>
            <a:off x="374567" y="3345873"/>
            <a:ext cx="11442865" cy="3233578"/>
          </a:xfrm>
          <a:prstGeom prst="rect">
            <a:avLst/>
          </a:prstGeom>
          <a:noFill/>
        </p:spPr>
        <p:txBody>
          <a:bodyPr wrap="square">
            <a:spAutoFit/>
          </a:bodyPr>
          <a:lstStyle/>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(1)80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词左右，开头、结尾已给出，不计入总词数；</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要点齐全，可适当发挥；</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条理清晰，语句通顺，意义连贯，书写规范；</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文中不得出现真实姓名、校名。</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20871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E309288-B228-4A0F-063F-8F58F6291637}"/>
              </a:ext>
            </a:extLst>
          </p:cNvPr>
          <p:cNvSpPr txBox="1">
            <a:spLocks/>
          </p:cNvSpPr>
          <p:nvPr/>
        </p:nvSpPr>
        <p:spPr>
          <a:xfrm>
            <a:off x="381000" y="533400"/>
            <a:ext cx="11430000" cy="5799601"/>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Dear students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 am Li Hua. I am glad to speak here today. My topic is protecting trees and helping the earth. </a:t>
            </a:r>
          </a:p>
          <a:p>
            <a:pPr indent="539750" algn="just">
              <a:lnSpc>
                <a:spcPct val="130000"/>
              </a:lnSpc>
              <a:buNone/>
            </a:pPr>
            <a:r>
              <a:rPr lang="en-US" altLang="zh-CN" sz="3200" dirty="0">
                <a:latin typeface="Times New Roman" panose="02020603050405020304" pitchFamily="18" charset="0"/>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a:extLst>
              <a:ext uri="{FF2B5EF4-FFF2-40B4-BE49-F238E27FC236}">
                <a16:creationId xmlns:a16="http://schemas.microsoft.com/office/drawing/2014/main" id="{87404DF3-2B90-4397-968D-BEA7DA789239}"/>
              </a:ext>
            </a:extLst>
          </p:cNvPr>
          <p:cNvSpPr>
            <a:spLocks noChangeAspect="1"/>
          </p:cNvSpPr>
          <p:nvPr/>
        </p:nvSpPr>
        <p:spPr>
          <a:xfrm>
            <a:off x="381000" y="2491949"/>
            <a:ext cx="11430000" cy="3873753"/>
          </a:xfrm>
          <a:prstGeom prst="rect">
            <a:avLst/>
          </a:prstGeom>
        </p:spPr>
        <p:txBody>
          <a:bodyPr>
            <a:spAutoFit/>
          </a:bodyPr>
          <a:lstStyle/>
          <a:p>
            <a:pPr indent="539750" algn="just">
              <a:lnSpc>
                <a:spcPct val="130000"/>
              </a:lnSpc>
              <a:buNone/>
            </a:pP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Trees are really important in our daily lives. They help us in many ways. Trees provide us with wood and fruit. Many of the things in our daily lives come from trees. For example</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paper and pencils. A lot of furniture is made of wood as well. Trees also help fight against pollution. They take in harmful gases and produce oxygen. As a result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they keep the air cool and clean.</a:t>
            </a:r>
            <a:r>
              <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18422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2391452-64D7-3A80-2BA4-44038DAE1DBA}"/>
              </a:ext>
            </a:extLst>
          </p:cNvPr>
          <p:cNvSpPr txBox="1">
            <a:spLocks/>
          </p:cNvSpPr>
          <p:nvPr/>
        </p:nvSpPr>
        <p:spPr>
          <a:xfrm>
            <a:off x="381000" y="782782"/>
            <a:ext cx="11430000" cy="3880037"/>
          </a:xfrm>
          <a:prstGeom prst="rect">
            <a:avLst/>
          </a:prstGeom>
          <a:noFill/>
        </p:spPr>
        <p:txBody>
          <a:bodyPr wrap="square">
            <a:spAutoFit/>
          </a:bodyPr>
          <a:lstStyle/>
          <a:p>
            <a:pPr indent="539750" algn="just">
              <a:lnSpc>
                <a:spcPct val="130000"/>
              </a:lnSpc>
              <a:buNone/>
            </a:pPr>
            <a:r>
              <a:rPr lang="en-US" altLang="zh-CN" sz="3200" dirty="0">
                <a:latin typeface="Times New Roman" panose="02020603050405020304" pitchFamily="18" charset="0"/>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p>
        </p:txBody>
      </p:sp>
      <p:sp>
        <p:nvSpPr>
          <p:cNvPr id="2" name="矩形 1">
            <a:extLst>
              <a:ext uri="{FF2B5EF4-FFF2-40B4-BE49-F238E27FC236}">
                <a16:creationId xmlns:a16="http://schemas.microsoft.com/office/drawing/2014/main" id="{4232A3FE-F37D-4F52-AFE9-6483D0E7FD39}"/>
              </a:ext>
            </a:extLst>
          </p:cNvPr>
          <p:cNvSpPr>
            <a:spLocks noChangeAspect="1"/>
          </p:cNvSpPr>
          <p:nvPr/>
        </p:nvSpPr>
        <p:spPr>
          <a:xfrm>
            <a:off x="381000" y="613651"/>
            <a:ext cx="11430000" cy="3873753"/>
          </a:xfrm>
          <a:prstGeom prst="rect">
            <a:avLst/>
          </a:prstGeom>
        </p:spPr>
        <p:txBody>
          <a:bodyPr>
            <a:spAutoFit/>
          </a:bodyPr>
          <a:lstStyle/>
          <a:p>
            <a:pPr indent="539750" algn="just">
              <a:lnSpc>
                <a:spcPct val="130000"/>
              </a:lnSpc>
              <a:buNone/>
            </a:pP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However</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people cut down millions of trees every year. It is very important for us to protect the trees. First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we must stop cutting down too many trees. Second</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we should stop using disposable chopsticks and save paper and so on. Third</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we should plant more trees and take good care of them.</a:t>
            </a:r>
            <a:r>
              <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539750" algn="just">
              <a:lnSpc>
                <a:spcPct val="130000"/>
              </a:lnSpc>
              <a:buNone/>
            </a:pP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Let’s do our best to make our environment greener.</a:t>
            </a:r>
            <a:r>
              <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3F5B13C0-E9B0-4AA4-832D-71BECBD12EEA}"/>
              </a:ext>
            </a:extLst>
          </p:cNvPr>
          <p:cNvSpPr>
            <a:spLocks noChangeAspect="1"/>
          </p:cNvSpPr>
          <p:nvPr/>
        </p:nvSpPr>
        <p:spPr>
          <a:xfrm>
            <a:off x="7969577" y="4656535"/>
            <a:ext cx="4252831" cy="679160"/>
          </a:xfrm>
          <a:prstGeom prst="rect">
            <a:avLst/>
          </a:prstGeom>
        </p:spPr>
        <p:txBody>
          <a:bodyPr wrap="none">
            <a:spAutoFit/>
          </a:bodyPr>
          <a:lstStyle/>
          <a:p>
            <a:pPr>
              <a:lnSpc>
                <a:spcPct val="130000"/>
              </a:lnSpc>
            </a:pPr>
            <a:r>
              <a:rPr lang="en-US" altLang="zh-CN" sz="3200" b="1" dirty="0">
                <a:latin typeface="Times New Roman" panose="02020603050405020304" pitchFamily="18" charset="0"/>
                <a:ea typeface="宋体" panose="02010600030101010101" pitchFamily="2" charset="-122"/>
              </a:rPr>
              <a:t>That’s all. Thank you.  </a:t>
            </a:r>
            <a:endParaRPr lang="zh-CN" altLang="en-US" sz="3200" dirty="0"/>
          </a:p>
        </p:txBody>
      </p:sp>
    </p:spTree>
    <p:extLst>
      <p:ext uri="{BB962C8B-B14F-4D97-AF65-F5344CB8AC3E}">
        <p14:creationId xmlns:p14="http://schemas.microsoft.com/office/powerpoint/2010/main" val="121018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Times New Roman" panose="02020603050405020304" pitchFamily="18" charset="0"/>
                <a:ea typeface="黑体" panose="02010609060101010101" pitchFamily="49" charset="-122"/>
                <a:sym typeface="Times New Roman" panose="02020603050405020304" pitchFamily="18" charset="0"/>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Developing ideas(Reading for writing)</a:t>
            </a:r>
            <a:endPar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endParaRP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sym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sym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sym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Unit 5</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The power of plants</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2B09E4F-7116-E3F4-7E74-889060958F0A}"/>
              </a:ext>
            </a:extLst>
          </p:cNvPr>
          <p:cNvSpPr txBox="1">
            <a:spLocks/>
          </p:cNvSpPr>
          <p:nvPr/>
        </p:nvSpPr>
        <p:spPr>
          <a:xfrm>
            <a:off x="381000" y="1483426"/>
            <a:ext cx="11430000" cy="4513928"/>
          </a:xfrm>
          <a:prstGeom prst="rect">
            <a:avLst/>
          </a:prstGeom>
          <a:noFill/>
        </p:spPr>
        <p:txBody>
          <a:bodyPr wrap="square">
            <a:spAutoFit/>
          </a:bodyPr>
          <a:lstStyle/>
          <a:p>
            <a:pPr>
              <a:lnSpc>
                <a:spcPct val="130000"/>
              </a:lnSpc>
              <a:buNone/>
            </a:pPr>
            <a:r>
              <a:rPr lang="zh-CN" altLang="zh-CN" sz="3200" b="1"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Ⅰ</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根据句意及汉语提示完成单词。</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brother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likes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drink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咖啡</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doesn’t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like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drink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tea.</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How</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放松</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Calibri" panose="020F0502020204030204" pitchFamily="34" charset="0"/>
                <a:ea typeface="楷体" panose="02010609060101010101" pitchFamily="49" charset="-122"/>
                <a:cs typeface="Calibri" panose="020F0502020204030204" pitchFamily="34"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listening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music.</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often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聊天</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parents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after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dinner.</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keep</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chickens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back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庭院</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5ec14">
            <a:extLst>
              <a:ext uri="{FF2B5EF4-FFF2-40B4-BE49-F238E27FC236}">
                <a16:creationId xmlns:a16="http://schemas.microsoft.com/office/drawing/2014/main" id="{2147B64C-86EB-469F-B50C-24644F9587B7}"/>
              </a:ext>
            </a:extLst>
          </p:cNvPr>
          <p:cNvSpPr/>
          <p:nvPr/>
        </p:nvSpPr>
        <p:spPr>
          <a:xfrm>
            <a:off x="6184265" y="5383850"/>
            <a:ext cx="2136839"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yard</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7e9aa">
            <a:extLst>
              <a:ext uri="{FF2B5EF4-FFF2-40B4-BE49-F238E27FC236}">
                <a16:creationId xmlns:a16="http://schemas.microsoft.com/office/drawing/2014/main" id="{F612C999-AF61-4E7F-AEDD-98EAA70B9923}"/>
              </a:ext>
            </a:extLst>
          </p:cNvPr>
          <p:cNvSpPr/>
          <p:nvPr/>
        </p:nvSpPr>
        <p:spPr>
          <a:xfrm>
            <a:off x="1917065" y="4749866"/>
            <a:ext cx="206857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chat</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171db">
            <a:extLst>
              <a:ext uri="{FF2B5EF4-FFF2-40B4-BE49-F238E27FC236}">
                <a16:creationId xmlns:a16="http://schemas.microsoft.com/office/drawing/2014/main" id="{F7AD8519-3B4D-48C0-85DB-7ECC7CDF9A21}"/>
              </a:ext>
            </a:extLst>
          </p:cNvPr>
          <p:cNvSpPr/>
          <p:nvPr/>
        </p:nvSpPr>
        <p:spPr>
          <a:xfrm>
            <a:off x="3260090" y="3481898"/>
            <a:ext cx="2197735"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relax</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A_ce055">
            <a:extLst>
              <a:ext uri="{FF2B5EF4-FFF2-40B4-BE49-F238E27FC236}">
                <a16:creationId xmlns:a16="http://schemas.microsoft.com/office/drawing/2014/main" id="{C5928EC5-9060-4FB9-834B-FAB2C5509CD9}"/>
              </a:ext>
            </a:extLst>
          </p:cNvPr>
          <p:cNvSpPr/>
          <p:nvPr/>
        </p:nvSpPr>
        <p:spPr>
          <a:xfrm>
            <a:off x="5186871" y="2213930"/>
            <a:ext cx="2340038"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coffee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26EF11-B2DA-B129-06E4-1502FB38239D}"/>
              </a:ext>
            </a:extLst>
          </p:cNvPr>
          <p:cNvSpPr txBox="1">
            <a:spLocks/>
          </p:cNvSpPr>
          <p:nvPr/>
        </p:nvSpPr>
        <p:spPr>
          <a:xfrm>
            <a:off x="381000" y="770906"/>
            <a:ext cx="11430000" cy="5081456"/>
          </a:xfrm>
          <a:prstGeom prst="rect">
            <a:avLst/>
          </a:prstGeom>
          <a:noFill/>
        </p:spPr>
        <p:txBody>
          <a:bodyPr wrap="square">
            <a:spAutoFit/>
          </a:bodyPr>
          <a:lstStyle/>
          <a:p>
            <a:pPr>
              <a:lnSpc>
                <a:spcPct val="130000"/>
              </a:lnSpc>
              <a:buNone/>
            </a:pPr>
            <a:r>
              <a:rPr lang="zh-CN" altLang="zh-CN" sz="2800" b="1"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Ⅱ</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从方框中选择合适的单词或短语，并用其正确形式填空。</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secret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popular</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biscuit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come back</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in common</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This weekend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Jeff will have some cakes and</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for a picnic.</a:t>
            </a:r>
            <a:r>
              <a:rPr lang="en-US" altLang="zh-CN" sz="28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I think the Chinese food is the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food around the world.</a:t>
            </a:r>
            <a:r>
              <a:rPr lang="en-US" altLang="zh-CN" sz="28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I think one of the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to learn well is to know how to ask questions.</a:t>
            </a:r>
            <a:r>
              <a:rPr lang="en-US" altLang="zh-CN" sz="28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Lily and Lucy are twin sisters</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so they have a lot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When does she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home from the trip</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A_33e93">
            <a:extLst>
              <a:ext uri="{FF2B5EF4-FFF2-40B4-BE49-F238E27FC236}">
                <a16:creationId xmlns:a16="http://schemas.microsoft.com/office/drawing/2014/main" id="{288926C8-5448-4085-8A55-86CE72E95A47}"/>
              </a:ext>
            </a:extLst>
          </p:cNvPr>
          <p:cNvSpPr/>
          <p:nvPr/>
        </p:nvSpPr>
        <p:spPr>
          <a:xfrm>
            <a:off x="2979103" y="5305314"/>
            <a:ext cx="2921063"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come back</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c2720">
            <a:extLst>
              <a:ext uri="{FF2B5EF4-FFF2-40B4-BE49-F238E27FC236}">
                <a16:creationId xmlns:a16="http://schemas.microsoft.com/office/drawing/2014/main" id="{6D896FB7-5E70-4D48-BA73-DCA44B1C8329}"/>
              </a:ext>
            </a:extLst>
          </p:cNvPr>
          <p:cNvSpPr/>
          <p:nvPr/>
        </p:nvSpPr>
        <p:spPr>
          <a:xfrm>
            <a:off x="8286052" y="4750578"/>
            <a:ext cx="29131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 common</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6" name="A_15c77">
            <a:extLst>
              <a:ext uri="{FF2B5EF4-FFF2-40B4-BE49-F238E27FC236}">
                <a16:creationId xmlns:a16="http://schemas.microsoft.com/office/drawing/2014/main" id="{C15F4BE8-6428-46AE-8555-8F5AAD15493A}"/>
              </a:ext>
            </a:extLst>
          </p:cNvPr>
          <p:cNvSpPr/>
          <p:nvPr/>
        </p:nvSpPr>
        <p:spPr>
          <a:xfrm>
            <a:off x="3337878" y="3641106"/>
            <a:ext cx="2328862"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secrets</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8e9df">
            <a:extLst>
              <a:ext uri="{FF2B5EF4-FFF2-40B4-BE49-F238E27FC236}">
                <a16:creationId xmlns:a16="http://schemas.microsoft.com/office/drawing/2014/main" id="{29B2E155-A256-422D-8ECF-131CC307E89C}"/>
              </a:ext>
            </a:extLst>
          </p:cNvPr>
          <p:cNvSpPr/>
          <p:nvPr/>
        </p:nvSpPr>
        <p:spPr>
          <a:xfrm>
            <a:off x="5274628" y="2531634"/>
            <a:ext cx="333857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most popular</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9f604">
            <a:extLst>
              <a:ext uri="{FF2B5EF4-FFF2-40B4-BE49-F238E27FC236}">
                <a16:creationId xmlns:a16="http://schemas.microsoft.com/office/drawing/2014/main" id="{69FBC918-3602-4E05-A6EB-011BFB9C5C79}"/>
              </a:ext>
            </a:extLst>
          </p:cNvPr>
          <p:cNvSpPr/>
          <p:nvPr/>
        </p:nvSpPr>
        <p:spPr>
          <a:xfrm>
            <a:off x="7622540" y="1976898"/>
            <a:ext cx="24575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biscuits</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矩形 3">
            <a:extLst>
              <a:ext uri="{FF2B5EF4-FFF2-40B4-BE49-F238E27FC236}">
                <a16:creationId xmlns:a16="http://schemas.microsoft.com/office/drawing/2014/main" id="{D02073B6-D372-1070-4842-2F9AC38E2486}"/>
              </a:ext>
            </a:extLst>
          </p:cNvPr>
          <p:cNvSpPr/>
          <p:nvPr/>
        </p:nvSpPr>
        <p:spPr>
          <a:xfrm>
            <a:off x="1805049" y="1472540"/>
            <a:ext cx="8562109" cy="451263"/>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930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2D8EAC7-B179-C24C-B5C3-8108D47AE4C8}"/>
              </a:ext>
            </a:extLst>
          </p:cNvPr>
          <p:cNvSpPr txBox="1">
            <a:spLocks/>
          </p:cNvSpPr>
          <p:nvPr/>
        </p:nvSpPr>
        <p:spPr>
          <a:xfrm>
            <a:off x="381000" y="830283"/>
            <a:ext cx="11430000" cy="3873753"/>
          </a:xfrm>
          <a:prstGeom prst="rect">
            <a:avLst/>
          </a:prstGeom>
          <a:noFill/>
        </p:spPr>
        <p:txBody>
          <a:bodyPr wrap="square">
            <a:spAutoFit/>
          </a:bodyPr>
          <a:lstStyle/>
          <a:p>
            <a:pPr>
              <a:lnSpc>
                <a:spcPct val="130000"/>
              </a:lnSpc>
              <a:buNone/>
            </a:pPr>
            <a:r>
              <a:rPr lang="zh-CN" altLang="zh-CN" sz="3200" b="1"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Ⅲ</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句型转换。</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［人与自我·劳动实践］</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sister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spent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whole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washing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clothes.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改为同义句</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sister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spent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washing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clothes.</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speak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both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English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Chinese.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改为同义句</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speak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English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Chinese.</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3988d">
            <a:extLst>
              <a:ext uri="{FF2B5EF4-FFF2-40B4-BE49-F238E27FC236}">
                <a16:creationId xmlns:a16="http://schemas.microsoft.com/office/drawing/2014/main" id="{84D8323D-AB26-4BD8-8716-23B029B33832}"/>
              </a:ext>
            </a:extLst>
          </p:cNvPr>
          <p:cNvSpPr/>
          <p:nvPr/>
        </p:nvSpPr>
        <p:spPr>
          <a:xfrm>
            <a:off x="6942534" y="4147652"/>
            <a:ext cx="3587814" cy="52620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also</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4" name="A_c5dd1">
            <a:extLst>
              <a:ext uri="{FF2B5EF4-FFF2-40B4-BE49-F238E27FC236}">
                <a16:creationId xmlns:a16="http://schemas.microsoft.com/office/drawing/2014/main" id="{C742E236-8A34-4D19-9DCB-3C35C9786252}"/>
              </a:ext>
            </a:extLst>
          </p:cNvPr>
          <p:cNvSpPr/>
          <p:nvPr/>
        </p:nvSpPr>
        <p:spPr>
          <a:xfrm>
            <a:off x="2877503" y="4096723"/>
            <a:ext cx="3632263" cy="52620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not</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only</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2" name="A_a3570">
            <a:extLst>
              <a:ext uri="{FF2B5EF4-FFF2-40B4-BE49-F238E27FC236}">
                <a16:creationId xmlns:a16="http://schemas.microsoft.com/office/drawing/2014/main" id="{8B9AE600-3B0A-460F-ABE2-BDCEDABE97A5}"/>
              </a:ext>
            </a:extLst>
          </p:cNvPr>
          <p:cNvSpPr/>
          <p:nvPr/>
        </p:nvSpPr>
        <p:spPr>
          <a:xfrm>
            <a:off x="3108262" y="2828755"/>
            <a:ext cx="3384613"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all</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day</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1829920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1D90366-45FF-308E-DAE5-F270EFA0624B}"/>
              </a:ext>
            </a:extLst>
          </p:cNvPr>
          <p:cNvSpPr txBox="1">
            <a:spLocks/>
          </p:cNvSpPr>
          <p:nvPr/>
        </p:nvSpPr>
        <p:spPr>
          <a:xfrm>
            <a:off x="381000" y="533400"/>
            <a:ext cx="11430000" cy="4513928"/>
          </a:xfrm>
          <a:prstGeom prst="rect">
            <a:avLst/>
          </a:prstGeom>
          <a:noFill/>
        </p:spPr>
        <p:txBody>
          <a:bodyPr wrap="square">
            <a:spAutoFit/>
          </a:bodyPr>
          <a:lstStyle/>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White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likes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tea</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especially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black</a:t>
            </a:r>
            <a:r>
              <a:rPr lang="en-US" altLang="zh-CN" sz="3200" b="1" u="sng" dirty="0">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tea</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对画线部分提问</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Calibri" panose="020F0502020204030204" pitchFamily="34" charset="0"/>
                <a:ea typeface="楷体" panose="02010609060101010101" pitchFamily="49" charset="-122"/>
                <a:cs typeface="Calibri" panose="020F0502020204030204" pitchFamily="34"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Ms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White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especially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like</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Calibri" panose="020F0502020204030204" pitchFamily="34" charset="0"/>
                <a:ea typeface="楷体" panose="02010609060101010101" pitchFamily="49" charset="-122"/>
                <a:cs typeface="Calibri" panose="020F0502020204030204" pitchFamily="34"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Linda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often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drinks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tea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her</a:t>
            </a:r>
            <a:r>
              <a:rPr lang="en-US" altLang="zh-CN" sz="3200" b="1" u="sng" dirty="0">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classmates</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对画线部分提问</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Calibri" panose="020F0502020204030204" pitchFamily="34" charset="0"/>
                <a:ea typeface="楷体" panose="02010609060101010101" pitchFamily="49" charset="-122"/>
                <a:cs typeface="Calibri" panose="020F0502020204030204" pitchFamily="34"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Linda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tea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Calibri" panose="020F0502020204030204" pitchFamily="34" charset="0"/>
                <a:ea typeface="楷体" panose="02010609060101010101" pitchFamily="49" charset="-122"/>
                <a:cs typeface="Calibri" panose="020F0502020204030204" pitchFamily="34"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old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drink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tea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u="sng" dirty="0">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u="sng" dirty="0">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park</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对画线部分提问</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Calibri" panose="020F0502020204030204" pitchFamily="34" charset="0"/>
                <a:ea typeface="楷体" panose="02010609060101010101" pitchFamily="49" charset="-122"/>
                <a:cs typeface="Calibri" panose="020F0502020204030204" pitchFamily="34"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old men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tea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dad19">
            <a:extLst>
              <a:ext uri="{FF2B5EF4-FFF2-40B4-BE49-F238E27FC236}">
                <a16:creationId xmlns:a16="http://schemas.microsoft.com/office/drawing/2014/main" id="{6DC7C3B8-09DA-466E-8945-68530BA0641E}"/>
              </a:ext>
            </a:extLst>
          </p:cNvPr>
          <p:cNvSpPr/>
          <p:nvPr/>
        </p:nvSpPr>
        <p:spPr>
          <a:xfrm>
            <a:off x="5924487" y="4422567"/>
            <a:ext cx="2395601"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drink</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27271">
            <a:extLst>
              <a:ext uri="{FF2B5EF4-FFF2-40B4-BE49-F238E27FC236}">
                <a16:creationId xmlns:a16="http://schemas.microsoft.com/office/drawing/2014/main" id="{76A0DEF4-4ECB-483D-93D9-5BA45165E096}"/>
              </a:ext>
            </a:extLst>
          </p:cNvPr>
          <p:cNvSpPr/>
          <p:nvPr/>
        </p:nvSpPr>
        <p:spPr>
          <a:xfrm>
            <a:off x="370840" y="4422567"/>
            <a:ext cx="3929698"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Where</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3665e">
            <a:extLst>
              <a:ext uri="{FF2B5EF4-FFF2-40B4-BE49-F238E27FC236}">
                <a16:creationId xmlns:a16="http://schemas.microsoft.com/office/drawing/2014/main" id="{9BC35732-A173-4B40-B69E-7D9B2BE98828}"/>
              </a:ext>
            </a:extLst>
          </p:cNvPr>
          <p:cNvSpPr/>
          <p:nvPr/>
        </p:nvSpPr>
        <p:spPr>
          <a:xfrm>
            <a:off x="6216015" y="3165856"/>
            <a:ext cx="417360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often</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drink</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4" name="A_7a367">
            <a:extLst>
              <a:ext uri="{FF2B5EF4-FFF2-40B4-BE49-F238E27FC236}">
                <a16:creationId xmlns:a16="http://schemas.microsoft.com/office/drawing/2014/main" id="{C51FBF45-612B-4A2E-B2CA-4D587779C05B}"/>
              </a:ext>
            </a:extLst>
          </p:cNvPr>
          <p:cNvSpPr/>
          <p:nvPr/>
        </p:nvSpPr>
        <p:spPr>
          <a:xfrm>
            <a:off x="370840" y="3165856"/>
            <a:ext cx="5213414"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Who/Whom</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does</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2" name="A_fb166">
            <a:extLst>
              <a:ext uri="{FF2B5EF4-FFF2-40B4-BE49-F238E27FC236}">
                <a16:creationId xmlns:a16="http://schemas.microsoft.com/office/drawing/2014/main" id="{B126BF0B-AB0A-4711-B3BF-C533AC2068F4}"/>
              </a:ext>
            </a:extLst>
          </p:cNvPr>
          <p:cNvSpPr/>
          <p:nvPr/>
        </p:nvSpPr>
        <p:spPr>
          <a:xfrm>
            <a:off x="370840" y="1263904"/>
            <a:ext cx="6756464"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What</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kind</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tea</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1994005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文本框 3">
            <a:extLst>
              <a:ext uri="{FF2B5EF4-FFF2-40B4-BE49-F238E27FC236}">
                <a16:creationId xmlns:a16="http://schemas.microsoft.com/office/drawing/2014/main" id="{91BA0CBF-78A3-EA0C-AB8D-103049FC7ACB}"/>
              </a:ext>
            </a:extLst>
          </p:cNvPr>
          <p:cNvSpPr txBox="1">
            <a:spLocks/>
          </p:cNvSpPr>
          <p:nvPr/>
        </p:nvSpPr>
        <p:spPr>
          <a:xfrm>
            <a:off x="381000" y="1528636"/>
            <a:ext cx="11430000" cy="3873753"/>
          </a:xfrm>
          <a:prstGeom prst="rect">
            <a:avLst/>
          </a:prstGeom>
          <a:noFill/>
        </p:spPr>
        <p:txBody>
          <a:bodyPr wrap="square">
            <a:spAutoFit/>
          </a:bodyPr>
          <a:lstStyle/>
          <a:p>
            <a:pPr>
              <a:lnSpc>
                <a:spcPct val="130000"/>
              </a:lnSpc>
              <a:buNone/>
            </a:pPr>
            <a:r>
              <a:rPr lang="zh-CN" altLang="zh-CN" sz="3200" b="1"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Ⅳ</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读写专项。</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任务一：任务型阅读。</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62992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Bamboo is a wonderful plant for many people around the world. There are over 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 uses for it. People make tables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clothes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medicine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and musical instruments with it. Pandas may eat bamboo every day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and people can also eat it.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86E7FE3-3C15-E1E2-F62B-EFA8850B7FB0}"/>
              </a:ext>
            </a:extLst>
          </p:cNvPr>
          <p:cNvSpPr txBox="1">
            <a:spLocks/>
          </p:cNvSpPr>
          <p:nvPr/>
        </p:nvSpPr>
        <p:spPr>
          <a:xfrm>
            <a:off x="381000" y="1172036"/>
            <a:ext cx="11430000" cy="4513928"/>
          </a:xfrm>
          <a:prstGeom prst="rect">
            <a:avLst/>
          </a:prstGeom>
          <a:noFill/>
        </p:spPr>
        <p:txBody>
          <a:bodyPr wrap="square">
            <a:spAutoFit/>
          </a:bodyPr>
          <a:lstStyle/>
          <a:p>
            <a:pPr indent="62992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fastest growing plant in the world is bamboo. Some bamboo grows so quickly that people say they can watch it grow. The speed of growth depends on the type of bamboo</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earth and the season. Normal bamboo grows 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 cm a day. It usually grows in tropical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热带的</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areas. It can also be found in other parts of the world. Bamboo plants are found in Asia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Australia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parts of Africa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and South America.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18640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87FB4A6-BF57-DCA6-6DDC-6AE3DD3E64AB}"/>
              </a:ext>
            </a:extLst>
          </p:cNvPr>
          <p:cNvSpPr txBox="1">
            <a:spLocks/>
          </p:cNvSpPr>
          <p:nvPr/>
        </p:nvSpPr>
        <p:spPr>
          <a:xfrm>
            <a:off x="381000" y="1169375"/>
            <a:ext cx="11430000" cy="4519250"/>
          </a:xfrm>
          <a:prstGeom prst="rect">
            <a:avLst/>
          </a:prstGeom>
          <a:noFill/>
        </p:spPr>
        <p:txBody>
          <a:bodyPr wrap="square">
            <a:spAutoFit/>
          </a:bodyPr>
          <a:lstStyle/>
          <a:p>
            <a:pPr indent="62992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One of the world’s oldest building materials is bamboo. Like today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people use it because it’s very strong. They use it to build houses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boats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and bridges. The Chinese made a bamboo bridge over the Min River in Sichuan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China almost</a:t>
            </a:r>
          </a:p>
          <a:p>
            <a:pPr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 years ago. You can still visit it today. Also</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bamboo is still used to build houses today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especially in China and Philippines.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94662433"/>
      </p:ext>
    </p:extLst>
  </p:cSld>
  <p:clrMapOvr>
    <a:masterClrMapping/>
  </p:clrMapOvr>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potx" id="{588948F7-E748-4028-A97F-43787FD39232}" vid="{18208797-8DB7-4EB2-A744-09B530AB200E}"/>
    </a:ext>
  </a:extLst>
</a:theme>
</file>

<file path=docProps/app.xml><?xml version="1.0" encoding="utf-8"?>
<Properties xmlns="http://schemas.openxmlformats.org/officeDocument/2006/extended-properties" xmlns:vt="http://schemas.openxmlformats.org/officeDocument/2006/docPropsVTypes">
  <Template>模板</Template>
  <TotalTime>43</TotalTime>
  <Words>1339</Words>
  <Application>Microsoft Office PowerPoint</Application>
  <PresentationFormat>宽屏</PresentationFormat>
  <Paragraphs>121</Paragraphs>
  <Slides>18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18</vt:i4>
      </vt:variant>
    </vt:vector>
  </HeadingPairs>
  <TitlesOfParts>
    <vt:vector size="24" baseType="lpstr">
      <vt:lpstr>等线</vt:lpstr>
      <vt:lpstr>宋体</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fei li</dc:creator>
  <cp:lastModifiedBy>fei li</cp:lastModifiedBy>
  <cp:revision>10</cp:revision>
  <dcterms:created xsi:type="dcterms:W3CDTF">2025-09-10T01:20:56Z</dcterms:created>
  <dcterms:modified xsi:type="dcterms:W3CDTF">2025-09-11T05:21:39Z</dcterms:modified>
</cp:coreProperties>
</file>