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74" r:id="rId23"/>
    <p:sldId id="892" r:id="rId24"/>
    <p:sldId id="893" r:id="rId25"/>
    <p:sldId id="87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74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4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国行公祭，为佑世界和平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［甲］处画线句子语序不当，应将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对调。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［乙］处画线句子成分残缺，应在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加上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2a51a"/>
          <p:cNvSpPr/>
          <p:nvPr/>
        </p:nvSpPr>
        <p:spPr>
          <a:xfrm>
            <a:off x="1077278" y="4321271"/>
            <a:ext cx="191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的理念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f8efd"/>
          <p:cNvSpPr/>
          <p:nvPr/>
        </p:nvSpPr>
        <p:spPr>
          <a:xfrm>
            <a:off x="7717620" y="3687287"/>
            <a:ext cx="1508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和平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e9d5"/>
          <p:cNvSpPr/>
          <p:nvPr/>
        </p:nvSpPr>
        <p:spPr>
          <a:xfrm>
            <a:off x="10004361" y="2419319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揭露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6802"/>
          <p:cNvSpPr/>
          <p:nvPr/>
        </p:nvSpPr>
        <p:spPr>
          <a:xfrm>
            <a:off x="7605078" y="2419319"/>
            <a:ext cx="1508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批判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18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581677"/>
            <a:ext cx="108077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阅读《国行公祭，为佑世界和平》，回答问题。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本文题目的作用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A_b9b2b"/>
          <p:cNvSpPr/>
          <p:nvPr/>
        </p:nvSpPr>
        <p:spPr>
          <a:xfrm>
            <a:off x="4669620" y="3946165"/>
            <a:ext cx="445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突出主题，弘扬主旨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说说为什么设置“国家公祭鼎”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29802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设置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国家公祭鼎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警示中国人民永远牢记南京大屠杀历史，与全世界爱好和平与正义的人们共同维护和平。警惕对当年的军国主义罪行百般抵赖，扭曲历史，美化战争，颠倒黑白，并企图通过修宪复活军国主义的日本右翼分子的险恶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49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文中作者写日本右翼分子丑态百出的表演的作用是什么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88203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日本右翼分子逃避的态度，突出强调了日本右翼势力掩盖事实真相的行径的丑陋与徒劳无功，表达了作者对日本右翼势力的极度憎恶。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1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月，日内瓦裁军会议取消了日本和平演讲的资格；联合国人权理事会提出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218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项建议，狠批日本在历史问题上的态度，要求日本‘正视历史，应努力向后代讲述真实的历史’”的作用是什么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550840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揭露日本右翼势力罪行，体现出牢记历史、坚持正义的必要性；引用不同国家不同层次的新闻事实，有利于赋予文章以开阔的国际视野和不容置疑的气势；体现了新闻的客观性；增强了文章的说服力。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93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本文列举了大量的事实，请找出一处加以分析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3217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段列举了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加拿大安大略省议会于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2017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月通过有关‘设立南京大屠杀纪念日’的动议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等事实，表明全世界的正义之士都在以不同方式纪念死难者，并以此告诉世界：历史，不可能被忘却！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59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“那些装睡梦游的罪恶灵魂无处遁形”中的“罪恶灵魂”是指什么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分析是什么使南京“从‘恐怖之城’到‘和平之城’”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98170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罪恶灵魂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指的是对当年的军国主义罪行百般抵赖，扭曲历史，美化战争，颠倒黑白，并企图通过修宪复活军国主义的日本右翼分子。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51050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是因为中国已成为具有保卫人民和平生活坚强能力的伟大国家，也是因为全世界爱好和平的人们共同努力，使南京从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恐怖之城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和平之城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99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3006" y="876668"/>
            <a:ext cx="108077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映照历史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点亮和平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青砖墙上白色的花圈中写着大大的黑色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奠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字；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1213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支蜡烛被点燃，跳动的火焰映着一张张严肃的脸庞。昨晚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点，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为南京大屠杀遇难者守灵仪式暨和平烛光祭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在侵华日军南京大屠杀遇难同胞纪念馆祭场举行。来自南京江东门小学、南京大学、南京中医药大学等学校的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多名青少年学生，中日韩三国僧侣以及来自美国、俄罗斯、韩国、日本等国的约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名国际友人，为南京大屠杀死难者守灵祈祷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83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满头银发的林伯耀一直低着头，表情严肃。这个生在日本、长在日本的福建籍第二代华侨，在日本经常会去跟一些当年参加战争的日本老兵交谈，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他们承认当年的屠杀，也觉得中国人会骂他们，但完全没有反省的举动，这让我特别难过。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林伯耀说。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选自《南京日报》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21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阅读以上南京大屠杀的有关新闻，概括其大意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87773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主要讲述了为南京大屠杀遇难者守灵仪式暨和平烛光祭活动，运用点面结合的方式交代了参加祭奠活动的人员，突出了人们对和平的渴求与珍惜。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22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国行公祭，为佑世界和平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第一单元　新闻视野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3CDFA48-B839-6D66-AA61-71A85EC959B3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CC5A756-1D98-DC64-3BFF-D44169B695F7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FEB673B5-3F92-6AD1-2075-7FB88B50BA8A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6C9B1EEF-25F8-434E-96EC-55FCCFD1F65C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文中“满头银发的林伯耀一直低着头，表情严肃”运用了什么描写方法？有何作用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921228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满头银发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是肖像描写，一方面说明林伯耀年事已高，对惨绝人寰的南京大屠杀那段历史有着深刻的感悟；另一方面也表明他忧虑深重，头发都愁白了。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一直低着头，表情严肃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是神态描写，突出了林伯耀参加公祭活动时的沉重心情，以及对日本一些老兵不思反省的愤慨与忧虑。报道选取生在日本、长在日本的福建籍第二代华侨林伯耀这一典型人物来写，旨在表明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勿忘历史，珍惜和平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的深刻主题。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15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你如何理解举行祭奠南京大屠杀活动的意义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5828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告诫人们勿忘历史，珍惜和平。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寓意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和平之梦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不仅是中华民族的复兴之梦，也是世界人民的幸福之梦。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78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61162" y="1307815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．［核心素养·思维能力］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有人为这尊国家公祭鼎做了一张“名片”，“名片”正面是公祭鼎照片，背面是有关信息，只是介绍的顺序不完全合理。请你根据这些信息，按照合理的顺序，为这尊公祭鼎写一段介绍性文字。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854130" y="4275582"/>
            <a:ext cx="2447163" cy="163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7806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名称：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南京大屠杀死难者国家公祭鼎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器型：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三足两耳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重量：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2014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公斤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文字：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字铭文，后侧、左右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287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字记事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原型：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东周时期祭祀的礼器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楚大鼎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主要纹饰：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南京市市花梅花、橄榄枝、云纹、古城墙纹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外观特点：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古朴、宏伟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材质：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青铜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高度：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1.65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06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974357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南京大屠杀死难者国家公祭鼎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器型仿照的是东周时期祭祀的礼器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楚大鼎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，呈三足两耳型，整体外观古朴而宏伟。公祭鼎用青铜铸成，重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2014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公斤，高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1.65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米。鼎正面有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字铭文，后侧和左右有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287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字记事，全身主要纹饰有南京市市花梅花、橄榄枝、云纹、古城墙纹等。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02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1015272"/>
            <a:ext cx="108077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国行公祭，法立典章。铸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兹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宝鼎，祀我国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侵华日军南京大屠杀遇难同胞纪念馆集会广场上，国家公祭鼎铭文向世人讲述南京大屠杀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，讲述设立国家公祭日的初衷。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1937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日，侵华日军野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侵入南京，随后制造了惨绝人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寰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的南京大屠杀惨案，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万中国同胞惨遭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。南京的历史，人类的记忆。今天，第四个南京大屠杀死难者国家公祭日，中国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以隆重的公祭仪式悼念死难同胞。中国人民永远牢记南京大屠杀历史，与全世界爱好和平与正义的人们共同维护和平。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铸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兹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宝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鼎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野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en-US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惨绝人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寰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．史实　杀戮　再次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．历史　杀戮　下次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．史实　杀伐　下次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．历史　杀伐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9449"/>
          <p:cNvSpPr/>
          <p:nvPr/>
        </p:nvSpPr>
        <p:spPr>
          <a:xfrm>
            <a:off x="9857740" y="2983463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b11e3"/>
          <p:cNvSpPr/>
          <p:nvPr/>
        </p:nvSpPr>
        <p:spPr>
          <a:xfrm>
            <a:off x="6450609" y="2349479"/>
            <a:ext cx="15923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b92dd"/>
          <p:cNvSpPr/>
          <p:nvPr/>
        </p:nvSpPr>
        <p:spPr>
          <a:xfrm>
            <a:off x="1827696" y="2349479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蛮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4bfbc"/>
          <p:cNvSpPr/>
          <p:nvPr/>
        </p:nvSpPr>
        <p:spPr>
          <a:xfrm>
            <a:off x="5740036" y="1715495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殇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f65a"/>
          <p:cNvSpPr/>
          <p:nvPr/>
        </p:nvSpPr>
        <p:spPr>
          <a:xfrm>
            <a:off x="1993265" y="1715495"/>
            <a:ext cx="10970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56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选段引用国家公祭鼎铭文的句子是：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［跨学科·历史］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“南京的历史，人类的记忆。”请你谈谈对这句话的理解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19874"/>
          <p:cNvSpPr/>
          <p:nvPr/>
        </p:nvSpPr>
        <p:spPr>
          <a:xfrm>
            <a:off x="669290" y="1452865"/>
            <a:ext cx="55055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章。铸兹宝鼎，祀我国殇。</a:t>
            </a:r>
            <a:r>
              <a:rPr lang="en-US" altLang="zh-CN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a739d"/>
          <p:cNvSpPr/>
          <p:nvPr/>
        </p:nvSpPr>
        <p:spPr>
          <a:xfrm>
            <a:off x="7670165" y="818881"/>
            <a:ext cx="38640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国行公祭，法立典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3245297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第二次世界大战中，侵华日军在南京屠杀了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万中国同胞，制造了惨绝人寰的南京大屠杀惨案。这场浩劫给全世界人民敲响了警钟，它提醒全世界的人民都应牢记战争给人类带来的灾难，牢记战争的罪恶，从而珍惜和平。所以说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南京的历史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也是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人类的记忆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21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日，侵华日军野蛮侵入南京，随后制造了惨绝人寰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惨案。本文选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zh-CN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，发表于第四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国家公祭日。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ce3d4"/>
          <p:cNvSpPr/>
          <p:nvPr/>
        </p:nvSpPr>
        <p:spPr>
          <a:xfrm>
            <a:off x="3276251" y="4321271"/>
            <a:ext cx="39561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南京大屠杀死难者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60609"/>
          <p:cNvSpPr/>
          <p:nvPr/>
        </p:nvSpPr>
        <p:spPr>
          <a:xfrm>
            <a:off x="8844354" y="3687287"/>
            <a:ext cx="23241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人民日报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8266"/>
          <p:cNvSpPr/>
          <p:nvPr/>
        </p:nvSpPr>
        <p:spPr>
          <a:xfrm>
            <a:off x="3276251" y="3687287"/>
            <a:ext cx="2732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南京大屠杀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c174e"/>
          <p:cNvSpPr/>
          <p:nvPr/>
        </p:nvSpPr>
        <p:spPr>
          <a:xfrm>
            <a:off x="1485265" y="3053303"/>
            <a:ext cx="15145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1937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67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3919"/>
            <a:ext cx="10807700" cy="3924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学校开展“铭记历史，开创未来”专题学习活动，请你参与。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(1)2025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日是第十二个国家公祭日。学校定于公祭日当日举行默哀仪式，向南京大屠杀中的遇难同胞表示悼念，要求全体教职工和学生在听到警报时，原地默哀一分钟。请你以校团委的名义拟写一则通知，提醒大家注意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52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50461"/>
            <a:ext cx="10833100" cy="51380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84776275"/>
              </p:ext>
            </p:extLst>
          </p:nvPr>
        </p:nvGraphicFramePr>
        <p:xfrm>
          <a:off x="679450" y="1865313"/>
          <a:ext cx="10833100" cy="2955290"/>
        </p:xfrm>
        <a:graphic>
          <a:graphicData uri="http://schemas.openxmlformats.org/drawingml/2006/table">
            <a:tbl>
              <a:tblPr firstRow="1" firstCol="1" bandRow="1"/>
              <a:tblGrid>
                <a:gridCol w="10833100">
                  <a:extLst>
                    <a:ext uri="{9D8B030D-6E8A-4147-A177-3AD203B41FA5}">
                      <a16:colId xmlns:a16="http://schemas.microsoft.com/office/drawing/2014/main" val="1622033351"/>
                    </a:ext>
                  </a:extLst>
                </a:gridCol>
              </a:tblGrid>
              <a:tr h="1405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通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知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全体师生：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学校定于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日举行默哀仪式，向南京大屠杀中的遇难同胞表示悼念，请听到警报时，原地默哀一分钟。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××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学校团委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2025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日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623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58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7806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学校举行了“南京大屠杀周年祭”演讲比赛，下面是小明同学演讲词中的部分内容，其中有些语病，请你帮助修改。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我们悼念遇难同胞，［甲］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批判和揭露日本右翼分子扭曲历史、重走军国主义老路的阴谋，就是为了不让历史的悲剧重演。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曾经深受苦难的城市，更懂得和平的可贵。［乙］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古城南京用自身的实际行动，不断向世界传递着和平。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同学们，我们应不忘国耻，珍爱和平，在爱国主义、社会主义的伟大旗帜下，刻苦学习，奋勇前进，为实现祖国的伟大复兴而努力奋斗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75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206</TotalTime>
  <Words>1818</Words>
  <Application>Microsoft Office PowerPoint</Application>
  <PresentationFormat>宽屏</PresentationFormat>
  <Paragraphs>106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7</cp:revision>
  <dcterms:created xsi:type="dcterms:W3CDTF">2025-07-29T01:46:54Z</dcterms:created>
  <dcterms:modified xsi:type="dcterms:W3CDTF">2025-07-30T07:09:28Z</dcterms:modified>
</cp:coreProperties>
</file>