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5" r:id="rId5"/>
    <p:sldId id="876" r:id="rId6"/>
    <p:sldId id="877" r:id="rId7"/>
    <p:sldId id="878" r:id="rId8"/>
    <p:sldId id="879" r:id="rId9"/>
    <p:sldId id="880" r:id="rId10"/>
    <p:sldId id="881" r:id="rId11"/>
    <p:sldId id="882" r:id="rId12"/>
    <p:sldId id="883" r:id="rId13"/>
    <p:sldId id="884" r:id="rId14"/>
    <p:sldId id="885" r:id="rId15"/>
    <p:sldId id="886" r:id="rId16"/>
    <p:sldId id="887" r:id="rId17"/>
    <p:sldId id="259" r:id="rId18"/>
    <p:sldId id="888" r:id="rId19"/>
    <p:sldId id="889" r:id="rId20"/>
    <p:sldId id="890" r:id="rId21"/>
    <p:sldId id="891" r:id="rId22"/>
    <p:sldId id="892" r:id="rId23"/>
    <p:sldId id="893" r:id="rId24"/>
    <p:sldId id="894" r:id="rId25"/>
    <p:sldId id="895" r:id="rId26"/>
    <p:sldId id="896" r:id="rId27"/>
    <p:sldId id="897" r:id="rId28"/>
    <p:sldId id="898" r:id="rId29"/>
    <p:sldId id="899" r:id="rId30"/>
    <p:sldId id="874" r:id="rId31"/>
    <p:sldId id="900" r:id="rId32"/>
    <p:sldId id="873" r:id="rId3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8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816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23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孟子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三章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0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/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语 文</a:t>
                  </a: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人教版</a:t>
                  </a:r>
                  <a:endParaRPr lang="zh-CN" altLang="en-US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60B2C8A-D83B-4833-72C5-CB68634815EF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62536"/>
            <a:ext cx="10833100" cy="4573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请把下面的句子翻译成现代汉语。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得道者多助，失道者寡助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 smtClean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得志，与民由之；不得志，独行其道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 smtClean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79450" y="2611282"/>
            <a:ext cx="10833100" cy="13130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能施行仁政的君主，帮助支持他的人就多；不施行仁政的君主，帮助支持他的人就少。</a:t>
            </a:r>
            <a:r>
              <a:rPr lang="zh-CN" altLang="en-US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79450" y="4530622"/>
            <a:ext cx="10833100" cy="13130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得志的时候，与百姓一同遵循正道而行；不得志的时候，独自走自己的道路。</a:t>
            </a:r>
            <a:r>
              <a:rPr lang="zh-CN" altLang="en-US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247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14FD3D1-9EDC-64D8-6829-35FDAD2095DA}"/>
              </a:ext>
            </a:extLst>
          </p:cNvPr>
          <p:cNvSpPr txBox="1">
            <a:spLocks noChangeAspect="1"/>
          </p:cNvSpPr>
          <p:nvPr/>
        </p:nvSpPr>
        <p:spPr>
          <a:xfrm>
            <a:off x="558492" y="1812211"/>
            <a:ext cx="11075015" cy="32932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富贵不能淫，贫贱不能移，威武不能屈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 smtClean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入则无法家拂士，出则无敌国外患者，国恒亡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 smtClean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58492" y="2442470"/>
            <a:ext cx="10962948" cy="672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富贵不能使他迷惑，贫贱不能使他动摇，威武不能使他屈服。</a:t>
            </a:r>
            <a:r>
              <a:rPr lang="zh-CN" altLang="en-US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58492" y="3703402"/>
            <a:ext cx="10962948" cy="1313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在国内如果没有守法度的大臣和辅佐君王的贤士，在国外如果没有与之匹敌的国家和外来的祸患，国家常常会灭亡。</a:t>
            </a:r>
            <a:r>
              <a:rPr lang="zh-CN" altLang="en-US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3777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6B7B306-3499-F7EF-4703-0315EBAFC6A3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42449"/>
            <a:ext cx="10721053" cy="52137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按要求默写句子。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课文中点明了景春心中的大丈夫形象的句子是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endParaRPr lang="en-US" altLang="zh-CN" sz="3200" b="1" dirty="0" smtClean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en-US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得道多助，失道寡助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提出的中心论点是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endParaRPr lang="en-US" altLang="zh-CN" sz="3200" b="1" dirty="0" smtClean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en-US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 sz="3200" b="1" spc="-2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孟子在</a:t>
            </a:r>
            <a:r>
              <a:rPr lang="en-US" altLang="zh-CN" sz="3200" b="1" spc="-2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3200" b="1" spc="-2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生于忧患，死于安乐</a:t>
            </a:r>
            <a:r>
              <a:rPr lang="en-US" altLang="zh-CN" sz="3200" b="1" spc="-2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en-US" sz="3200" b="1" spc="-2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中，从“</a:t>
            </a:r>
            <a:r>
              <a:rPr lang="zh-CN" altLang="en-US" sz="3200" b="1" u="sng" spc="-200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endParaRPr lang="en-US" altLang="zh-CN" sz="3200" b="1" dirty="0" smtClean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</a:pP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”两个方面论证了国家常常会灭亡的原因。</a:t>
            </a:r>
            <a:r>
              <a:rPr lang="zh-CN" altLang="en-US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a0599"/>
          <p:cNvSpPr/>
          <p:nvPr/>
        </p:nvSpPr>
        <p:spPr>
          <a:xfrm>
            <a:off x="669290" y="4942873"/>
            <a:ext cx="3975164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出则无敌国外患者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7" name="A_d0114"/>
          <p:cNvSpPr/>
          <p:nvPr/>
        </p:nvSpPr>
        <p:spPr>
          <a:xfrm>
            <a:off x="8028940" y="4308889"/>
            <a:ext cx="3541775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spc="-20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入则无法家拂士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6" name="A_f612d"/>
          <p:cNvSpPr/>
          <p:nvPr/>
        </p:nvSpPr>
        <p:spPr>
          <a:xfrm>
            <a:off x="3728403" y="3674905"/>
            <a:ext cx="3159188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地利不如人和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03324"/>
          <p:cNvSpPr/>
          <p:nvPr/>
        </p:nvSpPr>
        <p:spPr>
          <a:xfrm>
            <a:off x="669290" y="3674905"/>
            <a:ext cx="3159189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天时不如地利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9bef8"/>
          <p:cNvSpPr/>
          <p:nvPr/>
        </p:nvSpPr>
        <p:spPr>
          <a:xfrm>
            <a:off x="3728403" y="2406937"/>
            <a:ext cx="3159188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安居而天下熄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b0004"/>
          <p:cNvSpPr/>
          <p:nvPr/>
        </p:nvSpPr>
        <p:spPr>
          <a:xfrm>
            <a:off x="669290" y="2406937"/>
            <a:ext cx="3159189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一怒而诸侯惧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4376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5" grpId="0" animBg="1"/>
      <p:bldP spid="4" grpId="0" animBg="1"/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700F343-0FEE-03CC-A886-D3D0BA465E73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322799"/>
            <a:ext cx="10833100" cy="26530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文学常识填空。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</a:pP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孟子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三章选自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。孟子，名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，邹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今山东邹城东南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人，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时期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家，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学派代表人物之一。</a:t>
            </a:r>
            <a:r>
              <a:rPr lang="zh-CN" altLang="en-US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2119c"/>
          <p:cNvSpPr/>
          <p:nvPr/>
        </p:nvSpPr>
        <p:spPr>
          <a:xfrm>
            <a:off x="7766564" y="3687287"/>
            <a:ext cx="1527237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儒家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6" name="A_c73ee"/>
          <p:cNvSpPr/>
          <p:nvPr/>
        </p:nvSpPr>
        <p:spPr>
          <a:xfrm>
            <a:off x="5903278" y="3687287"/>
            <a:ext cx="1527237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思想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2a40e"/>
          <p:cNvSpPr/>
          <p:nvPr/>
        </p:nvSpPr>
        <p:spPr>
          <a:xfrm>
            <a:off x="4068128" y="3687287"/>
            <a:ext cx="1527238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战国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5cda3"/>
          <p:cNvSpPr/>
          <p:nvPr/>
        </p:nvSpPr>
        <p:spPr>
          <a:xfrm>
            <a:off x="9033828" y="3053303"/>
            <a:ext cx="111925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轲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af48e"/>
          <p:cNvSpPr/>
          <p:nvPr/>
        </p:nvSpPr>
        <p:spPr>
          <a:xfrm>
            <a:off x="4750753" y="3053303"/>
            <a:ext cx="2343212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孟子译注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3739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F0618DC7-02EF-8F6B-980D-E691E4AFFFEF}"/>
              </a:ext>
            </a:extLst>
          </p:cNvPr>
          <p:cNvSpPr txBox="1">
            <a:spLocks noChangeAspect="1"/>
          </p:cNvSpPr>
          <p:nvPr/>
        </p:nvSpPr>
        <p:spPr>
          <a:xfrm>
            <a:off x="481781" y="4777881"/>
            <a:ext cx="11266743" cy="16042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26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①［甲］处画线句中，有一处标点符号使用不当，正确的做法是</a:t>
            </a:r>
            <a:r>
              <a:rPr lang="zh-CN" altLang="en-US" sz="26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endParaRPr lang="en-US" altLang="zh-CN" sz="2600" b="1" dirty="0" smtClean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zh-CN" altLang="en-US" sz="26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6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      </a:t>
            </a:r>
            <a:r>
              <a:rPr lang="zh-CN" altLang="en-US" sz="26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26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en-US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</a:pPr>
            <a:r>
              <a:rPr lang="zh-CN" altLang="en-US" sz="26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②［乙］处画线句子中有关联词语误用问题，应将</a:t>
            </a:r>
            <a:r>
              <a:rPr lang="zh-CN" altLang="en-US" sz="26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26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6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26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26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26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改为</a:t>
            </a:r>
            <a:r>
              <a:rPr lang="zh-CN" altLang="en-US" sz="26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26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6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26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26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26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en-US" sz="26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841cf"/>
          <p:cNvSpPr/>
          <p:nvPr/>
        </p:nvSpPr>
        <p:spPr>
          <a:xfrm>
            <a:off x="10258559" y="5904625"/>
            <a:ext cx="1336738" cy="38633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6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6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只有</a:t>
            </a:r>
            <a:r>
              <a:rPr lang="zh-CN" altLang="en-US" sz="26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6af95"/>
          <p:cNvSpPr/>
          <p:nvPr/>
        </p:nvSpPr>
        <p:spPr>
          <a:xfrm>
            <a:off x="8102734" y="5904625"/>
            <a:ext cx="1336738" cy="38633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6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6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不论</a:t>
            </a:r>
            <a:r>
              <a:rPr lang="zh-CN" altLang="en-US" sz="26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203331B-C985-4423-A21E-2D23298DEE82}"/>
              </a:ext>
            </a:extLst>
          </p:cNvPr>
          <p:cNvSpPr txBox="1">
            <a:spLocks noChangeAspect="1"/>
          </p:cNvSpPr>
          <p:nvPr/>
        </p:nvSpPr>
        <p:spPr>
          <a:xfrm>
            <a:off x="443475" y="682492"/>
            <a:ext cx="11266743" cy="42049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en-US" sz="26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26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综合运用。</a:t>
            </a:r>
            <a:endParaRPr lang="zh-CN" altLang="en-US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zh-CN" altLang="en-US" sz="26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en-US" sz="2600" b="1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材料一</a:t>
            </a:r>
            <a:r>
              <a:rPr lang="zh-CN" altLang="en-US" sz="26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：河畔婉转的雎鸠、白露时节的蒹葭；采菊东篱的悠然、带月荷锄的自在；［甲］</a:t>
            </a:r>
            <a:r>
              <a:rPr lang="zh-CN" altLang="en-US" sz="2600" b="1" u="sng" dirty="0">
                <a:effectLst/>
                <a:uFill>
                  <a:solidFill>
                    <a:srgbClr val="0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石壕村中的夜啼、</a:t>
            </a:r>
            <a:r>
              <a:rPr lang="en-US" altLang="zh-CN" sz="2600" b="1" u="sng" dirty="0">
                <a:effectLst/>
                <a:uFill>
                  <a:solidFill>
                    <a:srgbClr val="0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2600" b="1" u="sng" dirty="0">
                <a:effectLst/>
                <a:uFill>
                  <a:solidFill>
                    <a:srgbClr val="0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安得广厦千万间</a:t>
            </a:r>
            <a:r>
              <a:rPr lang="en-US" altLang="zh-CN" sz="2600" b="1" u="sng" dirty="0">
                <a:effectLst/>
                <a:uFill>
                  <a:solidFill>
                    <a:srgbClr val="0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zh-CN" altLang="en-US" sz="2600" b="1" u="sng" dirty="0">
                <a:effectLst/>
                <a:uFill>
                  <a:solidFill>
                    <a:srgbClr val="0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的呼声</a:t>
            </a:r>
            <a:r>
              <a:rPr lang="en-US" altLang="zh-CN" sz="2600" b="1" u="sng" dirty="0"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en-US" sz="26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时间的长河，奔涌不息，五千年的文化，源远流长。</a:t>
            </a:r>
            <a:endParaRPr lang="zh-CN" altLang="en-US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</a:pPr>
            <a:r>
              <a:rPr lang="zh-CN" altLang="en-US" sz="26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en-US" sz="2600" b="1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材料二</a:t>
            </a:r>
            <a:r>
              <a:rPr lang="zh-CN" altLang="en-US" sz="26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：国学经典是民族文化的瑰宝，在历史的星空里闪耀着智慧的光芒。穿越时空，国学将千年积淀的智慧生存法则呈现给世人。［乙］</a:t>
            </a:r>
            <a:r>
              <a:rPr lang="zh-CN" altLang="en-US" sz="2600" b="1" u="sng" dirty="0">
                <a:effectLst/>
                <a:uFill>
                  <a:solidFill>
                    <a:srgbClr val="0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国学要真正发挥作用，不论活学活用，把理论与客观实际紧密联系，才能智慧地解决生活和学习中遇到的各种困惑。</a:t>
            </a:r>
            <a:endParaRPr lang="zh-CN" altLang="en-US" sz="2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e7364"/>
          <p:cNvSpPr/>
          <p:nvPr/>
        </p:nvSpPr>
        <p:spPr>
          <a:xfrm>
            <a:off x="471621" y="5389513"/>
            <a:ext cx="3659251" cy="38633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6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6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将书名号改为双引号</a:t>
            </a:r>
            <a:r>
              <a:rPr lang="zh-CN" altLang="en-US" sz="26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439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1181564-8C73-7C1E-33E8-D0F49C953146}"/>
              </a:ext>
            </a:extLst>
          </p:cNvPr>
          <p:cNvSpPr txBox="1">
            <a:spLocks noChangeAspect="1"/>
          </p:cNvSpPr>
          <p:nvPr/>
        </p:nvSpPr>
        <p:spPr>
          <a:xfrm>
            <a:off x="487721" y="1660263"/>
            <a:ext cx="10833100" cy="39333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阅读以上两则材料，你获取了哪些信息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en-US" altLang="zh-CN" sz="3200" b="1" dirty="0" smtClean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孝敬父母，尊师重道，是中华民族的传统美德。从古至今，这样的典范不胜枚举。请你分别举出一例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 smtClean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87721" y="2273656"/>
            <a:ext cx="10833100" cy="13130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中华文化灿烂辉煌。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国学智慧可以指导我们解决生活和学习中遇到的各种困惑。</a:t>
            </a:r>
            <a:r>
              <a:rPr lang="zh-CN" altLang="en-US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87721" y="4825914"/>
            <a:ext cx="5848076" cy="6728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示例：黄香温席、程门立雪。</a:t>
            </a:r>
            <a:r>
              <a:rPr lang="zh-CN" altLang="en-US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0297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16BC846-7EA8-8435-4C26-F97BF3E92468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2711"/>
            <a:ext cx="10833100" cy="32932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孔子作为“至圣”，孟子作为“亚圣”，他们对后世影响深远。请你根据已有的知识，写出与他们有关的成语或故事各一个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 smtClean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79450" y="3905510"/>
            <a:ext cx="10833100" cy="13130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示例：温故知新、见贤思齐、韦编三绝、孟母三迁、舍生取义、孟母断织等。</a:t>
            </a:r>
            <a:r>
              <a:rPr lang="zh-CN" altLang="en-US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9799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5516EF28-90B1-007B-986E-B8E82D34CB42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179525"/>
            <a:ext cx="10833100" cy="52137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◆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课内精读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阅读课内文言文，回答问题。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一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得道多助，失道寡助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文中指出决定战争胜负的三要素的句子是：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en-US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请你用具体的例子来证明下面的观点。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280670">
              <a:lnSpc>
                <a:spcPct val="130000"/>
              </a:lnSpc>
              <a:buNone/>
            </a:pP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得道多助，失道寡助。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</a:pP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                </a:t>
            </a:r>
            <a:r>
              <a:rPr lang="en-US" altLang="zh-CN" sz="3200" b="1" u="sng" dirty="0" smtClean="0"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_</a:t>
            </a:r>
            <a:r>
              <a:rPr lang="zh-CN" altLang="en-US" sz="3200" b="1" u="sng" dirty="0" smtClean="0"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a319c"/>
          <p:cNvSpPr/>
          <p:nvPr/>
        </p:nvSpPr>
        <p:spPr>
          <a:xfrm>
            <a:off x="669290" y="5713933"/>
            <a:ext cx="9993376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示例：商汤伐夏桀，夏桀失道寡助，商汤得道多助。</a:t>
            </a:r>
            <a:endParaRPr lang="zh-CN" altLang="en-US"/>
          </a:p>
        </p:txBody>
      </p:sp>
      <p:sp>
        <p:nvSpPr>
          <p:cNvPr id="5" name="A_28c53"/>
          <p:cNvSpPr/>
          <p:nvPr/>
        </p:nvSpPr>
        <p:spPr>
          <a:xfrm>
            <a:off x="3953486" y="3811981"/>
            <a:ext cx="3159188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地利不如人和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pic>
        <p:nvPicPr>
          <p:cNvPr id="2" name="image3.jpeg">
            <a:extLst>
              <a:ext uri="{FF2B5EF4-FFF2-40B4-BE49-F238E27FC236}">
                <a16:creationId xmlns:a16="http://schemas.microsoft.com/office/drawing/2014/main" id="{3E4493F7-F526-57F4-72C3-D608EDBE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132" y="720353"/>
            <a:ext cx="2525445" cy="459172"/>
          </a:xfrm>
          <a:prstGeom prst="rect">
            <a:avLst/>
          </a:prstGeom>
        </p:spPr>
      </p:pic>
      <p:sp>
        <p:nvSpPr>
          <p:cNvPr id="3" name="A_b05ac"/>
          <p:cNvSpPr/>
          <p:nvPr/>
        </p:nvSpPr>
        <p:spPr>
          <a:xfrm>
            <a:off x="789217" y="3811981"/>
            <a:ext cx="3159189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天时不如地利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D757F5C-DA09-7C71-4F7B-6049C608D223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62536"/>
            <a:ext cx="10833100" cy="4573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守城一方“委而去之”的原因是什么？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      </a:t>
            </a:r>
            <a:r>
              <a:rPr lang="en-US" altLang="zh-CN" sz="3200" b="1" u="sng" dirty="0" smtClean="0"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_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“域民不以封疆之界，固国不以山溪之险，威天下不以兵革之利”运用了什么修辞手法？有什么作用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en-US" altLang="zh-CN" sz="3200" b="1" dirty="0" smtClean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79450" y="3895101"/>
            <a:ext cx="10833100" cy="20128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运用了排比的修辞手法。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使文章气势雄壮、奇伟，使读者感觉到一种不容怀疑、无可置辩的论辩力量。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679e3"/>
          <p:cNvSpPr/>
          <p:nvPr/>
        </p:nvSpPr>
        <p:spPr>
          <a:xfrm>
            <a:off x="669290" y="2093040"/>
            <a:ext cx="3873564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地利不如人和也。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3144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704550F-8B1A-CE03-85AF-2EB6209CC537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42449"/>
            <a:ext cx="10833100" cy="52137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富贵不能淫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孟子认为公孙衍、张仪非大丈夫的原因是什么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en-US" altLang="zh-CN" sz="3200" b="1" dirty="0" smtClean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孟子说：“穷则独善其身，达则兼善天下。”文中哪句话与这句话的意思相近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en-US" altLang="zh-CN" sz="3200" b="1" dirty="0" smtClean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79450" y="2305261"/>
            <a:ext cx="10833100" cy="195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他们以自己的喜怒哀乐行事，挑起天下战争，这是崇尚强权，极端的个人主义；他们不以正义为标准，不以天下太平为己任，不以百姓幸福为理想。</a:t>
            </a:r>
            <a:r>
              <a:rPr lang="zh-CN" altLang="en-US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79450" y="5450960"/>
            <a:ext cx="7495963" cy="6728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得志，与民由之；不得志，独行其道。</a:t>
            </a:r>
            <a:r>
              <a:rPr lang="zh-CN" altLang="en-US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1476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59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615553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23</a:t>
            </a:r>
            <a:r>
              <a: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en-US" altLang="zh-CN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孟子</a:t>
            </a:r>
            <a:r>
              <a:rPr lang="en-US" altLang="zh-CN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34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三章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751701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1986394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基础过关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704818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能力提升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第六单元　品格志趣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427E8364-40D0-02D2-DB88-7E1A32DF7F70}"/>
              </a:ext>
            </a:extLst>
          </p:cNvPr>
          <p:cNvGrpSpPr/>
          <p:nvPr/>
        </p:nvGrpSpPr>
        <p:grpSpPr>
          <a:xfrm>
            <a:off x="4706901" y="5629493"/>
            <a:ext cx="4476446" cy="640508"/>
            <a:chOff x="1145233" y="1930184"/>
            <a:chExt cx="4476446" cy="640508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06F1BF6E-6EBE-15F2-3D98-AC1CB0C98B8B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TextBox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5435A23A-00D7-5443-7148-CE48ACDD3B50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核心素养</a:t>
              </a:r>
            </a:p>
          </p:txBody>
        </p:sp>
        <p:sp>
          <p:nvSpPr>
            <p:cNvPr id="17" name="TextBox 10">
              <a:extLst>
                <a:ext uri="{FF2B5EF4-FFF2-40B4-BE49-F238E27FC236}">
                  <a16:creationId xmlns:a16="http://schemas.microsoft.com/office/drawing/2014/main" id="{F388DAAB-8692-7DB2-1664-04222D0AD003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89E2A8C-8D08-E439-0410-206B557839CF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62536"/>
            <a:ext cx="10833100" cy="4573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请对比分析孟子所说的“妾妇之道”和“大丈夫之道”的不同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 smtClean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79450" y="2621690"/>
            <a:ext cx="10833100" cy="323357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妾妇之道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表现为顺从，其本质是在权力面前无原则，如张仪之流，只是顺从秦王的意思；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大丈夫之道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表现为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富贵不能淫，贫贱不能移，威武不能屈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，其本质是对内心的仁、义、礼的坚守，一如儒家所倡导的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穷则独善其身，达则兼善天下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zh-CN" altLang="en-US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2172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F62322B-CBF9-8D6A-A804-C9F152A02213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2711"/>
            <a:ext cx="10833100" cy="32932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孟子认为，大丈夫怎样才能做到“富贵不能淫，贫贱不能移，威武不能屈”？试用自己的话作答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 smtClean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79450" y="3272353"/>
            <a:ext cx="10833100" cy="195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住进天下最宽广的住宅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仁，站在天下最正确的位置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礼，走着天下最正确的道路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义；得志的时候，与百姓一同遵循正道而行。不得志的时候，独自走自己的道路。</a:t>
            </a:r>
            <a:r>
              <a:rPr lang="zh-CN" altLang="en-US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5729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403E8D7-34DF-4A34-F401-C3C408056557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82623"/>
            <a:ext cx="10833100" cy="39333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三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生于忧患，死于安乐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17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选文首段列举古代六位贤士的事例，他们的共同点是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endParaRPr lang="en-US" altLang="zh-CN" sz="3200" b="1" dirty="0" smtClean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en-US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文章要说明的道理是：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en-US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孟子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生于忧患，死于安乐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是针对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3200" b="1" u="sng" dirty="0" smtClean="0"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_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</a:t>
            </a:r>
            <a:endParaRPr lang="en-US" altLang="zh-CN" sz="3200" b="1" u="sng" dirty="0" smtClean="0">
              <a:solidFill>
                <a:srgbClr val="FF0000"/>
              </a:solidFill>
              <a:effectLst/>
              <a:uFill>
                <a:solidFill>
                  <a:srgbClr val="000000"/>
                </a:solidFill>
              </a:u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</a:pP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的问题提出论述的。</a:t>
            </a:r>
            <a:r>
              <a:rPr lang="zh-CN" altLang="en-US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eef2d"/>
          <p:cNvSpPr/>
          <p:nvPr/>
        </p:nvSpPr>
        <p:spPr>
          <a:xfrm>
            <a:off x="669290" y="4949063"/>
            <a:ext cx="1425639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国家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5d10f"/>
          <p:cNvSpPr/>
          <p:nvPr/>
        </p:nvSpPr>
        <p:spPr>
          <a:xfrm>
            <a:off x="8011478" y="4315079"/>
            <a:ext cx="4078414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造就人才，治理</a:t>
            </a:r>
            <a:endParaRPr lang="zh-CN" altLang="en-US"/>
          </a:p>
        </p:txBody>
      </p:sp>
      <p:sp>
        <p:nvSpPr>
          <p:cNvPr id="4" name="A_cf792"/>
          <p:cNvSpPr/>
          <p:nvPr/>
        </p:nvSpPr>
        <p:spPr>
          <a:xfrm>
            <a:off x="4749165" y="3681095"/>
            <a:ext cx="4383150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生于忧患，死于安乐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669d2"/>
          <p:cNvSpPr/>
          <p:nvPr/>
        </p:nvSpPr>
        <p:spPr>
          <a:xfrm>
            <a:off x="669290" y="3047111"/>
            <a:ext cx="7239064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出身低微，都经历了艰难困苦的磨炼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0020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F0B2C8F-2F02-673C-27C7-6070FE00D58E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62536"/>
            <a:ext cx="10833100" cy="4573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“发”和“举”意思相近，为何六个例子不用同一字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en-US" altLang="zh-CN" sz="3200" b="1" dirty="0" smtClean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阅读本文后，你认为怎样才能成为担当“大任”的人才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en-US" altLang="zh-CN" sz="3200" b="1" dirty="0" smtClean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79450" y="1978235"/>
            <a:ext cx="10833100" cy="13130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发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兴起，指被任用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举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选拔，任用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之意。舜为帝王，其余人为臣子，故而有细微差别。</a:t>
            </a:r>
            <a:r>
              <a:rPr lang="zh-CN" altLang="en-US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79450" y="3897021"/>
            <a:ext cx="10833100" cy="195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我认为一个人要成为能担当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大任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的人才，一方面要在艰苦的环境中磨炼自己的意志，在逆境中、错误中吸取经验、增长才干；另一方面自己主观上也要发愤图强，自强不息。</a:t>
            </a:r>
            <a:r>
              <a:rPr lang="zh-CN" altLang="en-US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4995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5196D0F-38DE-90C1-0C85-0CE1CCEEC97F}"/>
              </a:ext>
            </a:extLst>
          </p:cNvPr>
          <p:cNvSpPr txBox="1">
            <a:spLocks noChangeAspect="1"/>
          </p:cNvSpPr>
          <p:nvPr/>
        </p:nvSpPr>
        <p:spPr>
          <a:xfrm>
            <a:off x="418383" y="583631"/>
            <a:ext cx="11355234" cy="60380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zh-CN" altLang="en-US" sz="30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◆</a:t>
            </a:r>
            <a:r>
              <a:rPr lang="zh-CN" altLang="en-US" sz="3000" b="1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类文荐读</a:t>
            </a:r>
            <a:endParaRPr lang="zh-CN" altLang="en-US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zh-CN" altLang="en-US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阅读文言文，回答问题。</a:t>
            </a:r>
            <a:endParaRPr lang="zh-CN" altLang="en-US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701040">
              <a:lnSpc>
                <a:spcPct val="130000"/>
              </a:lnSpc>
              <a:buNone/>
            </a:pPr>
            <a:r>
              <a:rPr lang="zh-CN" altLang="en-US" sz="3000" b="1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［甲］</a:t>
            </a:r>
            <a:r>
              <a:rPr lang="zh-CN" altLang="en-US" sz="30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景春曰：</a:t>
            </a:r>
            <a:r>
              <a:rPr lang="zh-CN" altLang="en-US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0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公孙衍、张仪岂不</a:t>
            </a:r>
            <a:r>
              <a:rPr lang="zh-CN" altLang="en-US" sz="3000" b="1" spc="-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诚</a:t>
            </a:r>
            <a:r>
              <a:rPr lang="zh-CN" altLang="en-US" sz="3000" b="1" baseline="-25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30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大丈夫哉？</a:t>
            </a:r>
            <a:r>
              <a:rPr lang="zh-CN" altLang="en-US" sz="3000" b="1" u="sng" dirty="0">
                <a:effectLst/>
                <a:uFill>
                  <a:solidFill>
                    <a:srgbClr val="0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一怒而诸侯惧，安居而天下熄。</a:t>
            </a:r>
            <a:r>
              <a:rPr lang="zh-CN" altLang="en-US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en-US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701040">
              <a:lnSpc>
                <a:spcPct val="130000"/>
              </a:lnSpc>
              <a:buNone/>
            </a:pPr>
            <a:r>
              <a:rPr lang="zh-CN" altLang="en-US" sz="30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孟子曰：</a:t>
            </a:r>
            <a:r>
              <a:rPr lang="zh-CN" altLang="en-US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0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是焉得为大丈夫乎？子未学礼乎？丈夫之冠也，父命之；女子之嫁也，母命之，往送之门，戒之曰：‘往之</a:t>
            </a:r>
            <a:r>
              <a:rPr lang="zh-CN" altLang="en-US" sz="3000" b="1" spc="-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女</a:t>
            </a:r>
            <a:r>
              <a:rPr lang="zh-CN" altLang="en-US" sz="3000" b="1" baseline="-25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30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家，必敬必戒，无违夫子！’以顺为正者，妾妇之道也。居天下之广居，立天下之正位，行天下之大道。得志，与民由之；不得志，独行其道。富贵不能淫，贫贱不能移，威武不能屈。此之谓大丈夫。</a:t>
            </a:r>
            <a:r>
              <a:rPr lang="zh-CN" altLang="en-US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en-US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701040" algn="r">
              <a:lnSpc>
                <a:spcPct val="130000"/>
              </a:lnSpc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0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选自</a:t>
            </a:r>
            <a:r>
              <a:rPr lang="en-US" altLang="zh-CN" sz="30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30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富贵不能淫</a:t>
            </a:r>
            <a:r>
              <a:rPr lang="en-US" altLang="zh-CN" sz="30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5681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010C9B7-E7D9-C5E3-B32B-7756FD559723}"/>
              </a:ext>
            </a:extLst>
          </p:cNvPr>
          <p:cNvSpPr txBox="1">
            <a:spLocks noChangeAspect="1"/>
          </p:cNvSpPr>
          <p:nvPr/>
        </p:nvSpPr>
        <p:spPr>
          <a:xfrm>
            <a:off x="310739" y="678116"/>
            <a:ext cx="11325737" cy="57942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701040">
              <a:lnSpc>
                <a:spcPct val="130000"/>
              </a:lnSpc>
              <a:buNone/>
            </a:pPr>
            <a:r>
              <a:rPr lang="zh-CN" altLang="en-US" sz="3200" b="1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［乙］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律</a:t>
            </a:r>
            <a:r>
              <a:rPr lang="zh-CN" altLang="en-US" sz="3200" b="1" baseline="300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知武</a:t>
            </a:r>
            <a:r>
              <a:rPr lang="zh-CN" altLang="en-US" sz="3200" b="1" baseline="300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终不可胁，白单于。单于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愈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益欲降之。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乃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幽武置大窖中，绝不饮食。天雨雪，</a:t>
            </a:r>
            <a:r>
              <a:rPr lang="zh-CN" altLang="en-US" sz="3200" b="1" u="wavy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武卧啮雪与旃毛并咽之数日不死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。匈奴以为神。</a:t>
            </a:r>
            <a:r>
              <a:rPr lang="zh-CN" altLang="en-US" sz="3200" b="1" u="sng" dirty="0">
                <a:effectLst/>
                <a:uFill>
                  <a:solidFill>
                    <a:srgbClr val="0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乃徙武北海上无人处，使牧羝</a:t>
            </a:r>
            <a:r>
              <a:rPr lang="zh-CN" altLang="en-US" sz="3200" b="1" u="sng" baseline="30000" dirty="0"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en-US" sz="3200" b="1" u="sng" dirty="0">
                <a:effectLst/>
                <a:uFill>
                  <a:solidFill>
                    <a:srgbClr val="0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，羝乳</a:t>
            </a:r>
            <a:r>
              <a:rPr lang="zh-CN" altLang="en-US" sz="3200" b="1" u="sng" baseline="30000" dirty="0"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④</a:t>
            </a:r>
            <a:r>
              <a:rPr lang="zh-CN" altLang="en-US" sz="3200" b="1" u="sng" dirty="0">
                <a:effectLst/>
                <a:uFill>
                  <a:solidFill>
                    <a:srgbClr val="0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乃得归。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别其官属常惠等各置他所。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algn="r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选自</a:t>
            </a:r>
            <a:r>
              <a:rPr lang="en-US" altLang="zh-CN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汉书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en-US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苏武传</a:t>
            </a:r>
            <a:r>
              <a:rPr lang="en-US" altLang="zh-CN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280670">
              <a:lnSpc>
                <a:spcPct val="130000"/>
              </a:lnSpc>
            </a:pPr>
            <a:r>
              <a:rPr lang="zh-CN" altLang="en-US" sz="3200" b="1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［注］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en-US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律：即卫律，汉人，后投降于匈奴。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en-US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武：苏武，字子卿，汉武帝派他出使匈奴，被匈奴人扣留并想劝降他，后历尽艰辛而不辱使命，最终回汉。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en-US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羝：公羊。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④</a:t>
            </a:r>
            <a:r>
              <a:rPr lang="zh-CN" altLang="en-US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羝乳：指公羊生小羊。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6261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72F1162-6F79-DBB4-7587-D8F22F912DCA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2711"/>
            <a:ext cx="10833100" cy="32932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21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解释下列加点词在文中的意思。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岂不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诚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大丈夫哉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	诚：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_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往之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女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家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女：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_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单于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愈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益欲降之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愈：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_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乃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幽武置大窖中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乃：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</a:t>
            </a:r>
            <a:r>
              <a:rPr lang="en-US" altLang="zh-CN" sz="32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_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68cac"/>
          <p:cNvSpPr/>
          <p:nvPr/>
        </p:nvSpPr>
        <p:spPr>
          <a:xfrm>
            <a:off x="5241290" y="4635167"/>
            <a:ext cx="2241614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于是，就</a:t>
            </a:r>
            <a:endParaRPr lang="zh-CN" altLang="en-US"/>
          </a:p>
        </p:txBody>
      </p:sp>
      <p:sp>
        <p:nvSpPr>
          <p:cNvPr id="5" name="A_6bd89"/>
          <p:cNvSpPr/>
          <p:nvPr/>
        </p:nvSpPr>
        <p:spPr>
          <a:xfrm>
            <a:off x="5241290" y="4001183"/>
            <a:ext cx="1425639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更加</a:t>
            </a:r>
            <a:endParaRPr lang="zh-CN" altLang="en-US"/>
          </a:p>
        </p:txBody>
      </p:sp>
      <p:sp>
        <p:nvSpPr>
          <p:cNvPr id="4" name="A_e7930"/>
          <p:cNvSpPr/>
          <p:nvPr/>
        </p:nvSpPr>
        <p:spPr>
          <a:xfrm>
            <a:off x="5142865" y="3367199"/>
            <a:ext cx="3057589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同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汝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，你</a:t>
            </a:r>
            <a:endParaRPr lang="zh-CN" altLang="en-US"/>
          </a:p>
        </p:txBody>
      </p:sp>
      <p:sp>
        <p:nvSpPr>
          <p:cNvPr id="2" name="A_be3e1"/>
          <p:cNvSpPr/>
          <p:nvPr/>
        </p:nvSpPr>
        <p:spPr>
          <a:xfrm>
            <a:off x="5142865" y="2733215"/>
            <a:ext cx="210350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确实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6885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  <p:bldP spid="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B71A168-0986-B1DB-35F8-20AC4152AB6F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920903"/>
            <a:ext cx="10833100" cy="20128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22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文中画波浪线的部分有两处需要断句，请在相应位置用“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”标出。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zh-CN" altLang="en-US" sz="3200" b="1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武卧啮</a:t>
            </a:r>
            <a:r>
              <a:rPr lang="zh-CN" altLang="en-US" sz="3200" b="1" dirty="0" smtClean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雪与</a:t>
            </a:r>
            <a:r>
              <a:rPr lang="zh-CN" altLang="en-US" sz="3200" b="1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旃毛并咽</a:t>
            </a:r>
            <a:r>
              <a:rPr lang="zh-CN" altLang="en-US" sz="3200" b="1" dirty="0" smtClean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之数日</a:t>
            </a:r>
            <a:r>
              <a:rPr lang="zh-CN" altLang="en-US" sz="3200" b="1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不</a:t>
            </a:r>
            <a:r>
              <a:rPr lang="zh-CN" altLang="en-US" sz="3200" b="1" dirty="0" smtClean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死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79450" y="3874130"/>
            <a:ext cx="6591869" cy="673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武卧啮雪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与旃毛并咽之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数日不死。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885496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5594055-65FD-9454-4FDC-AA97B92CE2A2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62536"/>
            <a:ext cx="10833100" cy="4573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23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把文中画横线的句子翻译成现代汉语。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一怒而诸侯惧，安居而天下熄</a:t>
            </a:r>
            <a:r>
              <a:rPr lang="zh-CN" altLang="en-US" sz="3200" b="1" dirty="0" smtClean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 smtClean="0"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乃徙武北海上无人处，使牧羝，羝乳乃得归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 smtClean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79450" y="2611281"/>
            <a:ext cx="10833100" cy="13130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他们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一生气，诸侯就都害怕，他们安静下来，天下便平安无事。</a:t>
            </a:r>
            <a:r>
              <a:rPr lang="zh-CN" altLang="en-US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79450" y="4516552"/>
            <a:ext cx="10833100" cy="13130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匈奴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就把苏武迁移到北海边没有人的地方，让他放牧公羊，公羊生了小羊才能够回到汉朝。</a:t>
            </a:r>
            <a:r>
              <a:rPr lang="zh-CN" altLang="en-US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9676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6A85EB2-75A4-0B55-2E0D-D881B91AC161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82623"/>
            <a:ext cx="10833100" cy="39333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24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［乙］文中的苏武是大丈夫吗？请结合［甲］文谈谈你的理解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 smtClean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________________________________________________________________________________________________________________________________________________________________________________________________________________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79450" y="2951367"/>
            <a:ext cx="10833100" cy="25943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是大丈夫。［甲］文说能做到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富贵不能淫，贫贱不能移，威武不能屈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的人是大丈夫，而［乙］文中的苏武面对单于的威逼利诱，坚守节操，誓死不降，忠于国家，永不屈服，所以说他是一个真正的大丈夫。</a:t>
            </a:r>
            <a:r>
              <a:rPr lang="zh-CN" altLang="en-US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3134958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B6EA90F2-4AEE-119A-A139-AB7E918609D3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2711"/>
            <a:ext cx="10833100" cy="32932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下列加点字注音无误的一项是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3200" b="1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．公孙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衍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200" b="1" dirty="0" err="1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丈夫之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冠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gu</a:t>
            </a:r>
            <a:r>
              <a:rPr lang="en-US" altLang="zh-CN" sz="3200" b="1" dirty="0" err="1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ā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妾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妇之道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qi</a:t>
            </a:r>
            <a:r>
              <a:rPr lang="en-US" altLang="zh-CN" sz="3200" b="1" dirty="0" err="1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è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      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畎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亩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qu</a:t>
            </a:r>
            <a:r>
              <a:rPr lang="en-US" altLang="zh-CN" sz="3200" b="1" dirty="0" err="1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ǎ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．傅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说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yu</a:t>
            </a:r>
            <a:r>
              <a:rPr lang="en-US" altLang="zh-CN" sz="3200" b="1" dirty="0" err="1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è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            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法家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拂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士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3200" b="1" dirty="0" err="1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ú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曾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益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200" b="1" dirty="0" err="1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é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          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米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粟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200" b="1" dirty="0" err="1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ù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2.jpeg">
            <a:extLst>
              <a:ext uri="{FF2B5EF4-FFF2-40B4-BE49-F238E27FC236}">
                <a16:creationId xmlns:a16="http://schemas.microsoft.com/office/drawing/2014/main" id="{7E5E5E85-DB5E-0958-6743-EEA5EF1D3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82" y="678821"/>
            <a:ext cx="2353285" cy="513727"/>
          </a:xfrm>
          <a:prstGeom prst="rect">
            <a:avLst/>
          </a:prstGeom>
        </p:spPr>
      </p:pic>
      <p:sp>
        <p:nvSpPr>
          <p:cNvPr id="3" name="A_f2330"/>
          <p:cNvSpPr/>
          <p:nvPr/>
        </p:nvSpPr>
        <p:spPr>
          <a:xfrm>
            <a:off x="6719253" y="2099231"/>
            <a:ext cx="1389126" cy="57058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7.jpeg">
            <a:extLst>
              <a:ext uri="{FF2B5EF4-FFF2-40B4-BE49-F238E27FC236}">
                <a16:creationId xmlns:a16="http://schemas.microsoft.com/office/drawing/2014/main" id="{DD020717-96FF-7DBC-E422-0C846D8ECD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27944" y="686193"/>
            <a:ext cx="2141987" cy="46760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9BA40884-B4A3-4405-1E2E-BC8FDF5E2519}"/>
              </a:ext>
            </a:extLst>
          </p:cNvPr>
          <p:cNvSpPr txBox="1">
            <a:spLocks noChangeAspect="1"/>
          </p:cNvSpPr>
          <p:nvPr/>
        </p:nvSpPr>
        <p:spPr>
          <a:xfrm>
            <a:off x="561463" y="1153793"/>
            <a:ext cx="11148756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25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．［核心素养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文化自信］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试根据下面的材料，概括“仁”包括哪些方面的思想内涵。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孝悌也者，其为仁之本与！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algn="r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论语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en-US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学而</a:t>
            </a:r>
            <a:r>
              <a:rPr lang="en-US" altLang="zh-CN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厩焚。子退朝，曰：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伤人乎？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不问马。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论语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en-US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乡党</a:t>
            </a:r>
            <a:r>
              <a:rPr lang="en-US" altLang="zh-CN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衙斋卧听萧萧竹，疑是民间疾苦声。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郑燮</a:t>
            </a:r>
            <a:r>
              <a:rPr lang="en-US" altLang="zh-CN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墨竹图题诗</a:t>
            </a:r>
            <a:r>
              <a:rPr lang="en-US" altLang="zh-CN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7057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773535E-6248-0043-3C06-63779F682544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256538"/>
            <a:ext cx="10833100" cy="19532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无伤也，是乃仁术也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君子之于禽兽也，见其生，不忍见其死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algn="r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孟子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en-US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梁惠王上</a:t>
            </a:r>
            <a:r>
              <a:rPr lang="en-US" altLang="zh-CN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EAFD2E5-4DE6-EF36-ADC6-11692FFE910B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3648235"/>
            <a:ext cx="10833100" cy="20128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亲亲而仁民，仁民而爱物。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孟子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en-US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尽心上</a:t>
            </a:r>
            <a:r>
              <a:rPr lang="en-US" altLang="zh-CN" sz="3200" b="1" dirty="0" smtClean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en-US" altLang="zh-CN" sz="3200" b="1" dirty="0" smtClean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79450" y="4277702"/>
            <a:ext cx="10833100" cy="13130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示例：爱亲人，爱他人，爱民众，爱万物。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仁民，爱物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；或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血缘之爱，人际之爱，物我之爱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0844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5DA5179-398A-8260-CF30-4BE9327E9277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62536"/>
            <a:ext cx="10833100" cy="4573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解释下列加点的词。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亲戚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畔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之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en-US" sz="3200" b="1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父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命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之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</a:t>
            </a:r>
            <a:r>
              <a:rPr lang="zh-CN" altLang="en-US" sz="3200" b="1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以顺为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正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者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</a:t>
            </a:r>
            <a:r>
              <a:rPr lang="zh-CN" altLang="en-US" sz="3200" b="1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发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于畎亩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3200" b="1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曾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益其所不能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(6)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与民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由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之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3200" b="1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90036"/>
          <p:cNvSpPr/>
          <p:nvPr/>
        </p:nvSpPr>
        <p:spPr>
          <a:xfrm>
            <a:off x="2926715" y="5262960"/>
            <a:ext cx="1527239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遵从</a:t>
            </a:r>
            <a:r>
              <a:rPr lang="zh-CN" altLang="en-US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7" name="A_b33f6"/>
          <p:cNvSpPr/>
          <p:nvPr/>
        </p:nvSpPr>
        <p:spPr>
          <a:xfrm>
            <a:off x="3742690" y="4628976"/>
            <a:ext cx="2343214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同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增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6" name="A_16f6d"/>
          <p:cNvSpPr/>
          <p:nvPr/>
        </p:nvSpPr>
        <p:spPr>
          <a:xfrm>
            <a:off x="2926715" y="3994992"/>
            <a:ext cx="3567176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兴起，指被任用</a:t>
            </a:r>
            <a:r>
              <a:rPr lang="zh-CN" altLang="en-US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566a3"/>
          <p:cNvSpPr/>
          <p:nvPr/>
        </p:nvSpPr>
        <p:spPr>
          <a:xfrm>
            <a:off x="3334703" y="3361008"/>
            <a:ext cx="275120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准则，标准</a:t>
            </a:r>
            <a:r>
              <a:rPr lang="zh-CN" altLang="en-US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3554a"/>
          <p:cNvSpPr/>
          <p:nvPr/>
        </p:nvSpPr>
        <p:spPr>
          <a:xfrm>
            <a:off x="2518728" y="2727024"/>
            <a:ext cx="275120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教导、训诲</a:t>
            </a:r>
            <a:r>
              <a:rPr lang="zh-CN" altLang="en-US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ca83b"/>
          <p:cNvSpPr/>
          <p:nvPr/>
        </p:nvSpPr>
        <p:spPr>
          <a:xfrm>
            <a:off x="2926715" y="2093040"/>
            <a:ext cx="3567176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同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叛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，背叛</a:t>
            </a:r>
            <a:r>
              <a:rPr lang="zh-CN" altLang="en-US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7363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5" grpId="0" animBg="1"/>
      <p:bldP spid="4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939F557-50F0-A33F-6385-C2C97479E69C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722361"/>
            <a:ext cx="10833100" cy="58539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解释下列加点的古今异义词。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兵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革非不坚利也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古义：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今义：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 dirty="0" smtClean="0"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_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管夷吾举于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士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古义：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今义：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_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所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以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动心忍性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古义：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	今义：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</a:t>
            </a:r>
            <a:r>
              <a:rPr lang="en-US" altLang="zh-CN" sz="32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_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丈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夫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之冠也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古义：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今义：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     </a:t>
            </a:r>
            <a:r>
              <a:rPr lang="en-US" altLang="zh-CN" sz="32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_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A_4318c"/>
          <p:cNvSpPr/>
          <p:nvPr/>
        </p:nvSpPr>
        <p:spPr>
          <a:xfrm>
            <a:off x="6479321" y="5890753"/>
            <a:ext cx="3465576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已婚女子的配偶</a:t>
            </a:r>
            <a:endParaRPr lang="zh-CN" altLang="en-US"/>
          </a:p>
        </p:txBody>
      </p:sp>
      <p:sp>
        <p:nvSpPr>
          <p:cNvPr id="9" name="A_e59b6"/>
          <p:cNvSpPr/>
          <p:nvPr/>
        </p:nvSpPr>
        <p:spPr>
          <a:xfrm>
            <a:off x="1893253" y="5890753"/>
            <a:ext cx="294170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男子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		</a:t>
            </a:r>
            <a:endParaRPr lang="zh-CN" altLang="en-US"/>
          </a:p>
        </p:txBody>
      </p:sp>
      <p:sp>
        <p:nvSpPr>
          <p:cNvPr id="8" name="A_b746a"/>
          <p:cNvSpPr/>
          <p:nvPr/>
        </p:nvSpPr>
        <p:spPr>
          <a:xfrm>
            <a:off x="6479321" y="4622785"/>
            <a:ext cx="3873563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表因果关系的连词</a:t>
            </a:r>
            <a:endParaRPr lang="zh-CN" altLang="en-US"/>
          </a:p>
        </p:txBody>
      </p:sp>
      <p:sp>
        <p:nvSpPr>
          <p:cNvPr id="7" name="A_99c1f"/>
          <p:cNvSpPr/>
          <p:nvPr/>
        </p:nvSpPr>
        <p:spPr>
          <a:xfrm>
            <a:off x="1893253" y="4622785"/>
            <a:ext cx="294170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用这些办法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zh-CN" altLang="en-US"/>
          </a:p>
        </p:txBody>
      </p:sp>
      <p:sp>
        <p:nvSpPr>
          <p:cNvPr id="6" name="A_da545"/>
          <p:cNvSpPr/>
          <p:nvPr/>
        </p:nvSpPr>
        <p:spPr>
          <a:xfrm>
            <a:off x="6479321" y="3354817"/>
            <a:ext cx="1425638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士兵</a:t>
            </a:r>
            <a:endParaRPr lang="zh-CN" altLang="en-US"/>
          </a:p>
        </p:txBody>
      </p:sp>
      <p:sp>
        <p:nvSpPr>
          <p:cNvPr id="5" name="A_7193c"/>
          <p:cNvSpPr/>
          <p:nvPr/>
        </p:nvSpPr>
        <p:spPr>
          <a:xfrm>
            <a:off x="1893253" y="3354817"/>
            <a:ext cx="294170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狱官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zh-CN" altLang="en-US"/>
          </a:p>
        </p:txBody>
      </p:sp>
      <p:sp>
        <p:nvSpPr>
          <p:cNvPr id="4" name="A_77d2d"/>
          <p:cNvSpPr/>
          <p:nvPr/>
        </p:nvSpPr>
        <p:spPr>
          <a:xfrm>
            <a:off x="6479321" y="2086849"/>
            <a:ext cx="1425638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士兵</a:t>
            </a:r>
            <a:endParaRPr lang="zh-CN" altLang="en-US"/>
          </a:p>
        </p:txBody>
      </p:sp>
      <p:sp>
        <p:nvSpPr>
          <p:cNvPr id="2" name="A_12911"/>
          <p:cNvSpPr/>
          <p:nvPr/>
        </p:nvSpPr>
        <p:spPr>
          <a:xfrm>
            <a:off x="1893253" y="2086849"/>
            <a:ext cx="294170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兵器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2124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9" grpId="0" animBg="1"/>
      <p:bldP spid="8" grpId="0" animBg="1"/>
      <p:bldP spid="7" grpId="0" animBg="1"/>
      <p:bldP spid="6" grpId="0" animBg="1"/>
      <p:bldP spid="5" grpId="0" animBg="1"/>
      <p:bldP spid="4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67F6741-4E4D-150E-CFE6-3CF62F756FC1}"/>
              </a:ext>
            </a:extLst>
          </p:cNvPr>
          <p:cNvSpPr txBox="1">
            <a:spLocks noChangeAspect="1"/>
          </p:cNvSpPr>
          <p:nvPr/>
        </p:nvSpPr>
        <p:spPr>
          <a:xfrm>
            <a:off x="679449" y="1682623"/>
            <a:ext cx="11001273" cy="39333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富贵不能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淫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古义：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	今义：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 dirty="0" smtClean="0"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_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(6)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而后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喻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古义：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今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义：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_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(7)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征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于色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古义：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今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义：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      </a:t>
            </a:r>
            <a:r>
              <a:rPr lang="en-US" altLang="zh-CN" sz="3200" b="1" u="sng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_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d1a51"/>
          <p:cNvSpPr/>
          <p:nvPr/>
        </p:nvSpPr>
        <p:spPr>
          <a:xfrm>
            <a:off x="7390237" y="4949063"/>
            <a:ext cx="264960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征用；征求</a:t>
            </a:r>
            <a:endParaRPr lang="zh-CN" altLang="en-US"/>
          </a:p>
        </p:txBody>
      </p:sp>
      <p:sp>
        <p:nvSpPr>
          <p:cNvPr id="7" name="A_5542d"/>
          <p:cNvSpPr/>
          <p:nvPr/>
        </p:nvSpPr>
        <p:spPr>
          <a:xfrm>
            <a:off x="1893252" y="4949063"/>
            <a:ext cx="385610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征验、表现</a:t>
            </a:r>
            <a:r>
              <a:rPr lang="zh-CN" altLang="en-US" sz="3200" b="1" dirty="0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zh-CN" altLang="en-US" dirty="0"/>
          </a:p>
        </p:txBody>
      </p:sp>
      <p:sp>
        <p:nvSpPr>
          <p:cNvPr id="6" name="A_e48b5"/>
          <p:cNvSpPr/>
          <p:nvPr/>
        </p:nvSpPr>
        <p:spPr>
          <a:xfrm>
            <a:off x="7390237" y="3681095"/>
            <a:ext cx="1425638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比喻</a:t>
            </a:r>
            <a:endParaRPr lang="zh-CN" altLang="en-US"/>
          </a:p>
        </p:txBody>
      </p:sp>
      <p:sp>
        <p:nvSpPr>
          <p:cNvPr id="5" name="A_8b6b6"/>
          <p:cNvSpPr/>
          <p:nvPr/>
        </p:nvSpPr>
        <p:spPr>
          <a:xfrm>
            <a:off x="1893252" y="3681095"/>
            <a:ext cx="385610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了解、明白</a:t>
            </a:r>
            <a:r>
              <a:rPr lang="zh-CN" altLang="en-US" sz="3200" b="1" dirty="0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zh-CN" altLang="en-US" dirty="0"/>
          </a:p>
        </p:txBody>
      </p:sp>
      <p:sp>
        <p:nvSpPr>
          <p:cNvPr id="4" name="A_dbdd8"/>
          <p:cNvSpPr/>
          <p:nvPr/>
        </p:nvSpPr>
        <p:spPr>
          <a:xfrm>
            <a:off x="9327019" y="2413127"/>
            <a:ext cx="1425638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放纵</a:t>
            </a:r>
            <a:endParaRPr lang="zh-CN" altLang="en-US"/>
          </a:p>
        </p:txBody>
      </p:sp>
      <p:sp>
        <p:nvSpPr>
          <p:cNvPr id="2" name="A_63bb7"/>
          <p:cNvSpPr/>
          <p:nvPr/>
        </p:nvSpPr>
        <p:spPr>
          <a:xfrm>
            <a:off x="1893252" y="2413127"/>
            <a:ext cx="6599302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惑乱，迷惑。这里是使动用法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0030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5" grpId="0" animBg="1"/>
      <p:bldP spid="4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730DBE4-4DF1-4700-D0A0-B4384FFBB6E8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722361"/>
            <a:ext cx="10833100" cy="58539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选择题。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下列加点词没有词类活用的一项是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3200" b="1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．威武不能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屈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饿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其体肤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．所以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动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心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忍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性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．一怒而诸侯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惧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下列句子停顿划分有误的一项是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3200" b="1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．富贵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不能淫             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．必先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苦其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心志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．兵革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非不坚利也             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．曾益其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所不能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A_ca844"/>
          <p:cNvSpPr/>
          <p:nvPr/>
        </p:nvSpPr>
        <p:spPr>
          <a:xfrm>
            <a:off x="6989128" y="3354817"/>
            <a:ext cx="1411351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en-US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5d1f7"/>
          <p:cNvSpPr/>
          <p:nvPr/>
        </p:nvSpPr>
        <p:spPr>
          <a:xfrm>
            <a:off x="7397115" y="1452865"/>
            <a:ext cx="1411350" cy="57058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en-US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958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E5D628F-F9F8-88D6-88D9-19A84FE714E8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2711"/>
            <a:ext cx="10833100" cy="32932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下列各句中不含通假字的一项是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3200" b="1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．亲戚畔之             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．曾益其所不能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．威武不能屈             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．入则无法家拂士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4832b"/>
          <p:cNvSpPr/>
          <p:nvPr/>
        </p:nvSpPr>
        <p:spPr>
          <a:xfrm>
            <a:off x="6989128" y="2099231"/>
            <a:ext cx="1411351" cy="57058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en-US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4220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26AF2C5-C029-A04D-CDF4-3449B9DA57FC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002711"/>
            <a:ext cx="10833100" cy="32932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下列加点词意义相同的一项是</a:t>
            </a:r>
            <a:r>
              <a:rPr lang="en-US" altLang="zh-CN" sz="3200" b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3200" b="1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．丈夫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之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冠也             往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之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女家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居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天下之广居           居天下之广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居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．行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拂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乱其所为           入则无法家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拂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士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焉得为大丈夫乎       天将降大任于</a:t>
            </a:r>
            <a:r>
              <a:rPr lang="zh-CN" altLang="en-US" sz="3200" b="1" spc="-2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zh-CN" altLang="en-US" sz="3200" b="1" baseline="-250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人也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9df8b"/>
          <p:cNvSpPr/>
          <p:nvPr/>
        </p:nvSpPr>
        <p:spPr>
          <a:xfrm>
            <a:off x="6581140" y="2099231"/>
            <a:ext cx="1411350" cy="57058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en-US" sz="32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5570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3个栏目  32号复制.potx" id="{5B89CEC6-3F4F-41A4-9503-93C638186164}" vid="{7155217A-5BAE-4FA4-AAD2-46644F8B138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模板无字号3个栏目  32号复制</Template>
  <TotalTime>412</TotalTime>
  <Words>2737</Words>
  <Application>Microsoft Office PowerPoint</Application>
  <PresentationFormat>宽屏</PresentationFormat>
  <Paragraphs>221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3" baseType="lpstr">
      <vt:lpstr>等线</vt:lpstr>
      <vt:lpstr>等线 Light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Administrator</cp:lastModifiedBy>
  <cp:revision>27</cp:revision>
  <dcterms:created xsi:type="dcterms:W3CDTF">2025-07-27T01:04:36Z</dcterms:created>
  <dcterms:modified xsi:type="dcterms:W3CDTF">2025-07-30T09:15:20Z</dcterms:modified>
</cp:coreProperties>
</file>