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921" r:id="rId7"/>
    <p:sldId id="876" r:id="rId8"/>
    <p:sldId id="877" r:id="rId9"/>
    <p:sldId id="878" r:id="rId10"/>
    <p:sldId id="879" r:id="rId11"/>
    <p:sldId id="880" r:id="rId12"/>
    <p:sldId id="922" r:id="rId13"/>
    <p:sldId id="881" r:id="rId14"/>
    <p:sldId id="882" r:id="rId15"/>
    <p:sldId id="883" r:id="rId16"/>
    <p:sldId id="884" r:id="rId17"/>
    <p:sldId id="885" r:id="rId18"/>
    <p:sldId id="923" r:id="rId19"/>
    <p:sldId id="886" r:id="rId20"/>
    <p:sldId id="887" r:id="rId21"/>
    <p:sldId id="888" r:id="rId22"/>
    <p:sldId id="889" r:id="rId23"/>
    <p:sldId id="890" r:id="rId24"/>
    <p:sldId id="924" r:id="rId25"/>
    <p:sldId id="891" r:id="rId26"/>
    <p:sldId id="892" r:id="rId27"/>
    <p:sldId id="893" r:id="rId28"/>
    <p:sldId id="894" r:id="rId29"/>
    <p:sldId id="895" r:id="rId30"/>
    <p:sldId id="896" r:id="rId31"/>
    <p:sldId id="897" r:id="rId32"/>
    <p:sldId id="898" r:id="rId33"/>
    <p:sldId id="899" r:id="rId34"/>
    <p:sldId id="900" r:id="rId35"/>
    <p:sldId id="901" r:id="rId36"/>
    <p:sldId id="902" r:id="rId37"/>
    <p:sldId id="925" r:id="rId38"/>
    <p:sldId id="903" r:id="rId39"/>
    <p:sldId id="904" r:id="rId40"/>
    <p:sldId id="905" r:id="rId41"/>
    <p:sldId id="906" r:id="rId42"/>
    <p:sldId id="907" r:id="rId43"/>
    <p:sldId id="926" r:id="rId44"/>
    <p:sldId id="908" r:id="rId45"/>
    <p:sldId id="909" r:id="rId46"/>
    <p:sldId id="910" r:id="rId47"/>
    <p:sldId id="911" r:id="rId48"/>
    <p:sldId id="912" r:id="rId49"/>
    <p:sldId id="927" r:id="rId50"/>
    <p:sldId id="913" r:id="rId51"/>
    <p:sldId id="914" r:id="rId52"/>
    <p:sldId id="915" r:id="rId53"/>
    <p:sldId id="916" r:id="rId54"/>
    <p:sldId id="917" r:id="rId55"/>
    <p:sldId id="918" r:id="rId56"/>
    <p:sldId id="928" r:id="rId57"/>
    <p:sldId id="919" r:id="rId58"/>
    <p:sldId id="920" r:id="rId59"/>
    <p:sldId id="873" r:id="rId6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期末复习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文言文阅读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5AE043-4B26-1C34-2AA6-DB91D0B6B775}"/>
              </a:ext>
            </a:extLst>
          </p:cNvPr>
          <p:cNvSpPr txBox="1">
            <a:spLocks noChangeAspect="1"/>
          </p:cNvSpPr>
          <p:nvPr/>
        </p:nvSpPr>
        <p:spPr>
          <a:xfrm>
            <a:off x="517217" y="779736"/>
            <a:ext cx="11193001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［乙］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三房十四叔，非不勤读，只为傲气太胜，自满自足，遂不能有所成。京城之中，亦多有自满之人。识者见之，发一冷笑而已。又有当名士者，鄙科名为粪土，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好作诗古文，或好讲考据，或好谈理学，嚣嚣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然自以为压倒一切矣。自识者观之，彼其所造，曾无几何，亦足发一冷笑而已。</a:t>
            </a:r>
            <a:r>
              <a:rPr lang="zh-CN" altLang="en-US" sz="28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故吾人用功力除傲气力戒自满毋为人所冷笑乃有进步也。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诸弟平日皆恂恂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退让，第累年小试不售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恐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因愤激之久，致生骄惰之气，故特作书戒之。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务望细思吾言而深省焉！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幸甚幸甚！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曾国藩家书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［注］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嚣嚣：喧哗，吵闹。这里指沸沸扬扬。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恂恂：恭谨温顺的样子。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不售：不中。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79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2DE09AC-D925-D22A-0AA2-810F96B6A7B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四时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俱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备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俱：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夕日欲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颓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颓：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好作诗古文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或：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恐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因愤激之久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恐：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021d"/>
          <p:cNvSpPr/>
          <p:nvPr/>
        </p:nvSpPr>
        <p:spPr>
          <a:xfrm>
            <a:off x="5038090" y="4635167"/>
            <a:ext cx="26496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担忧，恐怕</a:t>
            </a:r>
            <a:endParaRPr lang="zh-CN" altLang="en-US"/>
          </a:p>
        </p:txBody>
      </p:sp>
      <p:sp>
        <p:nvSpPr>
          <p:cNvPr id="5" name="A_bf5f8"/>
          <p:cNvSpPr/>
          <p:nvPr/>
        </p:nvSpPr>
        <p:spPr>
          <a:xfrm>
            <a:off x="5038090" y="4001183"/>
            <a:ext cx="18336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有的人</a:t>
            </a:r>
            <a:endParaRPr lang="zh-CN" altLang="en-US"/>
          </a:p>
        </p:txBody>
      </p:sp>
      <p:sp>
        <p:nvSpPr>
          <p:cNvPr id="4" name="A_c14f9"/>
          <p:cNvSpPr/>
          <p:nvPr/>
        </p:nvSpPr>
        <p:spPr>
          <a:xfrm>
            <a:off x="5041265" y="3367199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坠落</a:t>
            </a:r>
            <a:endParaRPr lang="zh-CN" altLang="en-US"/>
          </a:p>
        </p:txBody>
      </p:sp>
      <p:sp>
        <p:nvSpPr>
          <p:cNvPr id="2" name="A_6deed"/>
          <p:cNvSpPr/>
          <p:nvPr/>
        </p:nvSpPr>
        <p:spPr>
          <a:xfrm>
            <a:off x="5041265" y="2733215"/>
            <a:ext cx="18336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全，都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9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39501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文中画波浪线的部分有四处需要断句，请在相应位置用“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故吾人用功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力除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傲气力戒自满毋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为人所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冷笑乃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有进步也。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892728"/>
            <a:ext cx="10833100" cy="654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故吾人用功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力除傲气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力戒自满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毋为人所冷笑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乃有进步也。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45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DA61F2-5BA6-1667-FF73-653D831CC36B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593919"/>
            <a:ext cx="108077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自康乐以来，未复有能与其奇者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务望细思吾言而深省焉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850430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自从南朝的谢灵运以来，就再也没有人能够欣赏这种奇丽景色了。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747116"/>
            <a:ext cx="10833100" cy="6728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希望你们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诸弟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一定要仔细思考我说的话并深刻反省自己呀！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37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745F3C-A0A7-8336-B8C1-327F151DE06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1045518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所谓“见字如面”，就是“读这封信的内容就像是我当面跟你说话一样”。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［甲］［乙］两封书信“说话”的内容及写作目的有何不同？请简析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51267"/>
            <a:ext cx="11045518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［甲］文侧重描绘山川的自然之美，以此表明自己娱情山水的志趣。［乙］文侧重阐述戒除傲气和自满之气的道理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告诫诸弟为人处世的道理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，表达自己对诸弟的殷切希望。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04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10969B6-8D95-E9E7-EF6D-4A48906F9B5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42625"/>
            <a:ext cx="10833100" cy="5839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9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9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［甲］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风烟俱净，天山共色。从流飘荡，任意东西。自富阳至桐庐一百许里，奇山异水，天下独绝。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水皆缥碧，千丈见底。游鱼细石，直视无碍。</a:t>
            </a:r>
            <a:r>
              <a:rPr lang="zh-CN" altLang="en-US" sz="29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急湍甚箭，猛浪若奔。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夹岸高山，皆生寒树，负势竞上，互相</a:t>
            </a:r>
            <a:r>
              <a:rPr lang="zh-CN" altLang="en-US" sz="29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轩</a:t>
            </a:r>
            <a:r>
              <a:rPr lang="zh-CN" altLang="en-US" sz="29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9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邈</a:t>
            </a:r>
            <a:r>
              <a:rPr lang="zh-CN" altLang="en-US" sz="29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，争高直指，千百成峰。泉水</a:t>
            </a:r>
            <a:r>
              <a:rPr lang="zh-CN" altLang="en-US" sz="29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激</a:t>
            </a:r>
            <a:r>
              <a:rPr lang="zh-CN" altLang="en-US" sz="29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石，泠泠作响；好鸟相鸣，嘤嘤成韵。蝉则千转不穷，猿则百叫无绝。鸢飞戾天者，望峰息心；经纶世务者，窥谷忘反。横柯上蔽，在昼犹昏；疏条交映，有时见日。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吴均</a:t>
            </a:r>
            <a:r>
              <a:rPr lang="en-US" altLang="zh-CN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与朱元思书</a:t>
            </a:r>
            <a:r>
              <a:rPr lang="en-US" altLang="zh-CN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10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D18224-2961-DA1E-85AB-9369DFE43AF9}"/>
              </a:ext>
            </a:extLst>
          </p:cNvPr>
          <p:cNvSpPr txBox="1">
            <a:spLocks noChangeAspect="1"/>
          </p:cNvSpPr>
          <p:nvPr/>
        </p:nvSpPr>
        <p:spPr>
          <a:xfrm>
            <a:off x="617486" y="745863"/>
            <a:ext cx="10957027" cy="5839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9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［乙］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仆去月谢病，还觅薜萝</a:t>
            </a:r>
            <a:r>
              <a:rPr lang="zh-CN" altLang="en-US" sz="29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9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梅溪</a:t>
            </a:r>
            <a:r>
              <a:rPr lang="zh-CN" altLang="en-US" sz="2900" b="1" u="wavy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9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之西有石门山者森壁争霞孤峰限日</a:t>
            </a:r>
            <a:r>
              <a:rPr lang="zh-CN" altLang="en-US" sz="2900" b="1" u="wavy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；幽岫</a:t>
            </a:r>
            <a:r>
              <a:rPr lang="zh-CN" altLang="en-US" sz="29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含云，深溪蓄翠；蝉吟鹤</a:t>
            </a:r>
            <a:r>
              <a:rPr lang="zh-CN" altLang="en-US" sz="29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唳</a:t>
            </a:r>
            <a:r>
              <a:rPr lang="zh-CN" altLang="en-US" sz="29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，水响猿啼，英英相杂，绵绵成韵。既素重</a:t>
            </a:r>
            <a:r>
              <a:rPr lang="zh-CN" altLang="en-US" sz="29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幽居，遂葺宇其上。幸富菊花，偏饶竹实</a:t>
            </a:r>
            <a:r>
              <a:rPr lang="zh-CN" altLang="en-US" sz="29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9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山谷所资，于斯已办。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仁智之乐，</a:t>
            </a:r>
            <a:r>
              <a:rPr lang="zh-CN" altLang="en-US" sz="29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岂</a:t>
            </a:r>
            <a:r>
              <a:rPr lang="zh-CN" altLang="en-US" sz="29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徒语哉！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en-US" altLang="zh-CN" sz="29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吴均</a:t>
            </a:r>
            <a:r>
              <a:rPr lang="en-US" altLang="zh-CN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与顾章书</a:t>
            </a:r>
            <a:r>
              <a:rPr lang="en-US" altLang="zh-CN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9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29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［注］</a:t>
            </a:r>
            <a:r>
              <a:rPr lang="zh-CN" altLang="en-US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还觅薜萝：意思是正准备隐居。薜萝，都是植物名。屈原</a:t>
            </a:r>
            <a:r>
              <a:rPr lang="en-US" altLang="zh-CN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楚辞</a:t>
            </a:r>
            <a:r>
              <a:rPr lang="en-US" altLang="zh-CN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：若有人兮山之阿，披薜荔兮带女萝。后以此代指隐士的服饰。</a:t>
            </a:r>
            <a:r>
              <a:rPr lang="zh-CN" altLang="en-US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梅溪：山名，在今浙江安吉境内。</a:t>
            </a:r>
            <a:r>
              <a:rPr lang="zh-CN" altLang="en-US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限日：遮挡阳光。</a:t>
            </a:r>
            <a:r>
              <a:rPr lang="zh-CN" altLang="en-US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幽岫：幽深的山穴。</a:t>
            </a:r>
            <a:r>
              <a:rPr lang="zh-CN" altLang="en-US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重：向往。</a:t>
            </a:r>
            <a:r>
              <a:rPr lang="zh-CN" altLang="en-US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sz="29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竹实：又名竹米，状如小麦。隐士所食之物。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89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340C920-4318-CFB9-337F-736C9981D46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互相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轩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邈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轩邈：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泉水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激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石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激：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蝉吟鹤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唳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唳：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岂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徒语哉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岂：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2efe"/>
          <p:cNvSpPr/>
          <p:nvPr/>
        </p:nvSpPr>
        <p:spPr>
          <a:xfrm>
            <a:off x="4222115" y="4635167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难道</a:t>
            </a:r>
            <a:endParaRPr lang="zh-CN" altLang="en-US"/>
          </a:p>
        </p:txBody>
      </p:sp>
      <p:sp>
        <p:nvSpPr>
          <p:cNvPr id="5" name="A_35164"/>
          <p:cNvSpPr/>
          <p:nvPr/>
        </p:nvSpPr>
        <p:spPr>
          <a:xfrm>
            <a:off x="4222115" y="4001183"/>
            <a:ext cx="10176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叫</a:t>
            </a:r>
            <a:endParaRPr lang="zh-CN" altLang="en-US"/>
          </a:p>
        </p:txBody>
      </p:sp>
      <p:sp>
        <p:nvSpPr>
          <p:cNvPr id="4" name="A_ffb45"/>
          <p:cNvSpPr/>
          <p:nvPr/>
        </p:nvSpPr>
        <p:spPr>
          <a:xfrm>
            <a:off x="4222115" y="3367199"/>
            <a:ext cx="26496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冲击，撞击</a:t>
            </a:r>
            <a:endParaRPr lang="zh-CN" altLang="en-US"/>
          </a:p>
        </p:txBody>
      </p:sp>
      <p:sp>
        <p:nvSpPr>
          <p:cNvPr id="2" name="A_0d626"/>
          <p:cNvSpPr/>
          <p:nvPr/>
        </p:nvSpPr>
        <p:spPr>
          <a:xfrm>
            <a:off x="4647565" y="2733215"/>
            <a:ext cx="34655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往高处远处伸展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08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9840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．文中画波浪线的部分有三处需要断句，请在相应位置用“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梅溪之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石门山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者森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壁争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霞孤峰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限日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963067"/>
            <a:ext cx="7734810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梅溪之西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有石门山者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森壁争霞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孤峰限日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83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9C633AD-BF36-AF31-33EE-44AA42031FD3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913256"/>
            <a:ext cx="108077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急湍甚箭，猛浪若奔。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山谷所资，于斯已办。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45f9"/>
          <p:cNvSpPr/>
          <p:nvPr/>
        </p:nvSpPr>
        <p:spPr>
          <a:xfrm>
            <a:off x="681990" y="4545712"/>
            <a:ext cx="8566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山谷中隐居生活的必需品，这里都已具备。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8bb0"/>
          <p:cNvSpPr/>
          <p:nvPr/>
        </p:nvSpPr>
        <p:spPr>
          <a:xfrm>
            <a:off x="681990" y="3277744"/>
            <a:ext cx="95853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湍急的江流比箭还快，凶猛的大浪像飞奔的骏马。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22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73942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738952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期末复习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文言文阅读</a:t>
            </a:r>
            <a:endParaRPr lang="zh-CN" altLang="en-US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3B6DD46-5692-8084-72C0-995B5653735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［甲］［乙］两文都运用了“化静为动”的手法，请找出语句并加以简要分析。这两篇山水小品文都抒发了作者怎样的思想感情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916662"/>
            <a:ext cx="10833100" cy="3234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［甲］文：负势竞上，互相轩邈，争高直指，千百成峰。作用：活灵活现地写出了树之奇，山之秀。［乙］文：森壁争霞，孤峰限日；幽岫含云，深溪蓄翠。作用：生动形象地展现了山之高，水之绿。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思想感情：都抒发了作者热爱美丽的大自然和避世退隐的高洁情趣。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5537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CA7C11-FFA7-727E-F8F6-1493CBCBC721}"/>
              </a:ext>
            </a:extLst>
          </p:cNvPr>
          <p:cNvSpPr txBox="1">
            <a:spLocks noChangeAspect="1"/>
          </p:cNvSpPr>
          <p:nvPr/>
        </p:nvSpPr>
        <p:spPr>
          <a:xfrm>
            <a:off x="506873" y="710050"/>
            <a:ext cx="11178253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［甲］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天时不如地利，地利不如人和。三里之城，七里之郭，环而攻之而不胜。夫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环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而攻之，必有得天时者矣，然而不胜者，是天时不如地利也。城非不高也，池非不深也，兵革非不坚利也，米粟非不多也，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委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而去之，是地利不如人和也。故曰：域民不以封疆之界，固国不以山溪之险，威天下不以兵革之利。得道者多助，失道者寡助。寡助之至，亲戚畔之；多助之至，天下顺之。以天下之所顺，攻亲戚之所畔，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故君子有不战，战必胜矣。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选自孟子</a:t>
            </a:r>
            <a:r>
              <a:rPr lang="en-US" altLang="zh-CN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得道多助，失道寡助</a:t>
            </a:r>
            <a:r>
              <a:rPr lang="en-US" altLang="zh-CN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73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C9C20A-3761-5E72-792B-5B731386C58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60612"/>
            <a:ext cx="10833100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［乙］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百姓怨望而诸侯有畔者，于是纣乃重刑辟，有炮烙之法。用费中为政。费中善谀，好利，殷人弗亲。纣又用恶来。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恶来善毁谗，诸侯以此益疏。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8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西伯归乃阴修德行善诸侯多叛纣而往归西伯。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西伯滋大，纣由是稍失权重。王子比干谏，弗听。商容贤者，百姓爱之，纣废之。微子数谏不听，乃与大师、少师谋，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遂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去。比干曰：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为人臣者，不得不以死争。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强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谏纣。纣怒曰：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吾闻圣人心有七窍。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剖比干，观其心。箕子惧，乃详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狂为奴，纣又囚之。殷之大师、少师乃持其祭乐器奔周。周武王于是遂率诸侯伐纣。甲子日，纣兵败。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史记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殷本纪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87BA8E-A6F6-B330-A4CF-9EA284EA91FE}"/>
              </a:ext>
            </a:extLst>
          </p:cNvPr>
          <p:cNvSpPr txBox="1"/>
          <p:nvPr/>
        </p:nvSpPr>
        <p:spPr>
          <a:xfrm>
            <a:off x="335526" y="5879001"/>
            <a:ext cx="60984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/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［注］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详：同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佯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，假装。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44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091E94-CAF4-B207-E946-96E49239381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夫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环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而攻之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委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而去之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委：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遂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去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遂：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强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谏纣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强：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0868"/>
          <p:cNvSpPr/>
          <p:nvPr/>
        </p:nvSpPr>
        <p:spPr>
          <a:xfrm>
            <a:off x="4228465" y="4635167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尽力</a:t>
            </a:r>
            <a:endParaRPr lang="zh-CN" altLang="en-US"/>
          </a:p>
        </p:txBody>
      </p:sp>
      <p:sp>
        <p:nvSpPr>
          <p:cNvPr id="5" name="A_fcdf1"/>
          <p:cNvSpPr/>
          <p:nvPr/>
        </p:nvSpPr>
        <p:spPr>
          <a:xfrm>
            <a:off x="4228465" y="4001183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最终</a:t>
            </a:r>
            <a:endParaRPr lang="zh-CN" altLang="en-US"/>
          </a:p>
        </p:txBody>
      </p:sp>
      <p:sp>
        <p:nvSpPr>
          <p:cNvPr id="4" name="A_5d541"/>
          <p:cNvSpPr/>
          <p:nvPr/>
        </p:nvSpPr>
        <p:spPr>
          <a:xfrm>
            <a:off x="4228465" y="3367199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放弃</a:t>
            </a:r>
            <a:endParaRPr lang="zh-CN" altLang="en-US"/>
          </a:p>
        </p:txBody>
      </p:sp>
      <p:sp>
        <p:nvSpPr>
          <p:cNvPr id="2" name="A_9b4dd"/>
          <p:cNvSpPr/>
          <p:nvPr/>
        </p:nvSpPr>
        <p:spPr>
          <a:xfrm>
            <a:off x="4228465" y="2733215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包围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1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855095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．文中画波浪线的部分有两处需要断句，请在相应位置用“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西伯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归乃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阴修德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行善诸侯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多叛纣而往归西伯。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808322"/>
            <a:ext cx="8856912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西伯归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乃阴修德行善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诸侯多叛纣而往归西伯。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88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2BFE24-1A5D-A3F9-9234-73E479836A4F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913256"/>
            <a:ext cx="108077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故君子有不战，战必胜矣。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恶来善毁谗，诸侯以此益疏。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de16"/>
          <p:cNvSpPr/>
          <p:nvPr/>
        </p:nvSpPr>
        <p:spPr>
          <a:xfrm>
            <a:off x="681990" y="4545712"/>
            <a:ext cx="9790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恶来善于说别人的坏话，诸侯们因此更加疏远了。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374a"/>
          <p:cNvSpPr/>
          <p:nvPr/>
        </p:nvSpPr>
        <p:spPr>
          <a:xfrm>
            <a:off x="681990" y="3277744"/>
            <a:ext cx="95853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所以能行仁政的君主不战则已，战就一定能胜利。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77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D62657-363D-C351-B67D-B2E437FC1D4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根据［甲］文对战争获胜要素的论述，结合［乙］文，分析周武王打败商纣王的原因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18110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示例：西伯心忧国事，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修德行善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，诸侯多归顺西伯，使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西伯滋大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，这体现了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得道多助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；纣王在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百姓怨望而诸侯有畔者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时，酷刑镇压，又荒淫无道，滥杀、囚禁重臣，最终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诸侯多叛纣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失权重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，这体现了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失道寡助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05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52B4A0-F111-CFE3-CBF7-4A53CD49564E}"/>
              </a:ext>
            </a:extLst>
          </p:cNvPr>
          <p:cNvSpPr txBox="1">
            <a:spLocks noChangeAspect="1"/>
          </p:cNvSpPr>
          <p:nvPr/>
        </p:nvSpPr>
        <p:spPr>
          <a:xfrm>
            <a:off x="425757" y="844725"/>
            <a:ext cx="11340485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［甲］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景春曰：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公孙衍、张仪岂不诚大丈夫哉？一怒而诸侯惧，安居而天下熄。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孟子曰：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焉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得为大丈夫乎？子未学礼乎？丈夫之冠也，父命之；女子之嫁也，母命之，往送之门，戒之曰：‘往之女家，必敬必戒，无违夫子！’以顺为正者，妾妇之道也。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居天下之广居，立天下之正位，行天下之大道。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得志，与民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之；不得志，独行其道。富贵不能淫，贫贱不能移，威武不能屈。此之谓大丈夫。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孟子</a:t>
            </a:r>
            <a:r>
              <a:rPr lang="en-US" altLang="zh-CN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71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25D2BB-1266-FE3E-B3BD-EAE58F193531}"/>
              </a:ext>
            </a:extLst>
          </p:cNvPr>
          <p:cNvSpPr txBox="1">
            <a:spLocks noChangeAspect="1"/>
          </p:cNvSpPr>
          <p:nvPr/>
        </p:nvSpPr>
        <p:spPr>
          <a:xfrm>
            <a:off x="546714" y="685252"/>
            <a:ext cx="11281491" cy="5765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26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庄公奋</a:t>
            </a:r>
            <a:r>
              <a:rPr lang="zh-CN" altLang="en-US" sz="26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乎勇力，不顾于行义。勇力之士，无忌于国，贵戚不荐善，逼迩</a:t>
            </a:r>
            <a:r>
              <a:rPr lang="zh-CN" altLang="en-US" sz="26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不引</a:t>
            </a:r>
            <a:r>
              <a:rPr lang="zh-CN" altLang="en-US" sz="26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过，故晏子见公。公曰：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6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古者亦有徒以勇力立于世者乎？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晏子对曰：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婴</a:t>
            </a:r>
            <a:r>
              <a:rPr lang="zh-CN" altLang="en-US" sz="26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闻</a:t>
            </a:r>
            <a:r>
              <a:rPr lang="zh-CN" altLang="en-US" sz="26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之，轻死以行礼谓之勇，诛暴不避彊</a:t>
            </a:r>
            <a:r>
              <a:rPr lang="zh-CN" altLang="en-US" sz="26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谓之力。故勇力之立也，以行其礼义也。汤武用兵而不为逆，并国而不为贪，仁义之理也。</a:t>
            </a:r>
            <a:r>
              <a:rPr lang="zh-CN" altLang="en-US" sz="26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诛暴不避彊替</a:t>
            </a:r>
            <a:r>
              <a:rPr lang="zh-CN" altLang="en-US" sz="2600" b="1" u="wavy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26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罪不避众勇力之行也。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古之为勇力者，行礼义也；今上无仁义之理，下无替罪诛暴之行，而徒以勇力立于世，</a:t>
            </a:r>
            <a:r>
              <a:rPr lang="zh-CN" altLang="en-US" sz="26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6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诸侯行之以国危，匹夫行之以家残。昔夏之衰也，有推侈、大戏</a:t>
            </a:r>
            <a:r>
              <a:rPr lang="zh-CN" altLang="en-US" sz="26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；殷之衰也，有费仲、恶来</a:t>
            </a:r>
            <a:r>
              <a:rPr lang="zh-CN" altLang="en-US" sz="26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。足走千里，手裂兕</a:t>
            </a:r>
            <a:r>
              <a:rPr lang="zh-CN" altLang="en-US" sz="26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虎，任之以力，凌轹</a:t>
            </a:r>
            <a:r>
              <a:rPr lang="zh-CN" altLang="en-US" sz="26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⑨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天下，威戮无罪。崇尚勇力，不顾义理，是以桀纣以灭，殷夏以衰。今公目夺</a:t>
            </a:r>
            <a:r>
              <a:rPr lang="zh-CN" altLang="en-US" sz="26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⑩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乎勇力，不顾乎行义，用此存者，婴未闻有也。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 algn="r">
              <a:lnSpc>
                <a:spcPct val="130000"/>
              </a:lnSpc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en-US" altLang="zh-CN" sz="2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晏子春秋</a:t>
            </a:r>
            <a:r>
              <a:rPr lang="en-US" altLang="zh-CN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卷一</a:t>
            </a:r>
            <a:r>
              <a:rPr lang="en-US" altLang="zh-CN" sz="2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，有删改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21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E49688-1054-BC40-4ADB-B163FB75613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［注］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奋：这里意为施展。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逼迩：接近，这里指近臣。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引：避开、退却。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：同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强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，这里为强盛、势力大之意。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替：废弃。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推侈、大戏：人名。夏桀之奸臣。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费仲、恶来：人名。以勇力闻名，是商纣王宠信的大臣。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兕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：古代犀牛一类的兽名。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⑨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：欺压。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⑩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目夺：目光被吸引。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9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0BEB9D8-63D9-5B40-E6AD-4E1BFED1422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广安中考改编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自三峡七百里中，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两岸连山，略无阙处。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重岩叠嶂，隐天蔽日，自非亭午夜分，不见曦月。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至于夏水襄陵，沿溯阻绝。或王命急宣，有时朝发白帝，暮到江陵，其间千二百里，虽乘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奔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御风，不以疾也。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春冬之时，则素湍绿潭，回清倒影，绝   多生怪柏，悬泉瀑布，飞漱其间，清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荣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峻茂，良多趣味。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郦道元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三峡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98.jpeg">
            <a:extLst>
              <a:ext uri="{FF2B5EF4-FFF2-40B4-BE49-F238E27FC236}">
                <a16:creationId xmlns:a16="http://schemas.microsoft.com/office/drawing/2014/main" id="{3423F448-DCCD-C190-5DB3-131DEFEC9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1973" y="4395997"/>
            <a:ext cx="435549" cy="38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786792"/>
            <a:ext cx="7209025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诛暴不避彊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替罪不避众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勇力之行也。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5493DB-44B5-6E38-77D9-E63B2B099E0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62621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焉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得为大丈夫乎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与民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由：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婴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闻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闻：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诸侯行之以国危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则：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文中画波浪线的部分有两处需要断句，请在相应位置用“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诛暴不避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彊替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罪不避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众勇力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之行也。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072fd"/>
          <p:cNvSpPr/>
          <p:nvPr/>
        </p:nvSpPr>
        <p:spPr>
          <a:xfrm>
            <a:off x="6058853" y="3295077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那么</a:t>
            </a:r>
            <a:endParaRPr lang="zh-CN" altLang="en-US"/>
          </a:p>
        </p:txBody>
      </p:sp>
      <p:sp>
        <p:nvSpPr>
          <p:cNvPr id="6" name="A_5385a"/>
          <p:cNvSpPr/>
          <p:nvPr/>
        </p:nvSpPr>
        <p:spPr>
          <a:xfrm>
            <a:off x="6066790" y="2661093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听说</a:t>
            </a:r>
            <a:endParaRPr lang="zh-CN" altLang="en-US"/>
          </a:p>
        </p:txBody>
      </p:sp>
      <p:sp>
        <p:nvSpPr>
          <p:cNvPr id="5" name="A_7cdf8"/>
          <p:cNvSpPr/>
          <p:nvPr/>
        </p:nvSpPr>
        <p:spPr>
          <a:xfrm>
            <a:off x="6065203" y="2027109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遵从</a:t>
            </a:r>
            <a:endParaRPr lang="zh-CN" altLang="en-US"/>
          </a:p>
        </p:txBody>
      </p:sp>
      <p:sp>
        <p:nvSpPr>
          <p:cNvPr id="4" name="A_c154c"/>
          <p:cNvSpPr/>
          <p:nvPr/>
        </p:nvSpPr>
        <p:spPr>
          <a:xfrm>
            <a:off x="6058853" y="1393125"/>
            <a:ext cx="26496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怎么，哪里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2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6E40A30-4429-6596-049B-84895CD2DCE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居天下之广居，立天下之正位，行天下之大道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古者亦有徒以勇力立于世者乎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934838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大丈夫应该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住进天下最宽广的住宅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仁，站在天下最正确的位置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礼，走着天下最正确的道路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义。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837482"/>
            <a:ext cx="8731878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从前也有仅凭勇气和力量在世上立身的人吗？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79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3E43B77-26A9-428F-D085-869D183530B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［甲］文中孟子认为的“大丈夫”和［乙］文中的“勇力者”有何相同之处？请结合两文回答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56788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都是将个人命运与国家、民族命运紧密结合在一起的人；都是有社会责任与担当的人；都是不畏豪强的人。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4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E29A9C0-DC30-10A3-3A7C-8E8467074FB9}"/>
              </a:ext>
            </a:extLst>
          </p:cNvPr>
          <p:cNvSpPr txBox="1">
            <a:spLocks noChangeAspect="1"/>
          </p:cNvSpPr>
          <p:nvPr/>
        </p:nvSpPr>
        <p:spPr>
          <a:xfrm>
            <a:off x="462628" y="710050"/>
            <a:ext cx="11266744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太行、王屋二山，方七百里，高万仞，本在冀州之南，河阳之北。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北山愚公者，年且九十，面山而居。惩山北之塞，出入之迂也，聚室而谋曰：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吾与汝毕力平险，指通豫南，达于汉阴，可乎？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杂然相许。其妻献疑曰：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以君之力，曾不能损魁父之丘，如太行、王屋何？且焉置土石？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杂曰：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投诸渤海之尾，隐土之北。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遂率子孙荷担者三夫，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叩石垦壤，箕畚运于渤海之尾。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邻人京城氏之孀妻有遗男，始龀，跳往助之。寒暑易节，始一反焉。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96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0A7AE4-4F79-18EC-62A7-E0F508ABC96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河曲智叟笑而止之曰：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甚矣，汝之不惠！以残年余力，曾不能毁山之一毛，其如土石何？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北山愚公长息曰：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汝心之固，固不可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彻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，曾不若孀妻弱子。虽我之死，有子存焉。子又生孙，孙又生子；子又有子，子又有孙；子子孙孙无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穷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匮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也，而山不加增，何苦而不平？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河曲智叟亡以应。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操蛇之神闻之，惧其不已也，告之于帝。帝感其诚，命夸娥氏二子负二山，一厝朔东，一厝雍南。自此，冀之南，汉之阴，无陇断焉。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愚公移山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49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D508EE-E56D-EB00-9DBA-2D498D98DB6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［乙］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鲁公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治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园，欲凿池，父曰：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无地置土。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公遂止。或曰：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土可垒山。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公善之，欲行。妻曰：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不畏小儿女颠踬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耶？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公复止。或曰：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筑径通之设栏护之又何忧焉？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公从之，又欲行。家人有止之者曰：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园成必添仆妇，下房不足，甚可虑也。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公犹夷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不能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决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，事又寝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 algn="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鲁公治园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［注］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颠踬：被东西绊倒。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犹夷：迟疑不决的样子。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寝：停止。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95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0268B40-6C55-BE43-D7ED-B8C5BBB2CD4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固不可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彻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彻：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穷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匮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穷匮：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鲁公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治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园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治：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公犹夷不能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决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决：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3be81"/>
          <p:cNvSpPr/>
          <p:nvPr/>
        </p:nvSpPr>
        <p:spPr>
          <a:xfrm>
            <a:off x="5142865" y="4635167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决断</a:t>
            </a:r>
            <a:endParaRPr lang="zh-CN" altLang="en-US"/>
          </a:p>
        </p:txBody>
      </p:sp>
      <p:sp>
        <p:nvSpPr>
          <p:cNvPr id="5" name="A_88bd9"/>
          <p:cNvSpPr/>
          <p:nvPr/>
        </p:nvSpPr>
        <p:spPr>
          <a:xfrm>
            <a:off x="5142865" y="4001183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修建</a:t>
            </a:r>
            <a:endParaRPr lang="zh-CN" altLang="en-US"/>
          </a:p>
        </p:txBody>
      </p:sp>
      <p:sp>
        <p:nvSpPr>
          <p:cNvPr id="4" name="A_90683"/>
          <p:cNvSpPr/>
          <p:nvPr/>
        </p:nvSpPr>
        <p:spPr>
          <a:xfrm>
            <a:off x="5550853" y="3367199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穷尽</a:t>
            </a:r>
            <a:endParaRPr lang="zh-CN" altLang="en-US"/>
          </a:p>
        </p:txBody>
      </p:sp>
      <p:sp>
        <p:nvSpPr>
          <p:cNvPr id="2" name="A_5148d"/>
          <p:cNvSpPr/>
          <p:nvPr/>
        </p:nvSpPr>
        <p:spPr>
          <a:xfrm>
            <a:off x="5142865" y="2733215"/>
            <a:ext cx="38735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通达，这里指改变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60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8170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文中画波浪线的部分有两处需要断句，请在相应位置用“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筑径通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栏护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何忧焉？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934932"/>
            <a:ext cx="5973110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筑径通之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设栏护之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又何忧焉？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45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A6660E-0DD3-7316-1C55-9FF85A1C537E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593919"/>
            <a:ext cx="108077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叩石垦壤，箕畚运于渤海之尾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园成必添仆妇，下房不足，甚可虑也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855622"/>
            <a:ext cx="10240304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他们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凿石头，挖泥土，用箕畚装土石运到渤海边上。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119608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园子修好了，必定要添仆人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打理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给仆人住的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下房没有了，值得考虑啊。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85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40B3B6-0EEB-EED1-B07B-2E220698BBD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结合［甲］［乙］两文内容，谈谈你获得的启示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938309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［甲］：我们只要下定决心，不怕困难，持之以恒，任何困难都是可以克服的。［乙］：我们做事情不能畏首畏尾、优柔寡断、遇难而退。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0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F6ED31-FFAA-3D89-8740-293F06AC5C5A}"/>
              </a:ext>
            </a:extLst>
          </p:cNvPr>
          <p:cNvSpPr txBox="1">
            <a:spLocks noChangeAspect="1"/>
          </p:cNvSpPr>
          <p:nvPr/>
        </p:nvSpPr>
        <p:spPr>
          <a:xfrm>
            <a:off x="288105" y="853478"/>
            <a:ext cx="11615789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［乙］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昔有二翁，同邑而居。甚友善。甲翁之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妻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子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去乡，唯叟一人而已。一日，叟携酒至乙翁第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，二人对酌，不亦乐乎！乙翁曰：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向吾远游冀、雍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，然未尝登泰山，君有意同行乎？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甲翁曰：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是山余亦未登然老矣恐力不胜。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乙翁曰：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差矣，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汝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之言！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曩</a:t>
            </a:r>
            <a:r>
              <a:rPr lang="zh-CN" altLang="en-US" sz="2800" b="1" u="sng" baseline="30000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者愚公年且九十而移山，今吾辈方逾六旬，何老之有！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甲翁曰：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甚善！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翌日，二叟偕往，越钱塘，绝长江，而至泰阴。夜宿，凌晨上山。乙翁欲扶之，甲翁曰：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吾力尚可，无需相扶。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自日出至薄暮，已至半山矣。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二翁登泰山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［注］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第：房屋、宅子、家。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冀、雍：古代两个州名，在今约山西、陕西、甘肃一带。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曩：以往、过去。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67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E2D8EFB-0887-CB3D-9B1F-53F5D455883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1045518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舜发于畎亩之中，傅说举于版筑之间，胶鬲举于鱼盐之中，管夷吾举于士，孙叔敖举于海，百里奚举于市。故天将降大任于是人也，必先苦其心志，劳其筋骨，饿其体肤，空乏其身，行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拂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乱其所为，所以动心忍性，曾益其所不能。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人恒过，然后能改；困于心，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衡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于虑，而后作；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征于色，发于声，而后喻。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入则无法家拂士，出则无敌国外患者，国恒亡。然后知生于忧患而死于安乐也。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选自孟子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生于忧患，死于安乐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3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E9BDD7-D753-5AA8-6F13-066F7C21263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宋昭公出亡，至于鄙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，喟然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叹曰：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吾知所以亡矣。吾朝臣千人，发政举事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，无不曰：‘吾君圣者’！侍御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数百人，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服以立，无不曰：‘吾君丽者！’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内外不闻吾过，是以至此！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由宋君观之人君之所以离国家失社稷者谄谀者众也。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故宋昭公亡而能悟，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卒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得反国。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选自刘向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新序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［注］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鄙：边境。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喟然：叹气的样子。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发政举事：施政办事。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侍御：侍奉君王的人，这里指侍从、妃子。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56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1413958-0B53-018C-6E1F-62025B59483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拂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乱其所为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拂：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衡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于虑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衡：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服以立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被：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卒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得反国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卒：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163a6"/>
          <p:cNvSpPr/>
          <p:nvPr/>
        </p:nvSpPr>
        <p:spPr>
          <a:xfrm>
            <a:off x="4631690" y="4635167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终于</a:t>
            </a:r>
            <a:endParaRPr lang="zh-CN" altLang="en-US"/>
          </a:p>
        </p:txBody>
      </p:sp>
      <p:sp>
        <p:nvSpPr>
          <p:cNvPr id="5" name="A_dd169"/>
          <p:cNvSpPr/>
          <p:nvPr/>
        </p:nvSpPr>
        <p:spPr>
          <a:xfrm>
            <a:off x="4631690" y="4001183"/>
            <a:ext cx="34655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披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，穿着</a:t>
            </a:r>
            <a:endParaRPr lang="zh-CN" altLang="en-US"/>
          </a:p>
        </p:txBody>
      </p:sp>
      <p:sp>
        <p:nvSpPr>
          <p:cNvPr id="4" name="A_8ab0c"/>
          <p:cNvSpPr/>
          <p:nvPr/>
        </p:nvSpPr>
        <p:spPr>
          <a:xfrm>
            <a:off x="4633278" y="3367199"/>
            <a:ext cx="46895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横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，梗塞、不顺</a:t>
            </a:r>
            <a:endParaRPr lang="zh-CN" altLang="en-US"/>
          </a:p>
        </p:txBody>
      </p:sp>
      <p:sp>
        <p:nvSpPr>
          <p:cNvPr id="2" name="A_e0e35"/>
          <p:cNvSpPr/>
          <p:nvPr/>
        </p:nvSpPr>
        <p:spPr>
          <a:xfrm>
            <a:off x="4628515" y="2733215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违背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2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3797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．文中画波浪线的部分有两处需要断句，请在相应位置用“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由宋君观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君之所以离国家失社稷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者谄谀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者众也。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991202"/>
            <a:ext cx="10092828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由宋君观之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人君之所以离国家失社稷者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谄谀者众也。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89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征于色，发于声，而后喻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内外不闻吾过，是以至此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2920770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一个人的过失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表现在脸色上，流露在言谈中，才能被人们了解。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4839122"/>
            <a:ext cx="9555821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朝内朝外都听不到我的过错，因此到了这个地步！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06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0FCDB13-4D7E-13F9-B043-7C778E89919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请结合你对［甲］［乙］两文的理解，说说一个国家要想长治久安需要哪三个条件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5828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要居安思危，有忧患意识。</a:t>
            </a:r>
            <a:endParaRPr lang="en-US" altLang="zh-CN" sz="3200" b="1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要有坚持法度的大臣和辅佐君王的贤士。</a:t>
            </a:r>
            <a:endParaRPr lang="en-US" altLang="zh-CN" sz="3200" b="1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统治者要善于发现并及时改正自己的缺点和错误。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36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2A20715-54C8-D6AC-6E93-22C2FB64B14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八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元丰六年十月十二日夜，解衣欲睡，月色入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户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，欣然起行。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念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无与为乐者，遂至承天寺寻张怀民。怀民亦未寝，相与步于中庭。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庭下如积水空明，水中藻、荇交横，盖竹柏影也。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何夜无月？何处无竹柏？但少闲人如吾两人者耳。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苏轼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记承天寺夜游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60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2F05BC-B694-7344-6BBF-EDDA1E8EA6C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02098"/>
            <a:ext cx="10833100" cy="3400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［乙］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五月十四夜，湖风酣畅，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月明如洗，繁星尽敛，天水一碧。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偕内人系舟于寓楼下，剥菱煮芡，小饮达曙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。人声既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，楼台灯火，</a:t>
            </a:r>
            <a:r>
              <a:rPr lang="zh-CN" altLang="en-US" sz="28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周视悄然惟四山苍翠时时滴入杯底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，千百年西湖，今夕始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独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为吾有，徘徊顾恋，不谓人世也。子瞻有云：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何地无月，但少闲人如吾两人。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予则谓何地无闲人，无事寻事如吾两人者，未易多得尔。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节选自徐釚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词苑丛谈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F16020-42FC-15C5-EFCD-9B3277229FA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107354"/>
            <a:ext cx="10833100" cy="2280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［注］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曙：天刚亮。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徐釚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28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：江苏吴江松陵镇人，清文学家、藏书家。康熙十八年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1679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举于鸿博，后因不附和权贵，康熙二十五年归里，喜与名流雅士相题咏。康熙帝南巡时，两次赐给御书，并诏以原官起用，以婉辞称谢不就。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5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A34538-A3A3-C3C0-AA92-BB192EC5CCA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月色入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户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户：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念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无与为乐者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念：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人生既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绝：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今夕始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独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为吾有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独：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6236"/>
          <p:cNvSpPr/>
          <p:nvPr/>
        </p:nvSpPr>
        <p:spPr>
          <a:xfrm>
            <a:off x="5241290" y="4635167"/>
            <a:ext cx="22416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只，只是</a:t>
            </a:r>
            <a:endParaRPr lang="zh-CN" altLang="en-US"/>
          </a:p>
        </p:txBody>
      </p:sp>
      <p:sp>
        <p:nvSpPr>
          <p:cNvPr id="5" name="A_ce938"/>
          <p:cNvSpPr/>
          <p:nvPr/>
        </p:nvSpPr>
        <p:spPr>
          <a:xfrm>
            <a:off x="5246053" y="4001183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消失</a:t>
            </a:r>
            <a:endParaRPr lang="zh-CN" altLang="en-US"/>
          </a:p>
        </p:txBody>
      </p:sp>
      <p:sp>
        <p:nvSpPr>
          <p:cNvPr id="4" name="A_b5ef4"/>
          <p:cNvSpPr/>
          <p:nvPr/>
        </p:nvSpPr>
        <p:spPr>
          <a:xfrm>
            <a:off x="5242878" y="3367199"/>
            <a:ext cx="26496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考虑，想到</a:t>
            </a:r>
            <a:endParaRPr lang="zh-CN" altLang="en-US"/>
          </a:p>
        </p:txBody>
      </p:sp>
      <p:sp>
        <p:nvSpPr>
          <p:cNvPr id="2" name="A_980d8"/>
          <p:cNvSpPr/>
          <p:nvPr/>
        </p:nvSpPr>
        <p:spPr>
          <a:xfrm>
            <a:off x="5246053" y="2733215"/>
            <a:ext cx="10176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72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95773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．文中画波浪线的部分有两处需要断句，请在相应位置用“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周视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悄然惟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四山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苍翠时时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滴入杯底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949000"/>
            <a:ext cx="6797054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周视悄然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惟四山苍翠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时时滴入杯底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11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DA8F84-E253-61C5-334E-13D0903C5A8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虽乘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奔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御风，不以疾也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  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奔：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荣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峻茂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荣：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甲翁之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妻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子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去乡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妻子：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差矣，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汝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之言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汝：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54d1"/>
          <p:cNvSpPr/>
          <p:nvPr/>
        </p:nvSpPr>
        <p:spPr>
          <a:xfrm>
            <a:off x="6676390" y="4635167"/>
            <a:ext cx="10176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你</a:t>
            </a:r>
            <a:endParaRPr lang="zh-CN" altLang="en-US"/>
          </a:p>
        </p:txBody>
      </p:sp>
      <p:sp>
        <p:nvSpPr>
          <p:cNvPr id="5" name="A_13b9a"/>
          <p:cNvSpPr/>
          <p:nvPr/>
        </p:nvSpPr>
        <p:spPr>
          <a:xfrm>
            <a:off x="7100253" y="4001183"/>
            <a:ext cx="26496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妻子和儿女</a:t>
            </a:r>
            <a:endParaRPr lang="zh-CN" altLang="en-US"/>
          </a:p>
        </p:txBody>
      </p:sp>
      <p:sp>
        <p:nvSpPr>
          <p:cNvPr id="4" name="A_ac906"/>
          <p:cNvSpPr/>
          <p:nvPr/>
        </p:nvSpPr>
        <p:spPr>
          <a:xfrm>
            <a:off x="6679565" y="3367199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茂盛</a:t>
            </a:r>
            <a:endParaRPr lang="zh-CN" altLang="en-US"/>
          </a:p>
        </p:txBody>
      </p:sp>
      <p:sp>
        <p:nvSpPr>
          <p:cNvPr id="2" name="A_3cae4"/>
          <p:cNvSpPr/>
          <p:nvPr/>
        </p:nvSpPr>
        <p:spPr>
          <a:xfrm>
            <a:off x="6670040" y="2733215"/>
            <a:ext cx="34655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这里指飞奔的马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65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D0D224D-2C38-CCBC-459B-59071360A895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593919"/>
            <a:ext cx="108077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庭下如积水空明，水中藻、荇交横，盖竹柏影也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月明如洗，繁星尽敛，天水一碧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85043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庭院里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的月光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好像积水那样空明澄澈，水中藻荇交错纵横，大概是竹子和柏树的影子吧。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755658"/>
            <a:ext cx="9555821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月光明亮如洗，繁星隐没，天空和水面一片碧绿。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51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DA8161-BE3B-AE06-254B-6FC92F246A7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两篇文章的作者都认为自己是“闲人”，请你说说两文“闲人”所蕴含的情感有何异同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07622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相同点：两文作者都以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闲人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自居，表达了欣赏美景的悠闲和欣喜。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不同点：甲文中的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闲人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还包含了被贬的失意，清闲的自嘲，人生的感慨以及旷达乐观的心境；乙文中的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闲人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还包括了不愿做官的自在，与家人一同赏景的幸福和满足。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52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209BE5D-A883-6AC0-7D9F-77425021A965}"/>
              </a:ext>
            </a:extLst>
          </p:cNvPr>
          <p:cNvSpPr txBox="1">
            <a:spLocks noChangeAspect="1"/>
          </p:cNvSpPr>
          <p:nvPr/>
        </p:nvSpPr>
        <p:spPr>
          <a:xfrm>
            <a:off x="531967" y="607132"/>
            <a:ext cx="10833100" cy="598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7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九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7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文帝之后六年，匈奴大入边。乃以宗正刘礼为将军，军细柳；祝兹侯徐厉为将军，军棘门；以河内守亚夫为将军，军细柳：以备胡。</a:t>
            </a:r>
            <a:endParaRPr lang="zh-CN" altLang="en-US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上自劳军。至霸上及棘门军，直驰入，将以下骑送迎。已而之细柳军，军士吏被甲，锐兵刃，彀弓弩，持满。天子先驱至，不得入。先驱曰：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</a:t>
            </a:r>
            <a:r>
              <a:rPr lang="zh-CN" altLang="en-US" sz="27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en-US" sz="27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至！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军门都尉曰：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将军令曰‘军中闻将军令，不闻天子之诏。’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7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居</a:t>
            </a:r>
            <a:r>
              <a:rPr lang="zh-CN" altLang="en-US" sz="27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无何，上至，又不得入。于是上乃使使持节诏将军：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吾欲入劳军。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亚夫乃传言开壁门。壁门士吏谓从属车骑曰：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将军约，军中不得驱驰。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于是天子乃按辔徐行。至营，将军亚夫持兵揖曰：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7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介胄之士不拜，请以军礼见。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天子为动，改容式车。使人称谢：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皇帝敬劳将军。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成礼而去。</a:t>
            </a:r>
            <a:endParaRPr lang="zh-CN" altLang="en-US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36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AC8989F-5E25-1BD6-3DED-713678A0123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既出军门，群臣皆惊。文帝曰：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嗟乎，此真将军矣！曩者霸上、棘门军，若儿戏耳，其将固可袭而虏也。至于亚夫，可得而犯邪！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称善者久之。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周亚夫军细柳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72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796B10-1D90-F9EB-1B2D-BA832399694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11989"/>
            <a:ext cx="108331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［乙］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初，汉两将军大出围单于，所杀虏八九万，而汉士物故</a:t>
            </a:r>
            <a:r>
              <a:rPr lang="zh-CN" altLang="en-US" sz="30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者亦数万，汉马死者十余万。</a:t>
            </a:r>
            <a:r>
              <a:rPr lang="zh-CN" altLang="en-US" sz="30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匈奴虽病远去而汉亦马少无以复往。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匈奴用赵信之计，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遣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使于汉，好辞请和亲。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天子下其议，</a:t>
            </a:r>
            <a:r>
              <a:rPr lang="zh-CN" altLang="en-US" sz="3000" b="1" u="sng" spc="-20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000" b="1" u="sng" baseline="-250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言和亲，或言遂臣之。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丞相长史任敝曰：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匈奴新破，困，宜可使为外臣，朝请于边。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汉使任敞于单于。单于闻敞计，大怒，留之不遣。先是汉亦有所降匈奴使者，单于亦辄留汉使相当。汉方复收士马，会骠骑将军去病死，于是汉久不北击胡。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史记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匈奴列传</a:t>
            </a:r>
            <a:r>
              <a:rPr lang="en-US" altLang="zh-CN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［注］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物故：死。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23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C030576-66E1-F40F-118E-9E9807373B3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且：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居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无何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居：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遣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使于汉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遣：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言和亲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或：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d2ef"/>
          <p:cNvSpPr/>
          <p:nvPr/>
        </p:nvSpPr>
        <p:spPr>
          <a:xfrm>
            <a:off x="4426903" y="4635167"/>
            <a:ext cx="18336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有的人</a:t>
            </a:r>
            <a:endParaRPr lang="zh-CN" altLang="en-US"/>
          </a:p>
        </p:txBody>
      </p:sp>
      <p:sp>
        <p:nvSpPr>
          <p:cNvPr id="5" name="A_38b3c"/>
          <p:cNvSpPr/>
          <p:nvPr/>
        </p:nvSpPr>
        <p:spPr>
          <a:xfrm>
            <a:off x="4426903" y="4001183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派遣</a:t>
            </a:r>
            <a:endParaRPr lang="zh-CN" altLang="en-US"/>
          </a:p>
        </p:txBody>
      </p:sp>
      <p:sp>
        <p:nvSpPr>
          <p:cNvPr id="4" name="A_fd81e"/>
          <p:cNvSpPr/>
          <p:nvPr/>
        </p:nvSpPr>
        <p:spPr>
          <a:xfrm>
            <a:off x="4428490" y="3367199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经过</a:t>
            </a:r>
            <a:endParaRPr lang="zh-CN" altLang="en-US"/>
          </a:p>
        </p:txBody>
      </p:sp>
      <p:sp>
        <p:nvSpPr>
          <p:cNvPr id="2" name="A_ba8c3"/>
          <p:cNvSpPr/>
          <p:nvPr/>
        </p:nvSpPr>
        <p:spPr>
          <a:xfrm>
            <a:off x="4426903" y="2733215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将要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6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953569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．文中画波浪线的部分有三处需要断句，请在相应位置用“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匈奴虽病远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去而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汉亦马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少无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以复往。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906796"/>
            <a:ext cx="7209025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匈奴虽病远去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而汉亦马少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无以复往。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31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介胄之士不拜，请以军礼见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天子下其议，或言和亲，或言遂臣之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2930743"/>
            <a:ext cx="10379765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披盔戴甲的将士不行跪拜礼，请允许我按照军礼参见。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420928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皇帝让大臣们讨论这件事，有人主张和亲，有人主张让匈奴臣服。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97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4F1FEDA-370B-742E-2AA1-23F38DBDAFE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03944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．［新考法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对比阅读］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［甲］［乙］两文中汉天子对待匈奴侵犯的态度有何不同？为何有这样的不同态度，请简要分析并陈述理由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185626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甲文中汉天子对匈奴态度强硬，体现了汉朝的军事实力和决心。乙文中汉天子对匈奴态度较为温和，体现了汉朝的外交智慧和策略。这种不同态度源于汉朝不同时期的国力、军事实力和对外政策的不同。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99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150517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文中画波浪线的部分有两处需要断句，请在相应位置用“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是山余亦未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登然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老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矣恐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力不胜。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4103744"/>
            <a:ext cx="6385081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是山余亦未登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然老矣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恐力不胜。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93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B82555-5B36-7B81-7BFB-3AE9151B9186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593919"/>
            <a:ext cx="108077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两岸连山，略无阙处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曩者愚公年且九十而移山，今吾辈方逾六旬，何老之有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857877"/>
            <a:ext cx="8319906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两岸都是相连的山，全然没有中断的地方。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124118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从前的愚公，快九十岁了还可以移山，现在我们才过了六十岁，哪里老呢！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77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43A680-0912-A107-B444-4136CFC5F11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［甲］文写游三峡，［乙］文写登泰山。两文在表达方式和表现的主题上有什么不同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07622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表达方式：甲文主要运用了描写的表达方式；乙文主要运用了记叙的表达方式。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主题：甲文突出了三峡山和水的特点，表达了作者对祖国壮丽山河的热爱和赞美之情；乙文通过讲述二翁登泰山的故事告诉我们：只有具备锲而不舍的精神和顽强的意志，才能战胜困难的道理。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12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6122D44-8A96-D1B8-3F26-C16A15050A3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［甲］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山川之美，古来共谈。高峰入云，清流见底。两岸石壁，五色交晖。青林翠竹，四时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俱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备。晓雾将歇，猿鸟乱鸣；夕日欲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颓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，沉鳞竞跃。实是欲界之仙都。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自康乐以来，未复有能与其奇者。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陶弘景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答谢中书书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3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70</TotalTime>
  <Words>6468</Words>
  <Application>Microsoft Office PowerPoint</Application>
  <PresentationFormat>宽屏</PresentationFormat>
  <Paragraphs>272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0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32</cp:revision>
  <dcterms:created xsi:type="dcterms:W3CDTF">2025-07-26T00:40:55Z</dcterms:created>
  <dcterms:modified xsi:type="dcterms:W3CDTF">2025-07-30T09:17:45Z</dcterms:modified>
</cp:coreProperties>
</file>