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874" r:id="rId6"/>
    <p:sldId id="875" r:id="rId7"/>
    <p:sldId id="876" r:id="rId8"/>
    <p:sldId id="87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24" autoAdjust="0"/>
    <p:restoredTop sz="94660"/>
  </p:normalViewPr>
  <p:slideViewPr>
    <p:cSldViewPr snapToGrid="0" showGuides="1">
      <p:cViewPr varScale="1">
        <p:scale>
          <a:sx n="68" d="100"/>
          <a:sy n="68" d="100"/>
        </p:scale>
        <p:origin x="12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大单元整合复习</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283975"/>
            <a:ext cx="12192000" cy="1720105"/>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1" y="2743917"/>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大单元整合复习</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4020587917"/>
              </p:ext>
            </p:extLst>
          </p:nvPr>
        </p:nvGraphicFramePr>
        <p:xfrm>
          <a:off x="692150" y="1834515"/>
          <a:ext cx="10807700" cy="3442970"/>
        </p:xfrm>
        <a:graphic>
          <a:graphicData uri="http://schemas.openxmlformats.org/drawingml/2006/table">
            <a:tbl>
              <a:tblPr firstRow="1" firstCol="1" bandRow="1"/>
              <a:tblGrid>
                <a:gridCol w="902074">
                  <a:extLst>
                    <a:ext uri="{9D8B030D-6E8A-4147-A177-3AD203B41FA5}">
                      <a16:colId xmlns:a16="http://schemas.microsoft.com/office/drawing/2014/main" val="4238465547"/>
                    </a:ext>
                  </a:extLst>
                </a:gridCol>
                <a:gridCol w="9905626">
                  <a:extLst>
                    <a:ext uri="{9D8B030D-6E8A-4147-A177-3AD203B41FA5}">
                      <a16:colId xmlns:a16="http://schemas.microsoft.com/office/drawing/2014/main" val="4216659476"/>
                    </a:ext>
                  </a:extLst>
                </a:gridCol>
              </a:tblGrid>
              <a:tr h="1005205">
                <a:tc>
                  <a:txBody>
                    <a:bodyPr/>
                    <a:lstStyle/>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易读错</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的字</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给加点的字注音。</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泄</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气</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歼</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灭</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颁</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发</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翘</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首</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由</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衷</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悄</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然</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endPar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潇</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洒</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屏</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息</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呓</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语</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业</a:t>
                      </a: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已</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0" baseline="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凛</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冽</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baseline="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从容不</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迫</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摧枯拉</a:t>
                      </a: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朽</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baseline="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baseline="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眼花</a:t>
                      </a: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缭</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乱</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spc="-2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白</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手起家</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锐不可</a:t>
                      </a:r>
                      <a:r>
                        <a:rPr lang="zh-CN" sz="3200" b="1" spc="-20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a:t>
                      </a:r>
                      <a:r>
                        <a:rPr lang="zh-CN" sz="3200" b="1" baseline="-250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5663360"/>
                  </a:ext>
                </a:extLst>
              </a:tr>
            </a:tbl>
          </a:graphicData>
        </a:graphic>
      </p:graphicFrame>
      <p:sp>
        <p:nvSpPr>
          <p:cNvPr id="18" name="A_66bd9"/>
          <p:cNvSpPr/>
          <p:nvPr/>
        </p:nvSpPr>
        <p:spPr>
          <a:xfrm>
            <a:off x="7619265" y="4796972"/>
            <a:ext cx="146850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endParaRPr lang="zh-CN" altLang="en-US"/>
          </a:p>
        </p:txBody>
      </p:sp>
      <p:sp>
        <p:nvSpPr>
          <p:cNvPr id="17" name="A_01534"/>
          <p:cNvSpPr/>
          <p:nvPr/>
        </p:nvSpPr>
        <p:spPr>
          <a:xfrm>
            <a:off x="3579413" y="4796972"/>
            <a:ext cx="1152589"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endParaRPr lang="zh-CN" altLang="en-US"/>
          </a:p>
        </p:txBody>
      </p:sp>
      <p:sp>
        <p:nvSpPr>
          <p:cNvPr id="16" name="A_1a26c"/>
          <p:cNvSpPr/>
          <p:nvPr/>
        </p:nvSpPr>
        <p:spPr>
          <a:xfrm>
            <a:off x="7700227" y="4309292"/>
            <a:ext cx="12430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li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en-US"/>
          </a:p>
        </p:txBody>
      </p:sp>
      <p:sp>
        <p:nvSpPr>
          <p:cNvPr id="15" name="A_70eb0"/>
          <p:cNvSpPr/>
          <p:nvPr/>
        </p:nvSpPr>
        <p:spPr>
          <a:xfrm>
            <a:off x="3579413" y="4309292"/>
            <a:ext cx="113036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ǔ</a:t>
            </a:r>
            <a:endParaRPr lang="zh-CN" altLang="en-US"/>
          </a:p>
        </p:txBody>
      </p:sp>
      <p:sp>
        <p:nvSpPr>
          <p:cNvPr id="14" name="A_a8dce"/>
          <p:cNvSpPr/>
          <p:nvPr/>
        </p:nvSpPr>
        <p:spPr>
          <a:xfrm>
            <a:off x="10153853" y="3821612"/>
            <a:ext cx="10398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ò</a:t>
            </a:r>
            <a:endParaRPr lang="zh-CN" altLang="en-US"/>
          </a:p>
        </p:txBody>
      </p:sp>
      <p:sp>
        <p:nvSpPr>
          <p:cNvPr id="13" name="A_d2164"/>
          <p:cNvSpPr/>
          <p:nvPr/>
        </p:nvSpPr>
        <p:spPr>
          <a:xfrm>
            <a:off x="5910433" y="3821612"/>
            <a:ext cx="1152589"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l</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ǐ</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endParaRPr lang="zh-CN" altLang="en-US"/>
          </a:p>
        </p:txBody>
      </p:sp>
      <p:sp>
        <p:nvSpPr>
          <p:cNvPr id="12" name="A_b11dc"/>
          <p:cNvSpPr/>
          <p:nvPr/>
        </p:nvSpPr>
        <p:spPr>
          <a:xfrm>
            <a:off x="2763438" y="3821612"/>
            <a:ext cx="101765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ǐ</a:t>
            </a:r>
            <a:endParaRPr lang="zh-CN" altLang="en-US"/>
          </a:p>
        </p:txBody>
      </p:sp>
      <p:sp>
        <p:nvSpPr>
          <p:cNvPr id="11" name="A_3d2a2"/>
          <p:cNvSpPr/>
          <p:nvPr/>
        </p:nvSpPr>
        <p:spPr>
          <a:xfrm>
            <a:off x="9354062" y="3333932"/>
            <a:ext cx="101765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endParaRPr lang="zh-CN" altLang="en-US"/>
          </a:p>
        </p:txBody>
      </p:sp>
      <p:sp>
        <p:nvSpPr>
          <p:cNvPr id="10" name="A_4fe29"/>
          <p:cNvSpPr/>
          <p:nvPr/>
        </p:nvSpPr>
        <p:spPr>
          <a:xfrm>
            <a:off x="5928198" y="3333932"/>
            <a:ext cx="146850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ǐ</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endParaRPr lang="zh-CN" altLang="en-US"/>
          </a:p>
        </p:txBody>
      </p:sp>
      <p:sp>
        <p:nvSpPr>
          <p:cNvPr id="9" name="A_0c8fc"/>
          <p:cNvSpPr/>
          <p:nvPr/>
        </p:nvSpPr>
        <p:spPr>
          <a:xfrm>
            <a:off x="2865038" y="3333932"/>
            <a:ext cx="133356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en-US"/>
          </a:p>
        </p:txBody>
      </p:sp>
      <p:sp>
        <p:nvSpPr>
          <p:cNvPr id="8" name="A_4075f"/>
          <p:cNvSpPr/>
          <p:nvPr/>
        </p:nvSpPr>
        <p:spPr>
          <a:xfrm>
            <a:off x="9355649" y="2846252"/>
            <a:ext cx="1355789"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ǎ</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en-US"/>
          </a:p>
        </p:txBody>
      </p:sp>
      <p:sp>
        <p:nvSpPr>
          <p:cNvPr id="7" name="A_ca713"/>
          <p:cNvSpPr/>
          <p:nvPr/>
        </p:nvSpPr>
        <p:spPr>
          <a:xfrm>
            <a:off x="5920750" y="2846252"/>
            <a:ext cx="1649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ō</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endParaRPr lang="zh-CN" altLang="en-US"/>
          </a:p>
        </p:txBody>
      </p:sp>
      <p:sp>
        <p:nvSpPr>
          <p:cNvPr id="6" name="A_a59f0"/>
          <p:cNvSpPr/>
          <p:nvPr/>
        </p:nvSpPr>
        <p:spPr>
          <a:xfrm>
            <a:off x="2763438" y="2846252"/>
            <a:ext cx="1355789"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qi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o</a:t>
            </a:r>
            <a:endParaRPr lang="zh-CN" altLang="en-US"/>
          </a:p>
        </p:txBody>
      </p:sp>
      <p:sp>
        <p:nvSpPr>
          <p:cNvPr id="5" name="A_4cd1f"/>
          <p:cNvSpPr/>
          <p:nvPr/>
        </p:nvSpPr>
        <p:spPr>
          <a:xfrm>
            <a:off x="9379462" y="2358572"/>
            <a:ext cx="126530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endParaRPr lang="zh-CN" altLang="en-US"/>
          </a:p>
        </p:txBody>
      </p:sp>
      <p:sp>
        <p:nvSpPr>
          <p:cNvPr id="4" name="A_94e81"/>
          <p:cNvSpPr/>
          <p:nvPr/>
        </p:nvSpPr>
        <p:spPr>
          <a:xfrm>
            <a:off x="6000125" y="2358572"/>
            <a:ext cx="128752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ji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endParaRPr lang="zh-CN" altLang="en-US"/>
          </a:p>
        </p:txBody>
      </p:sp>
      <p:sp>
        <p:nvSpPr>
          <p:cNvPr id="3" name="A_f8c6a"/>
          <p:cNvSpPr/>
          <p:nvPr/>
        </p:nvSpPr>
        <p:spPr>
          <a:xfrm>
            <a:off x="2763438" y="2358572"/>
            <a:ext cx="113036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943465212"/>
              </p:ext>
            </p:extLst>
          </p:nvPr>
        </p:nvGraphicFramePr>
        <p:xfrm>
          <a:off x="692150" y="1834515"/>
          <a:ext cx="10807700" cy="3442970"/>
        </p:xfrm>
        <a:graphic>
          <a:graphicData uri="http://schemas.openxmlformats.org/drawingml/2006/table">
            <a:tbl>
              <a:tblPr firstRow="1" firstCol="1" bandRow="1"/>
              <a:tblGrid>
                <a:gridCol w="902074">
                  <a:extLst>
                    <a:ext uri="{9D8B030D-6E8A-4147-A177-3AD203B41FA5}">
                      <a16:colId xmlns:a16="http://schemas.microsoft.com/office/drawing/2014/main" val="291291350"/>
                    </a:ext>
                  </a:extLst>
                </a:gridCol>
                <a:gridCol w="9905626">
                  <a:extLst>
                    <a:ext uri="{9D8B030D-6E8A-4147-A177-3AD203B41FA5}">
                      <a16:colId xmlns:a16="http://schemas.microsoft.com/office/drawing/2014/main" val="1488952421"/>
                    </a:ext>
                  </a:extLst>
                </a:gridCol>
              </a:tblGrid>
              <a:tr h="1005205">
                <a:tc>
                  <a:txBody>
                    <a:bodyPr/>
                    <a:lstStyle/>
                    <a:p>
                      <a:pPr algn="ctr">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易写错</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的字</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根据拼音写出相应的汉字。</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ku</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ì</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退　　　</a:t>
                      </a:r>
                      <a:r>
                        <a:rPr lang="en-US" altLang="zh-CN" sz="3200" b="1" baseline="0"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要</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s</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à</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zh</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留　　　　</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xi</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熟</a:t>
                      </a:r>
                      <a:r>
                        <a:rPr lang="en-US" altLang="zh-CN" sz="3200" b="0" baseline="0" dirty="0" smtClean="0">
                          <a:effectLst/>
                          <a:latin typeface="Calibri" panose="020F0502020204030204" pitchFamily="34" charset="0"/>
                          <a:ea typeface="宋体" panose="02010600030101010101" pitchFamily="2" charset="-122"/>
                          <a:cs typeface="Times New Roman" panose="02020603050405020304" pitchFamily="18" charset="0"/>
                        </a:rPr>
                        <a:t>                </a:t>
                      </a:r>
                      <a:r>
                        <a:rPr lang="en-US"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ju</a:t>
                      </a:r>
                      <a:r>
                        <a:rPr lang="en-US" sz="3200" b="1" dirty="0" err="1" smtClean="0">
                          <a:effectLst/>
                          <a:latin typeface="宋体" panose="02010600030101010101" pitchFamily="2" charset="-122"/>
                          <a:ea typeface="宋体" panose="02010600030101010101" pitchFamily="2" charset="-122"/>
                          <a:cs typeface="Times New Roman" panose="02020603050405020304" pitchFamily="18" charset="0"/>
                        </a:rPr>
                        <a:t>ā</a:t>
                      </a:r>
                      <a:r>
                        <a:rPr lang="en-US"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n</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刻</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杀</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l</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仲</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c</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i</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轻</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y</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í</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0" baseline="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咆</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xi</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à</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o</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l</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í</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空</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交</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hu</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ì</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关</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ji</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à</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振聋发</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ku</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ì</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惨绝人</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hu</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endPar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pPr>
                      <a:r>
                        <a:rPr lang="en-US"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d</a:t>
                      </a:r>
                      <a:r>
                        <a:rPr lang="en-US" sz="3200" b="1" dirty="0" err="1" smtClean="0">
                          <a:effectLst/>
                          <a:latin typeface="宋体" panose="02010600030101010101" pitchFamily="2" charset="-122"/>
                          <a:ea typeface="宋体" panose="02010600030101010101" pitchFamily="2" charset="-122"/>
                          <a:cs typeface="Times New Roman" panose="02020603050405020304" pitchFamily="18" charset="0"/>
                        </a:rPr>
                        <a:t>ā</a:t>
                      </a:r>
                      <a:r>
                        <a:rPr lang="en-US"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n</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精竭虑</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一丝不</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g</a:t>
                      </a:r>
                      <a:r>
                        <a:rPr lang="en-US" sz="3200" b="1" dirty="0" err="1">
                          <a:effectLst/>
                          <a:latin typeface="宋体" panose="02010600030101010101" pitchFamily="2" charset="-122"/>
                          <a:ea typeface="宋体" panose="02010600030101010101" pitchFamily="2" charset="-122"/>
                          <a:cs typeface="Times New Roman" panose="02020603050405020304" pitchFamily="18" charset="0"/>
                        </a:rPr>
                        <a:t>ǒ</a:t>
                      </a:r>
                      <a:r>
                        <a:rPr lang="en-US" sz="3200" b="1" dirty="0" err="1">
                          <a:effectLst/>
                          <a:latin typeface="Times New Roman" panose="02020603050405020304" pitchFamily="18" charset="0"/>
                          <a:ea typeface="宋体" panose="02010600030101010101" pitchFamily="2" charset="-122"/>
                          <a:cs typeface="Times New Roman" panose="02020603050405020304" pitchFamily="18" charset="0"/>
                        </a:rPr>
                        <a:t>u</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7181928"/>
                  </a:ext>
                </a:extLst>
              </a:tr>
            </a:tbl>
          </a:graphicData>
        </a:graphic>
      </p:graphicFrame>
      <p:sp>
        <p:nvSpPr>
          <p:cNvPr id="18" name="A_70a5a"/>
          <p:cNvSpPr/>
          <p:nvPr/>
        </p:nvSpPr>
        <p:spPr>
          <a:xfrm>
            <a:off x="7688758" y="479697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苟</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7" name="A_b5e4e"/>
          <p:cNvSpPr/>
          <p:nvPr/>
        </p:nvSpPr>
        <p:spPr>
          <a:xfrm>
            <a:off x="2237299" y="479697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殚</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6" name="A_d9e46"/>
          <p:cNvSpPr/>
          <p:nvPr/>
        </p:nvSpPr>
        <p:spPr>
          <a:xfrm>
            <a:off x="7936408" y="430929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寰</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5" name="A_58fd1"/>
          <p:cNvSpPr/>
          <p:nvPr/>
        </p:nvSpPr>
        <p:spPr>
          <a:xfrm>
            <a:off x="3461262" y="430929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聩</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4" name="A_e69c0"/>
          <p:cNvSpPr/>
          <p:nvPr/>
        </p:nvSpPr>
        <p:spPr>
          <a:xfrm>
            <a:off x="9609194" y="382161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键</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3" name="A_6ad2e"/>
          <p:cNvSpPr/>
          <p:nvPr/>
        </p:nvSpPr>
        <p:spPr>
          <a:xfrm>
            <a:off x="6169521" y="382161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会</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2" name="A_f887c"/>
          <p:cNvSpPr/>
          <p:nvPr/>
        </p:nvSpPr>
        <p:spPr>
          <a:xfrm>
            <a:off x="2327787" y="382161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凌</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1" name="A_7cc80"/>
          <p:cNvSpPr/>
          <p:nvPr/>
        </p:nvSpPr>
        <p:spPr>
          <a:xfrm>
            <a:off x="9667932" y="333393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哮</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10" name="A_79cf3"/>
          <p:cNvSpPr/>
          <p:nvPr/>
        </p:nvSpPr>
        <p:spPr>
          <a:xfrm>
            <a:off x="6407646" y="333393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盈</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9" name="A_cffbb"/>
          <p:cNvSpPr/>
          <p:nvPr/>
        </p:nvSpPr>
        <p:spPr>
          <a:xfrm>
            <a:off x="2488124" y="333393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裁</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8" name="A_81ea6"/>
          <p:cNvSpPr/>
          <p:nvPr/>
        </p:nvSpPr>
        <p:spPr>
          <a:xfrm>
            <a:off x="9231369" y="284625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戮</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7" name="A_c7566"/>
          <p:cNvSpPr/>
          <p:nvPr/>
        </p:nvSpPr>
        <p:spPr>
          <a:xfrm>
            <a:off x="5947271" y="284625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镌</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6" name="A_6d05d"/>
          <p:cNvSpPr/>
          <p:nvPr/>
        </p:nvSpPr>
        <p:spPr>
          <a:xfrm>
            <a:off x="2327787" y="284625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娴</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5" name="A_23573"/>
          <p:cNvSpPr/>
          <p:nvPr/>
        </p:nvSpPr>
        <p:spPr>
          <a:xfrm>
            <a:off x="9180569" y="235857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驻</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4" name="A_fc02b"/>
          <p:cNvSpPr/>
          <p:nvPr/>
        </p:nvSpPr>
        <p:spPr>
          <a:xfrm>
            <a:off x="6006008" y="235857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塞</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
        <p:nvSpPr>
          <p:cNvPr id="3" name="A_8fda9"/>
          <p:cNvSpPr/>
          <p:nvPr/>
        </p:nvSpPr>
        <p:spPr>
          <a:xfrm>
            <a:off x="2237299" y="2358572"/>
            <a:ext cx="11414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溃</a:t>
            </a:r>
            <a:r>
              <a:rPr lang="en-US" altLang="zh-CN" sz="3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4" grpId="0" animBg="1"/>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1990252291"/>
              </p:ext>
            </p:extLst>
          </p:nvPr>
        </p:nvGraphicFramePr>
        <p:xfrm>
          <a:off x="692150" y="1346835"/>
          <a:ext cx="10807700" cy="4418330"/>
        </p:xfrm>
        <a:graphic>
          <a:graphicData uri="http://schemas.openxmlformats.org/drawingml/2006/table">
            <a:tbl>
              <a:tblPr firstRow="1" firstCol="1" bandRow="1"/>
              <a:tblGrid>
                <a:gridCol w="902074">
                  <a:extLst>
                    <a:ext uri="{9D8B030D-6E8A-4147-A177-3AD203B41FA5}">
                      <a16:colId xmlns:a16="http://schemas.microsoft.com/office/drawing/2014/main" val="2909163359"/>
                    </a:ext>
                  </a:extLst>
                </a:gridCol>
                <a:gridCol w="9905626">
                  <a:extLst>
                    <a:ext uri="{9D8B030D-6E8A-4147-A177-3AD203B41FA5}">
                      <a16:colId xmlns:a16="http://schemas.microsoft.com/office/drawing/2014/main" val="1674813813"/>
                    </a:ext>
                  </a:extLst>
                </a:gridCol>
              </a:tblGrid>
              <a:tr h="1805305">
                <a:tc>
                  <a:txBody>
                    <a:bodyPr/>
                    <a:lstStyle/>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词语的</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含义</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写出下列词语的意思，根据意思写词语。</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业已</a:t>
                      </a:r>
                      <a:r>
                        <a:rPr lang="zh-CN"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翘首</a:t>
                      </a:r>
                      <a:r>
                        <a:rPr lang="zh-CN"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屏息</a:t>
                      </a:r>
                      <a:r>
                        <a:rPr lang="zh-CN"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悄然</a:t>
                      </a:r>
                      <a:r>
                        <a:rPr lang="zh-CN"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(5)</a:t>
                      </a:r>
                      <a:r>
                        <a:rPr lang="zh-CN" sz="3200" b="1">
                          <a:effectLst/>
                          <a:latin typeface="Times New Roman" panose="02020603050405020304" pitchFamily="18" charset="0"/>
                          <a:ea typeface="宋体" panose="02010600030101010101" pitchFamily="2" charset="-122"/>
                          <a:cs typeface="Times New Roman" panose="02020603050405020304" pitchFamily="18" charset="0"/>
                        </a:rPr>
                        <a:t>歼灭</a:t>
                      </a:r>
                      <a:r>
                        <a:rPr lang="zh-CN"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3200" b="1" u="sng"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sz="3200" b="1" u="sng"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smtClean="0">
                          <a:solidFill>
                            <a:schemeClr val="bg1"/>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_</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6</a:t>
                      </a:r>
                      <a:r>
                        <a:rPr lang="en-US"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：用尽精力，费尽心思。</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7</a:t>
                      </a:r>
                      <a:r>
                        <a:rPr lang="en-US"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：别有用心地改动或曲解。</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effectLst/>
                          <a:latin typeface="Times New Roman" panose="02020603050405020304" pitchFamily="18" charset="0"/>
                          <a:ea typeface="宋体" panose="02010600030101010101" pitchFamily="2" charset="-122"/>
                          <a:cs typeface="Times New Roman" panose="02020603050405020304" pitchFamily="18" charset="0"/>
                        </a:rPr>
                        <a:t>8</a:t>
                      </a:r>
                      <a:r>
                        <a:rPr lang="en-US" sz="3200" b="1" smtClean="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u="sng" smtClean="0">
                          <a:solidFill>
                            <a:srgbClr val="FF0000"/>
                          </a:solidFill>
                          <a:effectLst/>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sz="3200" b="1" u="sng" smtClean="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：雕刻。</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6341133"/>
                  </a:ext>
                </a:extLst>
              </a:tr>
            </a:tbl>
          </a:graphicData>
        </a:graphic>
      </p:graphicFrame>
      <p:sp>
        <p:nvSpPr>
          <p:cNvPr id="10" name="A_e22bd"/>
          <p:cNvSpPr/>
          <p:nvPr/>
        </p:nvSpPr>
        <p:spPr>
          <a:xfrm>
            <a:off x="2076777" y="5257408"/>
            <a:ext cx="141611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镌刻</a:t>
            </a:r>
            <a:r>
              <a:rPr lang="zh-CN" altLang="en-US"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9" name="A_ceb41"/>
          <p:cNvSpPr/>
          <p:nvPr/>
        </p:nvSpPr>
        <p:spPr>
          <a:xfrm>
            <a:off x="2076777" y="4769728"/>
            <a:ext cx="1416114"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篡改</a:t>
            </a:r>
            <a:r>
              <a:rPr lang="zh-CN" altLang="en-US"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8" name="A_4b810"/>
          <p:cNvSpPr/>
          <p:nvPr/>
        </p:nvSpPr>
        <p:spPr>
          <a:xfrm>
            <a:off x="2076777" y="4282048"/>
            <a:ext cx="2232089"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殚精竭虑</a:t>
            </a:r>
            <a:r>
              <a:rPr lang="zh-CN" altLang="en-US"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6f4c4"/>
          <p:cNvSpPr/>
          <p:nvPr/>
        </p:nvSpPr>
        <p:spPr>
          <a:xfrm>
            <a:off x="3216332" y="3794368"/>
            <a:ext cx="28178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消灭</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敌人</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endParaRPr lang="zh-CN" altLang="en-US"/>
          </a:p>
        </p:txBody>
      </p:sp>
      <p:sp>
        <p:nvSpPr>
          <p:cNvPr id="6" name="A_47a58"/>
          <p:cNvSpPr/>
          <p:nvPr/>
        </p:nvSpPr>
        <p:spPr>
          <a:xfrm>
            <a:off x="3216332" y="3306688"/>
            <a:ext cx="336397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形容寂静无声。</a:t>
            </a:r>
            <a:endParaRPr lang="zh-CN" altLang="en-US"/>
          </a:p>
        </p:txBody>
      </p:sp>
      <p:sp>
        <p:nvSpPr>
          <p:cNvPr id="5" name="A_68c8e"/>
          <p:cNvSpPr/>
          <p:nvPr/>
        </p:nvSpPr>
        <p:spPr>
          <a:xfrm>
            <a:off x="3216332" y="2819008"/>
            <a:ext cx="3771963"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暂时抑制住呼吸。</a:t>
            </a:r>
            <a:endParaRPr lang="zh-CN" altLang="en-US"/>
          </a:p>
        </p:txBody>
      </p:sp>
      <p:sp>
        <p:nvSpPr>
          <p:cNvPr id="4" name="A_31711"/>
          <p:cNvSpPr/>
          <p:nvPr/>
        </p:nvSpPr>
        <p:spPr>
          <a:xfrm>
            <a:off x="3216332" y="2331328"/>
            <a:ext cx="2548001"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抬起头来。</a:t>
            </a:r>
            <a:endParaRPr lang="zh-CN" altLang="en-US"/>
          </a:p>
        </p:txBody>
      </p:sp>
      <p:sp>
        <p:nvSpPr>
          <p:cNvPr id="3" name="A_0e737"/>
          <p:cNvSpPr/>
          <p:nvPr/>
        </p:nvSpPr>
        <p:spPr>
          <a:xfrm>
            <a:off x="3216332" y="1843648"/>
            <a:ext cx="173202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已经。</a:t>
            </a:r>
            <a:endParaRPr lang="zh-CN" altLang="en-US"/>
          </a:p>
        </p:txBody>
      </p:sp>
    </p:spTree>
    <p:extLst>
      <p:ext uri="{BB962C8B-B14F-4D97-AF65-F5344CB8AC3E}">
        <p14:creationId xmlns:p14="http://schemas.microsoft.com/office/powerpoint/2010/main" val="281373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849506376"/>
              </p:ext>
            </p:extLst>
          </p:nvPr>
        </p:nvGraphicFramePr>
        <p:xfrm>
          <a:off x="692150" y="1102995"/>
          <a:ext cx="10807700" cy="4906010"/>
        </p:xfrm>
        <a:graphic>
          <a:graphicData uri="http://schemas.openxmlformats.org/drawingml/2006/table">
            <a:tbl>
              <a:tblPr firstRow="1" firstCol="1" bandRow="1"/>
              <a:tblGrid>
                <a:gridCol w="1374394">
                  <a:extLst>
                    <a:ext uri="{9D8B030D-6E8A-4147-A177-3AD203B41FA5}">
                      <a16:colId xmlns:a16="http://schemas.microsoft.com/office/drawing/2014/main" val="979678441"/>
                    </a:ext>
                  </a:extLst>
                </a:gridCol>
                <a:gridCol w="9433306">
                  <a:extLst>
                    <a:ext uri="{9D8B030D-6E8A-4147-A177-3AD203B41FA5}">
                      <a16:colId xmlns:a16="http://schemas.microsoft.com/office/drawing/2014/main" val="1980667627"/>
                    </a:ext>
                  </a:extLst>
                </a:gridCol>
              </a:tblGrid>
              <a:tr h="1405255">
                <a:tc>
                  <a:txBody>
                    <a:bodyPr/>
                    <a:lstStyle/>
                    <a:p>
                      <a:pPr algn="ctr">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词语的</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dirty="0">
                          <a:effectLst/>
                          <a:latin typeface="Arial" panose="020B0604020202020204" pitchFamily="34" charset="0"/>
                          <a:ea typeface="黑体" panose="02010609060101010101" pitchFamily="49" charset="-122"/>
                          <a:cs typeface="Times New Roman" panose="02020603050405020304" pitchFamily="18" charset="0"/>
                        </a:rPr>
                        <a:t>理解</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下列对画线词语的含义理解有误的一项是</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．瑞典国王和挪威诺贝尔基金会今天首次</a:t>
                      </a:r>
                      <a:r>
                        <a:rPr 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颁发</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了诺贝尔奖。</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颁发：发布</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命令、指示、政策等。</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．根据诺贝尔的</a:t>
                      </a:r>
                      <a:r>
                        <a:rPr 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遗嘱</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，诺贝尔奖由</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个机构</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瑞典</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个，挪威</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个</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颁发。</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遗嘱：人在生前或临死时对自己身后事如何处理用口头或书面形式所做的嘱咐。</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．他在血清疗法的研究方面</a:t>
                      </a:r>
                      <a:r>
                        <a:rPr 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卓有成就</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卓有成就：有突出的成绩。</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．他在诗歌创作方面颇有</a:t>
                      </a:r>
                      <a:r>
                        <a:rPr lang="zh-CN" sz="3200" b="1" u="sng"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建树</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sz="3200" b="1" dirty="0">
                          <a:effectLst/>
                          <a:latin typeface="Times New Roman" panose="02020603050405020304" pitchFamily="18" charset="0"/>
                          <a:ea typeface="楷体" panose="02010609060101010101" pitchFamily="49" charset="-122"/>
                          <a:cs typeface="Times New Roman" panose="02020603050405020304" pitchFamily="18" charset="0"/>
                        </a:rPr>
                        <a:t>建树：建立的功绩。</a:t>
                      </a:r>
                      <a:r>
                        <a:rPr lang="en-US"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7426931"/>
                  </a:ext>
                </a:extLst>
              </a:tr>
            </a:tbl>
          </a:graphicData>
        </a:graphic>
      </p:graphicFrame>
      <p:sp>
        <p:nvSpPr>
          <p:cNvPr id="3" name="A_d0f61"/>
          <p:cNvSpPr/>
          <p:nvPr/>
        </p:nvSpPr>
        <p:spPr>
          <a:xfrm>
            <a:off x="9940837" y="1168400"/>
            <a:ext cx="1061720"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 </a:t>
            </a:r>
            <a:endParaRPr lang="zh-CN" altLang="en-US"/>
          </a:p>
        </p:txBody>
      </p:sp>
    </p:spTree>
    <p:extLst>
      <p:ext uri="{BB962C8B-B14F-4D97-AF65-F5344CB8AC3E}">
        <p14:creationId xmlns:p14="http://schemas.microsoft.com/office/powerpoint/2010/main" val="412575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2947904907"/>
              </p:ext>
            </p:extLst>
          </p:nvPr>
        </p:nvGraphicFramePr>
        <p:xfrm>
          <a:off x="618998" y="887984"/>
          <a:ext cx="10807700" cy="5393690"/>
        </p:xfrm>
        <a:graphic>
          <a:graphicData uri="http://schemas.openxmlformats.org/drawingml/2006/table">
            <a:tbl>
              <a:tblPr firstRow="1" firstCol="1" bandRow="1"/>
              <a:tblGrid>
                <a:gridCol w="902074">
                  <a:extLst>
                    <a:ext uri="{9D8B030D-6E8A-4147-A177-3AD203B41FA5}">
                      <a16:colId xmlns:a16="http://schemas.microsoft.com/office/drawing/2014/main" val="2867688331"/>
                    </a:ext>
                  </a:extLst>
                </a:gridCol>
                <a:gridCol w="9905626">
                  <a:extLst>
                    <a:ext uri="{9D8B030D-6E8A-4147-A177-3AD203B41FA5}">
                      <a16:colId xmlns:a16="http://schemas.microsoft.com/office/drawing/2014/main" val="1867075778"/>
                    </a:ext>
                  </a:extLst>
                </a:gridCol>
              </a:tblGrid>
              <a:tr h="1605280">
                <a:tc>
                  <a:txBody>
                    <a:bodyPr/>
                    <a:lstStyle/>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文学</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r>
                        <a:rPr lang="zh-CN" sz="3200" b="1">
                          <a:effectLst/>
                          <a:latin typeface="Arial" panose="020B0604020202020204" pitchFamily="34" charset="0"/>
                          <a:ea typeface="黑体" panose="02010609060101010101" pitchFamily="49" charset="-122"/>
                          <a:cs typeface="Times New Roman" panose="02020603050405020304" pitchFamily="18" charset="0"/>
                        </a:rPr>
                        <a:t>常识</a:t>
                      </a:r>
                      <a:endParaRPr lang="zh-CN" sz="32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下列关于新闻特写的说法有误的一项是</a:t>
                      </a: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．新闻特写是截取新闻事件、新闻人物在特定场合中的“片段”“剖面”或者细节，做形象化的再现与放大的一种新闻体裁。</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．新闻按照体裁主要可以分为消息、新闻特写、通讯等，有时可以根据文章主要的表达方式进行判断，比如《“飞天”凌空——跳水姑娘吕伟夺魁记》全篇以记叙为主，则归入特写类新闻。</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．新闻特写和消息比通讯更强调时效性。</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p>
                      <a:pPr>
                        <a:spcAft>
                          <a:spcPts val="0"/>
                        </a:spcAft>
                      </a:pPr>
                      <a:r>
                        <a:rPr lang="en-US"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sz="3200" b="1" dirty="0">
                          <a:effectLst/>
                          <a:latin typeface="Times New Roman" panose="02020603050405020304" pitchFamily="18" charset="0"/>
                          <a:ea typeface="宋体" panose="02010600030101010101" pitchFamily="2" charset="-122"/>
                          <a:cs typeface="Times New Roman" panose="02020603050405020304" pitchFamily="18" charset="0"/>
                        </a:rPr>
                        <a:t>．新闻特写与通讯都更多地借用文学手法，生动形象地报道新闻事实。</a:t>
                      </a:r>
                      <a:endParaRPr lang="zh-CN" sz="32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500397"/>
                  </a:ext>
                </a:extLst>
              </a:tr>
            </a:tbl>
          </a:graphicData>
        </a:graphic>
      </p:graphicFrame>
      <p:sp>
        <p:nvSpPr>
          <p:cNvPr id="3" name="A_ef5d5"/>
          <p:cNvSpPr/>
          <p:nvPr/>
        </p:nvSpPr>
        <p:spPr>
          <a:xfrm>
            <a:off x="8973311" y="953389"/>
            <a:ext cx="1084326" cy="43891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 </a:t>
            </a:r>
            <a:endParaRPr lang="zh-CN" altLang="en-US"/>
          </a:p>
        </p:txBody>
      </p:sp>
    </p:spTree>
    <p:extLst>
      <p:ext uri="{BB962C8B-B14F-4D97-AF65-F5344CB8AC3E}">
        <p14:creationId xmlns:p14="http://schemas.microsoft.com/office/powerpoint/2010/main" val="115445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8F63F166-D874-45F0-8030-5F3C8EDF0CEB}" vid="{4732C8E6-CB43-4E91-95D8-7ED5984B6DC1}"/>
    </a:ext>
  </a:extLst>
</a:theme>
</file>

<file path=docProps/app.xml><?xml version="1.0" encoding="utf-8"?>
<Properties xmlns="http://schemas.openxmlformats.org/officeDocument/2006/extended-properties" xmlns:vt="http://schemas.openxmlformats.org/officeDocument/2006/docPropsVTypes">
  <Template>2</Template>
  <TotalTime>177</TotalTime>
  <Words>636</Words>
  <Application>Microsoft Office PowerPoint</Application>
  <PresentationFormat>宽屏</PresentationFormat>
  <Paragraphs>85</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5</cp:revision>
  <dcterms:created xsi:type="dcterms:W3CDTF">2025-07-29T02:21:26Z</dcterms:created>
  <dcterms:modified xsi:type="dcterms:W3CDTF">2025-07-30T07:14:38Z</dcterms:modified>
</cp:coreProperties>
</file>