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大单元整合复习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73942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385009"/>
            <a:ext cx="11647357" cy="144655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第四单元　情感哲思</a:t>
            </a:r>
            <a:endParaRPr lang="en-US" altLang="zh-CN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大单元整合复习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D00D12E-071F-8C6D-C015-9E596EE93ED0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60494411"/>
              </p:ext>
            </p:extLst>
          </p:nvPr>
        </p:nvGraphicFramePr>
        <p:xfrm>
          <a:off x="679450" y="1782543"/>
          <a:ext cx="10833100" cy="3442970"/>
        </p:xfrm>
        <a:graphic>
          <a:graphicData uri="http://schemas.openxmlformats.org/drawingml/2006/table">
            <a:tbl>
              <a:tblPr/>
              <a:tblGrid>
                <a:gridCol w="706898">
                  <a:extLst>
                    <a:ext uri="{9D8B030D-6E8A-4147-A177-3AD203B41FA5}">
                      <a16:colId xmlns:a16="http://schemas.microsoft.com/office/drawing/2014/main" val="1566762993"/>
                    </a:ext>
                  </a:extLst>
                </a:gridCol>
                <a:gridCol w="10126202">
                  <a:extLst>
                    <a:ext uri="{9D8B030D-6E8A-4147-A177-3AD203B41FA5}">
                      <a16:colId xmlns:a16="http://schemas.microsoft.com/office/drawing/2014/main" val="2120696227"/>
                    </a:ext>
                  </a:extLst>
                </a:gridCol>
              </a:tblGrid>
              <a:tr h="1005205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易读错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的字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给加点的字注音。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踌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躇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虬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枝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倔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兴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味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鄙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视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0" spc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辟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邪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</a:t>
                      </a: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洗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涤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鲜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腴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蹒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跚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</a:t>
                      </a:r>
                    </a:p>
                    <a:p>
                      <a:pPr marL="0" marR="0">
                        <a:buNone/>
                      </a:pP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濒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临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秀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颀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篱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笆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 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婆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娑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密匝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匝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不折不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挠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endParaRPr lang="en-US" altLang="zh-CN" sz="32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坦荡如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砥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潜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滋暗长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200" b="1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9098876"/>
                  </a:ext>
                </a:extLst>
              </a:tr>
            </a:tbl>
          </a:graphicData>
        </a:graphic>
      </p:graphicFrame>
      <p:sp>
        <p:nvSpPr>
          <p:cNvPr id="36" name="A_bbbed"/>
          <p:cNvSpPr/>
          <p:nvPr/>
        </p:nvSpPr>
        <p:spPr>
          <a:xfrm>
            <a:off x="6685074" y="4697124"/>
            <a:ext cx="1378013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35" name="A_2a6d0"/>
          <p:cNvSpPr/>
          <p:nvPr/>
        </p:nvSpPr>
        <p:spPr>
          <a:xfrm>
            <a:off x="3378447" y="4711192"/>
            <a:ext cx="10398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endParaRPr lang="zh-CN" altLang="en-US"/>
          </a:p>
        </p:txBody>
      </p:sp>
      <p:sp>
        <p:nvSpPr>
          <p:cNvPr id="34" name="A_f59e1"/>
          <p:cNvSpPr/>
          <p:nvPr/>
        </p:nvSpPr>
        <p:spPr>
          <a:xfrm>
            <a:off x="9647136" y="4238908"/>
            <a:ext cx="12430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en-US"/>
          </a:p>
        </p:txBody>
      </p:sp>
      <p:sp>
        <p:nvSpPr>
          <p:cNvPr id="33" name="A_98f8f"/>
          <p:cNvSpPr/>
          <p:nvPr/>
        </p:nvSpPr>
        <p:spPr>
          <a:xfrm>
            <a:off x="6229565" y="4252976"/>
            <a:ext cx="9954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endParaRPr lang="zh-CN" altLang="en-US"/>
          </a:p>
        </p:txBody>
      </p:sp>
      <p:sp>
        <p:nvSpPr>
          <p:cNvPr id="32" name="A_f3b1a"/>
          <p:cNvSpPr/>
          <p:nvPr/>
        </p:nvSpPr>
        <p:spPr>
          <a:xfrm>
            <a:off x="2539747" y="4233838"/>
            <a:ext cx="1198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endParaRPr lang="zh-CN" altLang="en-US"/>
          </a:p>
        </p:txBody>
      </p:sp>
      <p:sp>
        <p:nvSpPr>
          <p:cNvPr id="31" name="A_4fe42"/>
          <p:cNvSpPr/>
          <p:nvPr/>
        </p:nvSpPr>
        <p:spPr>
          <a:xfrm>
            <a:off x="8906799" y="3766243"/>
            <a:ext cx="927164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endParaRPr lang="zh-CN" altLang="en-US"/>
          </a:p>
        </p:txBody>
      </p:sp>
      <p:sp>
        <p:nvSpPr>
          <p:cNvPr id="30" name="A_a0db4"/>
          <p:cNvSpPr/>
          <p:nvPr/>
        </p:nvSpPr>
        <p:spPr>
          <a:xfrm>
            <a:off x="5835985" y="3735832"/>
            <a:ext cx="10398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endParaRPr lang="zh-CN" altLang="en-US"/>
          </a:p>
        </p:txBody>
      </p:sp>
      <p:sp>
        <p:nvSpPr>
          <p:cNvPr id="29" name="A_22556"/>
          <p:cNvSpPr/>
          <p:nvPr/>
        </p:nvSpPr>
        <p:spPr>
          <a:xfrm>
            <a:off x="2539747" y="3794926"/>
            <a:ext cx="126530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28" name="A_ed5c1"/>
          <p:cNvSpPr/>
          <p:nvPr/>
        </p:nvSpPr>
        <p:spPr>
          <a:xfrm>
            <a:off x="8906799" y="3246139"/>
            <a:ext cx="126530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27" name="A_a5b7f"/>
          <p:cNvSpPr/>
          <p:nvPr/>
        </p:nvSpPr>
        <p:spPr>
          <a:xfrm>
            <a:off x="5789934" y="3291429"/>
            <a:ext cx="101765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endParaRPr lang="zh-CN" altLang="en-US"/>
          </a:p>
        </p:txBody>
      </p:sp>
      <p:sp>
        <p:nvSpPr>
          <p:cNvPr id="26" name="A_ade81"/>
          <p:cNvSpPr/>
          <p:nvPr/>
        </p:nvSpPr>
        <p:spPr>
          <a:xfrm>
            <a:off x="2590880" y="3289886"/>
            <a:ext cx="10398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endParaRPr lang="zh-CN" altLang="en-US"/>
          </a:p>
        </p:txBody>
      </p:sp>
      <p:sp>
        <p:nvSpPr>
          <p:cNvPr id="25" name="A_2f526"/>
          <p:cNvSpPr/>
          <p:nvPr/>
        </p:nvSpPr>
        <p:spPr>
          <a:xfrm>
            <a:off x="8906799" y="2795172"/>
            <a:ext cx="10398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endParaRPr lang="zh-CN" altLang="en-US" dirty="0"/>
          </a:p>
        </p:txBody>
      </p:sp>
      <p:sp>
        <p:nvSpPr>
          <p:cNvPr id="24" name="A_0b823"/>
          <p:cNvSpPr/>
          <p:nvPr/>
        </p:nvSpPr>
        <p:spPr>
          <a:xfrm>
            <a:off x="5789934" y="2795172"/>
            <a:ext cx="10398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endParaRPr lang="zh-CN" altLang="en-US"/>
          </a:p>
        </p:txBody>
      </p:sp>
      <p:sp>
        <p:nvSpPr>
          <p:cNvPr id="23" name="A_dd4d2"/>
          <p:cNvSpPr/>
          <p:nvPr/>
        </p:nvSpPr>
        <p:spPr>
          <a:xfrm>
            <a:off x="2478167" y="2765259"/>
            <a:ext cx="14462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endParaRPr lang="zh-CN" altLang="en-US"/>
          </a:p>
        </p:txBody>
      </p:sp>
      <p:sp>
        <p:nvSpPr>
          <p:cNvPr id="22" name="A_2a811"/>
          <p:cNvSpPr/>
          <p:nvPr/>
        </p:nvSpPr>
        <p:spPr>
          <a:xfrm>
            <a:off x="8856270" y="2307492"/>
            <a:ext cx="1174813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endParaRPr lang="zh-CN" altLang="en-US" dirty="0"/>
          </a:p>
        </p:txBody>
      </p:sp>
      <p:sp>
        <p:nvSpPr>
          <p:cNvPr id="21" name="A_f0114"/>
          <p:cNvSpPr/>
          <p:nvPr/>
        </p:nvSpPr>
        <p:spPr>
          <a:xfrm>
            <a:off x="5745913" y="2307492"/>
            <a:ext cx="1152589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endParaRPr lang="zh-CN" altLang="en-US"/>
          </a:p>
        </p:txBody>
      </p:sp>
      <p:sp>
        <p:nvSpPr>
          <p:cNvPr id="20" name="A_0e74f"/>
          <p:cNvSpPr/>
          <p:nvPr/>
        </p:nvSpPr>
        <p:spPr>
          <a:xfrm>
            <a:off x="2590880" y="2307492"/>
            <a:ext cx="122085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5" grpId="0" animBg="1"/>
      <p:bldP spid="34" grpId="0" animBg="1"/>
      <p:bldP spid="33" grpId="0" animBg="1"/>
      <p:bldP spid="32" grpId="0" animBg="1"/>
      <p:bldP spid="31" grpId="0" animBg="1"/>
      <p:bldP spid="30" grpId="0" animBg="1"/>
      <p:bldP spid="29" grpId="0" animBg="1"/>
      <p:bldP spid="28" grpId="0" animBg="1"/>
      <p:bldP spid="27" grpId="0" animBg="1"/>
      <p:bldP spid="26" grpId="0" animBg="1"/>
      <p:bldP spid="25" grpId="0" animBg="1"/>
      <p:bldP spid="24" grpId="0" animBg="1"/>
      <p:bldP spid="23" grpId="0" animBg="1"/>
      <p:bldP spid="22" grpId="0" animBg="1"/>
      <p:bldP spid="21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91EC913-0E59-DEEB-6A1A-CC46A1681353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60149065"/>
              </p:ext>
            </p:extLst>
          </p:nvPr>
        </p:nvGraphicFramePr>
        <p:xfrm>
          <a:off x="679450" y="1411806"/>
          <a:ext cx="10833100" cy="3930650"/>
        </p:xfrm>
        <a:graphic>
          <a:graphicData uri="http://schemas.openxmlformats.org/drawingml/2006/table">
            <a:tbl>
              <a:tblPr/>
              <a:tblGrid>
                <a:gridCol w="780640">
                  <a:extLst>
                    <a:ext uri="{9D8B030D-6E8A-4147-A177-3AD203B41FA5}">
                      <a16:colId xmlns:a16="http://schemas.microsoft.com/office/drawing/2014/main" val="4213070936"/>
                    </a:ext>
                  </a:extLst>
                </a:gridCol>
                <a:gridCol w="10052460">
                  <a:extLst>
                    <a:ext uri="{9D8B030D-6E8A-4147-A177-3AD203B41FA5}">
                      <a16:colId xmlns:a16="http://schemas.microsoft.com/office/drawing/2014/main" val="3646709130"/>
                    </a:ext>
                  </a:extLst>
                </a:gridCol>
              </a:tblGrid>
              <a:tr h="120523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易写错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的字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根据拼音写出相应的汉字。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狼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í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ù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闲      </a:t>
                      </a:r>
                      <a:r>
                        <a:rPr lang="zh-CN" altLang="en-US" sz="3200" b="1" baseline="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马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gu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 </a:t>
                      </a:r>
                      <a:endParaRPr lang="en-US" altLang="zh-CN" sz="3200" b="1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tu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í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唐</a:t>
                      </a:r>
                      <a:r>
                        <a:rPr lang="zh-CN" altLang="en-US" sz="3200" b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3200" b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ǒ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屑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ě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</a:t>
                      </a: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ǎ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倦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altLang="zh-CN" sz="32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ě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岸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ē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微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ó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毛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ì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200" b="1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/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繁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í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ā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谢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è(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/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格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altLang="zh-CN" sz="3200" b="1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á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痕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旁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ì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斜出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ù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目伤怀</a:t>
                      </a:r>
                      <a:endParaRPr lang="zh-CN" altLang="en-US" sz="3200" b="1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0246897"/>
                  </a:ext>
                </a:extLst>
              </a:tr>
            </a:tbl>
          </a:graphicData>
        </a:graphic>
      </p:graphicFrame>
      <p:sp>
        <p:nvSpPr>
          <p:cNvPr id="59" name="A_26c2c"/>
          <p:cNvSpPr/>
          <p:nvPr/>
        </p:nvSpPr>
        <p:spPr>
          <a:xfrm>
            <a:off x="2131285" y="487690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触 </a:t>
            </a:r>
            <a:endParaRPr lang="zh-CN" altLang="en-US"/>
          </a:p>
        </p:txBody>
      </p:sp>
      <p:sp>
        <p:nvSpPr>
          <p:cNvPr id="58" name="A_915b3"/>
          <p:cNvSpPr/>
          <p:nvPr/>
        </p:nvSpPr>
        <p:spPr>
          <a:xfrm>
            <a:off x="9207584" y="438922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逸 </a:t>
            </a:r>
            <a:endParaRPr lang="zh-CN" altLang="en-US"/>
          </a:p>
        </p:txBody>
      </p:sp>
      <p:sp>
        <p:nvSpPr>
          <p:cNvPr id="57" name="A_507b7"/>
          <p:cNvSpPr/>
          <p:nvPr/>
        </p:nvSpPr>
        <p:spPr>
          <a:xfrm>
            <a:off x="5270697" y="438922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苔 </a:t>
            </a:r>
            <a:endParaRPr lang="zh-CN" altLang="en-US"/>
          </a:p>
        </p:txBody>
      </p:sp>
      <p:sp>
        <p:nvSpPr>
          <p:cNvPr id="56" name="A_2265e"/>
          <p:cNvSpPr/>
          <p:nvPr/>
        </p:nvSpPr>
        <p:spPr>
          <a:xfrm>
            <a:off x="2674210" y="438922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调 </a:t>
            </a:r>
            <a:endParaRPr lang="zh-CN" altLang="en-US"/>
          </a:p>
        </p:txBody>
      </p:sp>
      <p:sp>
        <p:nvSpPr>
          <p:cNvPr id="55" name="A_04224"/>
          <p:cNvSpPr/>
          <p:nvPr/>
        </p:nvSpPr>
        <p:spPr>
          <a:xfrm>
            <a:off x="8691755" y="390154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遏 </a:t>
            </a:r>
            <a:endParaRPr lang="zh-CN" altLang="en-US"/>
          </a:p>
        </p:txBody>
      </p:sp>
      <p:sp>
        <p:nvSpPr>
          <p:cNvPr id="54" name="A_a9f87"/>
          <p:cNvSpPr/>
          <p:nvPr/>
        </p:nvSpPr>
        <p:spPr>
          <a:xfrm>
            <a:off x="5531047" y="390154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凋 </a:t>
            </a:r>
            <a:endParaRPr lang="zh-CN" altLang="en-US"/>
          </a:p>
        </p:txBody>
      </p:sp>
      <p:sp>
        <p:nvSpPr>
          <p:cNvPr id="53" name="A_adb6d"/>
          <p:cNvSpPr/>
          <p:nvPr/>
        </p:nvSpPr>
        <p:spPr>
          <a:xfrm>
            <a:off x="2539273" y="390154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殖 </a:t>
            </a:r>
            <a:endParaRPr lang="zh-CN" altLang="en-US"/>
          </a:p>
        </p:txBody>
      </p:sp>
      <p:sp>
        <p:nvSpPr>
          <p:cNvPr id="52" name="A_d744c"/>
          <p:cNvSpPr/>
          <p:nvPr/>
        </p:nvSpPr>
        <p:spPr>
          <a:xfrm>
            <a:off x="9406130" y="341386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逝 </a:t>
            </a:r>
            <a:endParaRPr lang="zh-CN" altLang="en-US"/>
          </a:p>
        </p:txBody>
      </p:sp>
      <p:sp>
        <p:nvSpPr>
          <p:cNvPr id="51" name="A_735d6"/>
          <p:cNvSpPr/>
          <p:nvPr/>
        </p:nvSpPr>
        <p:spPr>
          <a:xfrm>
            <a:off x="5632647" y="341386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茸 </a:t>
            </a:r>
            <a:endParaRPr lang="zh-CN" altLang="en-US"/>
          </a:p>
        </p:txBody>
      </p:sp>
      <p:sp>
        <p:nvSpPr>
          <p:cNvPr id="50" name="A_f3b90"/>
          <p:cNvSpPr/>
          <p:nvPr/>
        </p:nvSpPr>
        <p:spPr>
          <a:xfrm>
            <a:off x="2063023" y="341386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卑 </a:t>
            </a:r>
            <a:endParaRPr lang="zh-CN" altLang="en-US"/>
          </a:p>
        </p:txBody>
      </p:sp>
      <p:sp>
        <p:nvSpPr>
          <p:cNvPr id="49" name="A_72778"/>
          <p:cNvSpPr/>
          <p:nvPr/>
        </p:nvSpPr>
        <p:spPr>
          <a:xfrm>
            <a:off x="9110855" y="292618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伟 </a:t>
            </a:r>
            <a:endParaRPr lang="zh-CN" altLang="en-US"/>
          </a:p>
        </p:txBody>
      </p:sp>
      <p:sp>
        <p:nvSpPr>
          <p:cNvPr id="48" name="A_c9638"/>
          <p:cNvSpPr/>
          <p:nvPr/>
        </p:nvSpPr>
        <p:spPr>
          <a:xfrm>
            <a:off x="5724722" y="292618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怠 </a:t>
            </a:r>
            <a:endParaRPr lang="zh-CN" altLang="en-US"/>
          </a:p>
        </p:txBody>
      </p:sp>
      <p:sp>
        <p:nvSpPr>
          <p:cNvPr id="47" name="A_8b501"/>
          <p:cNvSpPr/>
          <p:nvPr/>
        </p:nvSpPr>
        <p:spPr>
          <a:xfrm>
            <a:off x="2426560" y="292618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宰 </a:t>
            </a:r>
            <a:endParaRPr lang="zh-CN" altLang="en-US"/>
          </a:p>
        </p:txBody>
      </p:sp>
      <p:sp>
        <p:nvSpPr>
          <p:cNvPr id="46" name="A_66e79"/>
          <p:cNvSpPr/>
          <p:nvPr/>
        </p:nvSpPr>
        <p:spPr>
          <a:xfrm>
            <a:off x="9488680" y="243850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垦 </a:t>
            </a:r>
            <a:endParaRPr lang="zh-CN" altLang="en-US"/>
          </a:p>
        </p:txBody>
      </p:sp>
      <p:sp>
        <p:nvSpPr>
          <p:cNvPr id="45" name="A_3b604"/>
          <p:cNvSpPr/>
          <p:nvPr/>
        </p:nvSpPr>
        <p:spPr>
          <a:xfrm>
            <a:off x="5445322" y="243850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琐 </a:t>
            </a:r>
            <a:endParaRPr lang="zh-CN" altLang="en-US"/>
          </a:p>
        </p:txBody>
      </p:sp>
      <p:sp>
        <p:nvSpPr>
          <p:cNvPr id="44" name="A_9c187"/>
          <p:cNvSpPr/>
          <p:nvPr/>
        </p:nvSpPr>
        <p:spPr>
          <a:xfrm>
            <a:off x="2085248" y="243850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颓 </a:t>
            </a:r>
            <a:endParaRPr lang="zh-CN" altLang="en-US"/>
          </a:p>
        </p:txBody>
      </p:sp>
      <p:sp>
        <p:nvSpPr>
          <p:cNvPr id="43" name="A_1419d"/>
          <p:cNvSpPr/>
          <p:nvPr/>
        </p:nvSpPr>
        <p:spPr>
          <a:xfrm>
            <a:off x="9498205" y="195082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褂 </a:t>
            </a:r>
            <a:endParaRPr lang="zh-CN" altLang="en-US"/>
          </a:p>
        </p:txBody>
      </p:sp>
      <p:sp>
        <p:nvSpPr>
          <p:cNvPr id="42" name="A_13897"/>
          <p:cNvSpPr/>
          <p:nvPr/>
        </p:nvSpPr>
        <p:spPr>
          <a:xfrm>
            <a:off x="5164335" y="195082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赋 </a:t>
            </a:r>
            <a:endParaRPr lang="zh-CN" altLang="en-US"/>
          </a:p>
        </p:txBody>
      </p:sp>
      <p:sp>
        <p:nvSpPr>
          <p:cNvPr id="41" name="A_1f836"/>
          <p:cNvSpPr/>
          <p:nvPr/>
        </p:nvSpPr>
        <p:spPr>
          <a:xfrm>
            <a:off x="2267810" y="1950823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藉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5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A64A5AC-B87C-5141-CA84-20D756ABFEB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52438810"/>
              </p:ext>
            </p:extLst>
          </p:nvPr>
        </p:nvGraphicFramePr>
        <p:xfrm>
          <a:off x="679450" y="935519"/>
          <a:ext cx="10833100" cy="4906010"/>
        </p:xfrm>
        <a:graphic>
          <a:graphicData uri="http://schemas.openxmlformats.org/drawingml/2006/table">
            <a:tbl>
              <a:tblPr/>
              <a:tblGrid>
                <a:gridCol w="780640">
                  <a:extLst>
                    <a:ext uri="{9D8B030D-6E8A-4147-A177-3AD203B41FA5}">
                      <a16:colId xmlns:a16="http://schemas.microsoft.com/office/drawing/2014/main" val="3661043951"/>
                    </a:ext>
                  </a:extLst>
                </a:gridCol>
                <a:gridCol w="10052460">
                  <a:extLst>
                    <a:ext uri="{9D8B030D-6E8A-4147-A177-3AD203B41FA5}">
                      <a16:colId xmlns:a16="http://schemas.microsoft.com/office/drawing/2014/main" val="1475976457"/>
                    </a:ext>
                  </a:extLst>
                </a:gridCol>
              </a:tblGrid>
              <a:tr h="67371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词语的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写出下列词语的意思，根据意思写词语。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狼藉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簌簌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altLang="en-US" sz="3200" b="1" u="sng" baseline="0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踌躇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蹒跚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</a:t>
                      </a:r>
                      <a:r>
                        <a:rPr lang="zh-CN" altLang="en-US" sz="3200" b="1" u="sng" baseline="0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潜滋暗长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(6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：形容枝叶茂盛，高下疏密有致。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(7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：紧接，临近。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(8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：俯视。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(9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：新鲜，肥美。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257517"/>
                  </a:ext>
                </a:extLst>
              </a:tr>
            </a:tbl>
          </a:graphicData>
        </a:graphic>
      </p:graphicFrame>
      <p:sp>
        <p:nvSpPr>
          <p:cNvPr id="11" name="A_1878f"/>
          <p:cNvSpPr/>
          <p:nvPr/>
        </p:nvSpPr>
        <p:spPr>
          <a:xfrm>
            <a:off x="1998913" y="5319704"/>
            <a:ext cx="1425639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鲜腴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cd063"/>
          <p:cNvSpPr/>
          <p:nvPr/>
        </p:nvSpPr>
        <p:spPr>
          <a:xfrm>
            <a:off x="1998913" y="4832024"/>
            <a:ext cx="1425639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俯瞰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881c8"/>
          <p:cNvSpPr/>
          <p:nvPr/>
        </p:nvSpPr>
        <p:spPr>
          <a:xfrm>
            <a:off x="1998913" y="4344344"/>
            <a:ext cx="1425639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濒临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99a97"/>
          <p:cNvSpPr/>
          <p:nvPr/>
        </p:nvSpPr>
        <p:spPr>
          <a:xfrm>
            <a:off x="1998913" y="3856664"/>
            <a:ext cx="1425639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婆娑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8505f"/>
          <p:cNvSpPr/>
          <p:nvPr/>
        </p:nvSpPr>
        <p:spPr>
          <a:xfrm>
            <a:off x="3968513" y="3368984"/>
            <a:ext cx="2955988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暗暗地生长。</a:t>
            </a:r>
            <a:endParaRPr lang="zh-CN" altLang="en-US"/>
          </a:p>
        </p:txBody>
      </p:sp>
      <p:sp>
        <p:nvSpPr>
          <p:cNvPr id="6" name="A_0490e"/>
          <p:cNvSpPr/>
          <p:nvPr/>
        </p:nvSpPr>
        <p:spPr>
          <a:xfrm>
            <a:off x="3152538" y="2881304"/>
            <a:ext cx="744385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腿脚不灵便，走路缓慢、摇摆的样子。</a:t>
            </a:r>
            <a:endParaRPr lang="zh-CN" altLang="en-US"/>
          </a:p>
        </p:txBody>
      </p:sp>
      <p:sp>
        <p:nvSpPr>
          <p:cNvPr id="5" name="A_57257"/>
          <p:cNvSpPr/>
          <p:nvPr/>
        </p:nvSpPr>
        <p:spPr>
          <a:xfrm>
            <a:off x="3152538" y="2393624"/>
            <a:ext cx="17320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犹豫。</a:t>
            </a:r>
            <a:endParaRPr lang="zh-CN" altLang="en-US"/>
          </a:p>
        </p:txBody>
      </p:sp>
      <p:sp>
        <p:nvSpPr>
          <p:cNvPr id="4" name="A_996b5"/>
          <p:cNvSpPr/>
          <p:nvPr/>
        </p:nvSpPr>
        <p:spPr>
          <a:xfrm>
            <a:off x="3152538" y="1905944"/>
            <a:ext cx="3771963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纷纷落下的样子。</a:t>
            </a:r>
            <a:endParaRPr lang="zh-CN" altLang="en-US"/>
          </a:p>
        </p:txBody>
      </p:sp>
      <p:sp>
        <p:nvSpPr>
          <p:cNvPr id="3" name="A_a4b6f"/>
          <p:cNvSpPr/>
          <p:nvPr/>
        </p:nvSpPr>
        <p:spPr>
          <a:xfrm>
            <a:off x="3152538" y="1418264"/>
            <a:ext cx="3771963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乱七八糟的样子。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60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2FD1CEE-698A-8F50-9719-9B65B16359E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74541345"/>
              </p:ext>
            </p:extLst>
          </p:nvPr>
        </p:nvGraphicFramePr>
        <p:xfrm>
          <a:off x="679450" y="1091298"/>
          <a:ext cx="10833100" cy="4906010"/>
        </p:xfrm>
        <a:graphic>
          <a:graphicData uri="http://schemas.openxmlformats.org/drawingml/2006/table">
            <a:tbl>
              <a:tblPr/>
              <a:tblGrid>
                <a:gridCol w="677402">
                  <a:extLst>
                    <a:ext uri="{9D8B030D-6E8A-4147-A177-3AD203B41FA5}">
                      <a16:colId xmlns:a16="http://schemas.microsoft.com/office/drawing/2014/main" val="1915445492"/>
                    </a:ext>
                  </a:extLst>
                </a:gridCol>
                <a:gridCol w="10155698">
                  <a:extLst>
                    <a:ext uri="{9D8B030D-6E8A-4147-A177-3AD203B41FA5}">
                      <a16:colId xmlns:a16="http://schemas.microsoft.com/office/drawing/2014/main" val="1316621252"/>
                    </a:ext>
                  </a:extLst>
                </a:gridCol>
              </a:tblGrid>
              <a:tr h="160528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词语的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下列各句中加点成语使用不正确的一项是</a:t>
                      </a:r>
                      <a:r>
                        <a:rPr lang="en-US" alt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．昔日的贵州印象正被“高速平原”有力改写，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坦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荡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砥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的高速公路网彻底压缩“千山万壑”。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．在鹿角峰虎脚爪公路边，三株苍劲的红军树如擎天巨伞般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傲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然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挺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立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在依山而建的红军树革命烈士纪念园中。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．掀起车窗的帘子，看到小巷在飞速倒退，老人和孩子们的身影一闪即逝，笼着层极淡却极圣洁的光晕，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恹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恹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欲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睡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般遥不可及。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．一个团队若能拧成一股绳，一起攻坚克难，这个团队将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纵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横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决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荡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，所向披靡。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7390325"/>
                  </a:ext>
                </a:extLst>
              </a:tr>
            </a:tbl>
          </a:graphicData>
        </a:graphic>
      </p:graphicFrame>
      <p:sp>
        <p:nvSpPr>
          <p:cNvPr id="3" name="A_da21f"/>
          <p:cNvSpPr/>
          <p:nvPr/>
        </p:nvSpPr>
        <p:spPr>
          <a:xfrm>
            <a:off x="9273348" y="1156703"/>
            <a:ext cx="120815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28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A8B9B1D-59AF-6A15-8F76-61BA0938D3B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65825142"/>
              </p:ext>
            </p:extLst>
          </p:nvPr>
        </p:nvGraphicFramePr>
        <p:xfrm>
          <a:off x="679450" y="975995"/>
          <a:ext cx="10833100" cy="4906010"/>
        </p:xfrm>
        <a:graphic>
          <a:graphicData uri="http://schemas.openxmlformats.org/drawingml/2006/table">
            <a:tbl>
              <a:tblPr/>
              <a:tblGrid>
                <a:gridCol w="904194">
                  <a:extLst>
                    <a:ext uri="{9D8B030D-6E8A-4147-A177-3AD203B41FA5}">
                      <a16:colId xmlns:a16="http://schemas.microsoft.com/office/drawing/2014/main" val="2770553807"/>
                    </a:ext>
                  </a:extLst>
                </a:gridCol>
                <a:gridCol w="9928906">
                  <a:extLst>
                    <a:ext uri="{9D8B030D-6E8A-4147-A177-3AD203B41FA5}">
                      <a16:colId xmlns:a16="http://schemas.microsoft.com/office/drawing/2014/main" val="2894832803"/>
                    </a:ext>
                  </a:extLst>
                </a:gridCol>
              </a:tblGrid>
              <a:tr h="120523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文学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常识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下列表述不正确的一项是</a:t>
                      </a:r>
                      <a:r>
                        <a:rPr lang="en-US" alt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．汪曾祺，江苏人，作家、散文家，京派作家的代表人物，被誉为“抒情的人道主义者”。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昆明的雨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是一篇回忆性散文，作者把记忆中的昆明雨季的景、事、物一一描述出来，表达对昆明生活的喜爱与想念。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．汪曾祺的代表作品有小说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受戒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大淖记事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》《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彷徨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，文论集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晚翠文谈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昆明的雨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选材自由，材料看似零散，但由一条抒情主线贯穿起来，形散神聚。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5819119"/>
                  </a:ext>
                </a:extLst>
              </a:tr>
            </a:tbl>
          </a:graphicData>
        </a:graphic>
      </p:graphicFrame>
      <p:sp>
        <p:nvSpPr>
          <p:cNvPr id="3" name="A_5d33d"/>
          <p:cNvSpPr/>
          <p:nvPr/>
        </p:nvSpPr>
        <p:spPr>
          <a:xfrm>
            <a:off x="6630161" y="1041400"/>
            <a:ext cx="120815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03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153</TotalTime>
  <Words>712</Words>
  <Application>Microsoft Office PowerPoint</Application>
  <PresentationFormat>宽屏</PresentationFormat>
  <Paragraphs>95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25</cp:revision>
  <dcterms:created xsi:type="dcterms:W3CDTF">2025-07-26T00:40:55Z</dcterms:created>
  <dcterms:modified xsi:type="dcterms:W3CDTF">2025-07-30T09:13:02Z</dcterms:modified>
</cp:coreProperties>
</file>