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大单元整合复习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273942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1" y="2385009"/>
            <a:ext cx="11647357" cy="144655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第五单元　文明印迹</a:t>
            </a:r>
            <a:endParaRPr lang="en-US" altLang="zh-CN" sz="4600" b="1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</a:t>
            </a:r>
            <a:r>
              <a:rPr lang="zh-CN" altLang="en-US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单元整合复习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80A8E08-A5AD-7A7E-CDF6-C49E49E0F563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69287146"/>
              </p:ext>
            </p:extLst>
          </p:nvPr>
        </p:nvGraphicFramePr>
        <p:xfrm>
          <a:off x="679450" y="1696515"/>
          <a:ext cx="10833100" cy="3442970"/>
        </p:xfrm>
        <a:graphic>
          <a:graphicData uri="http://schemas.openxmlformats.org/drawingml/2006/table">
            <a:tbl>
              <a:tblPr/>
              <a:tblGrid>
                <a:gridCol w="662653">
                  <a:extLst>
                    <a:ext uri="{9D8B030D-6E8A-4147-A177-3AD203B41FA5}">
                      <a16:colId xmlns:a16="http://schemas.microsoft.com/office/drawing/2014/main" val="110155924"/>
                    </a:ext>
                  </a:extLst>
                </a:gridCol>
                <a:gridCol w="10170447">
                  <a:extLst>
                    <a:ext uri="{9D8B030D-6E8A-4147-A177-3AD203B41FA5}">
                      <a16:colId xmlns:a16="http://schemas.microsoft.com/office/drawing/2014/main" val="513625977"/>
                    </a:ext>
                  </a:extLst>
                </a:gridCol>
              </a:tblGrid>
              <a:tr h="1005205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易读错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的字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给加点的字注音。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推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崇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侵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略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1600" b="1" baseline="0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嶙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峋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 </a:t>
                      </a:r>
                      <a:endParaRPr lang="en-US" altLang="zh-CN" sz="3200" b="1" dirty="0" smtClea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斟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酌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天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堑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丘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壑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</a:t>
                      </a:r>
                    </a:p>
                    <a:p>
                      <a:pPr marL="0" marR="0">
                        <a:buNone/>
                      </a:pP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映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衬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 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题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跋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  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簇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拥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  </a:t>
                      </a:r>
                    </a:p>
                    <a:p>
                      <a:pPr marL="0" marR="0">
                        <a:buNone/>
                      </a:pP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蔓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延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   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挑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衅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旌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旗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     </a:t>
                      </a:r>
                    </a:p>
                    <a:p>
                      <a:pPr marL="0" marR="0">
                        <a:buNone/>
                      </a:pP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舳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舻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   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汴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京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络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绎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不绝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　</a:t>
                      </a:r>
                      <a:endParaRPr lang="en-US" altLang="zh-CN" sz="3200" b="1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长途跋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涉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春寒料</a:t>
                      </a:r>
                      <a:r>
                        <a:rPr lang="zh-CN" altLang="en-US" sz="3200" b="1" spc="-200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峭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3200" b="1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8820706"/>
                  </a:ext>
                </a:extLst>
              </a:tr>
            </a:tbl>
          </a:graphicData>
        </a:graphic>
      </p:graphicFrame>
      <p:sp>
        <p:nvSpPr>
          <p:cNvPr id="19" name="A_a038e"/>
          <p:cNvSpPr/>
          <p:nvPr/>
        </p:nvSpPr>
        <p:spPr>
          <a:xfrm>
            <a:off x="7091712" y="4659864"/>
            <a:ext cx="1355788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endParaRPr lang="zh-CN" altLang="en-US"/>
          </a:p>
        </p:txBody>
      </p:sp>
      <p:sp>
        <p:nvSpPr>
          <p:cNvPr id="18" name="A_ed364"/>
          <p:cNvSpPr/>
          <p:nvPr/>
        </p:nvSpPr>
        <p:spPr>
          <a:xfrm>
            <a:off x="3286268" y="4659864"/>
            <a:ext cx="1198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endParaRPr lang="zh-CN" altLang="en-US"/>
          </a:p>
        </p:txBody>
      </p:sp>
      <p:sp>
        <p:nvSpPr>
          <p:cNvPr id="17" name="A_4d890"/>
          <p:cNvSpPr/>
          <p:nvPr/>
        </p:nvSpPr>
        <p:spPr>
          <a:xfrm>
            <a:off x="10365505" y="4172184"/>
            <a:ext cx="1017651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endParaRPr lang="zh-CN" altLang="en-US"/>
          </a:p>
        </p:txBody>
      </p:sp>
      <p:sp>
        <p:nvSpPr>
          <p:cNvPr id="16" name="A_73fb8"/>
          <p:cNvSpPr/>
          <p:nvPr/>
        </p:nvSpPr>
        <p:spPr>
          <a:xfrm>
            <a:off x="6130097" y="4172184"/>
            <a:ext cx="1378014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en-US"/>
          </a:p>
        </p:txBody>
      </p:sp>
      <p:sp>
        <p:nvSpPr>
          <p:cNvPr id="15" name="A_9e890"/>
          <p:cNvSpPr/>
          <p:nvPr/>
        </p:nvSpPr>
        <p:spPr>
          <a:xfrm>
            <a:off x="2470293" y="4172184"/>
            <a:ext cx="1220851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ú</a:t>
            </a:r>
            <a:endParaRPr lang="zh-CN" altLang="en-US"/>
          </a:p>
        </p:txBody>
      </p:sp>
      <p:sp>
        <p:nvSpPr>
          <p:cNvPr id="14" name="A_189bc"/>
          <p:cNvSpPr/>
          <p:nvPr/>
        </p:nvSpPr>
        <p:spPr>
          <a:xfrm>
            <a:off x="9529551" y="3684504"/>
            <a:ext cx="1378013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ī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endParaRPr lang="zh-CN" altLang="en-US"/>
          </a:p>
        </p:txBody>
      </p:sp>
      <p:sp>
        <p:nvSpPr>
          <p:cNvPr id="13" name="A_441fe"/>
          <p:cNvSpPr/>
          <p:nvPr/>
        </p:nvSpPr>
        <p:spPr>
          <a:xfrm>
            <a:off x="6185660" y="3684504"/>
            <a:ext cx="124307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en-US"/>
          </a:p>
        </p:txBody>
      </p:sp>
      <p:sp>
        <p:nvSpPr>
          <p:cNvPr id="12" name="A_ca6f2"/>
          <p:cNvSpPr/>
          <p:nvPr/>
        </p:nvSpPr>
        <p:spPr>
          <a:xfrm>
            <a:off x="2470293" y="3684504"/>
            <a:ext cx="1378014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en-US"/>
          </a:p>
        </p:txBody>
      </p:sp>
      <p:sp>
        <p:nvSpPr>
          <p:cNvPr id="11" name="A_173b9"/>
          <p:cNvSpPr/>
          <p:nvPr/>
        </p:nvSpPr>
        <p:spPr>
          <a:xfrm>
            <a:off x="9496213" y="3196824"/>
            <a:ext cx="9954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ù</a:t>
            </a:r>
            <a:endParaRPr lang="zh-CN" altLang="en-US"/>
          </a:p>
        </p:txBody>
      </p:sp>
      <p:sp>
        <p:nvSpPr>
          <p:cNvPr id="10" name="A_7aaa3"/>
          <p:cNvSpPr/>
          <p:nvPr/>
        </p:nvSpPr>
        <p:spPr>
          <a:xfrm>
            <a:off x="6152322" y="3196824"/>
            <a:ext cx="103987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á</a:t>
            </a:r>
            <a:endParaRPr lang="zh-CN" altLang="en-US"/>
          </a:p>
        </p:txBody>
      </p:sp>
      <p:sp>
        <p:nvSpPr>
          <p:cNvPr id="9" name="A_7a94e"/>
          <p:cNvSpPr/>
          <p:nvPr/>
        </p:nvSpPr>
        <p:spPr>
          <a:xfrm>
            <a:off x="2470293" y="3196824"/>
            <a:ext cx="144627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en-US"/>
          </a:p>
        </p:txBody>
      </p:sp>
      <p:sp>
        <p:nvSpPr>
          <p:cNvPr id="8" name="A_fe2b4"/>
          <p:cNvSpPr/>
          <p:nvPr/>
        </p:nvSpPr>
        <p:spPr>
          <a:xfrm>
            <a:off x="9437476" y="2709144"/>
            <a:ext cx="103987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endParaRPr lang="zh-CN" altLang="en-US"/>
          </a:p>
        </p:txBody>
      </p:sp>
      <p:sp>
        <p:nvSpPr>
          <p:cNvPr id="7" name="A_feded"/>
          <p:cNvSpPr/>
          <p:nvPr/>
        </p:nvSpPr>
        <p:spPr>
          <a:xfrm>
            <a:off x="6161847" y="2709144"/>
            <a:ext cx="1378014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à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en-US"/>
          </a:p>
        </p:txBody>
      </p:sp>
      <p:sp>
        <p:nvSpPr>
          <p:cNvPr id="6" name="A_9d768"/>
          <p:cNvSpPr/>
          <p:nvPr/>
        </p:nvSpPr>
        <p:spPr>
          <a:xfrm>
            <a:off x="2470293" y="2709144"/>
            <a:ext cx="144627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ē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en-US"/>
          </a:p>
        </p:txBody>
      </p:sp>
      <p:sp>
        <p:nvSpPr>
          <p:cNvPr id="5" name="A_d4937"/>
          <p:cNvSpPr/>
          <p:nvPr/>
        </p:nvSpPr>
        <p:spPr>
          <a:xfrm>
            <a:off x="9606410" y="2221464"/>
            <a:ext cx="1152588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lang="en-US" altLang="zh-CN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zh-CN" altLang="en-US" dirty="0"/>
          </a:p>
        </p:txBody>
      </p:sp>
      <p:sp>
        <p:nvSpPr>
          <p:cNvPr id="4" name="A_229f9"/>
          <p:cNvSpPr/>
          <p:nvPr/>
        </p:nvSpPr>
        <p:spPr>
          <a:xfrm>
            <a:off x="6158672" y="2221464"/>
            <a:ext cx="1152589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endParaRPr lang="zh-CN" altLang="en-US" dirty="0"/>
          </a:p>
        </p:txBody>
      </p:sp>
      <p:sp>
        <p:nvSpPr>
          <p:cNvPr id="3" name="A_7ef30"/>
          <p:cNvSpPr/>
          <p:nvPr/>
        </p:nvSpPr>
        <p:spPr>
          <a:xfrm>
            <a:off x="2470293" y="2221464"/>
            <a:ext cx="164947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ó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ng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  <p:bldP spid="17" grpId="0" animBg="1"/>
      <p:bldP spid="16" grpId="0" animBg="1"/>
      <p:bldP spid="15" grpId="0" animBg="1"/>
      <p:bldP spid="14" grpId="0" animBg="1"/>
      <p:bldP spid="13" grpId="0" animBg="1"/>
      <p:bldP spid="12" grpId="0" animBg="1"/>
      <p:bldP spid="11" grpId="0" animBg="1"/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17F0E83C-AF6D-621D-F7AB-195FADE80388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45972650"/>
              </p:ext>
            </p:extLst>
          </p:nvPr>
        </p:nvGraphicFramePr>
        <p:xfrm>
          <a:off x="679450" y="1042694"/>
          <a:ext cx="10833100" cy="4906010"/>
        </p:xfrm>
        <a:graphic>
          <a:graphicData uri="http://schemas.openxmlformats.org/drawingml/2006/table">
            <a:tbl>
              <a:tblPr/>
              <a:tblGrid>
                <a:gridCol w="706898">
                  <a:extLst>
                    <a:ext uri="{9D8B030D-6E8A-4147-A177-3AD203B41FA5}">
                      <a16:colId xmlns:a16="http://schemas.microsoft.com/office/drawing/2014/main" val="1951693561"/>
                    </a:ext>
                  </a:extLst>
                </a:gridCol>
                <a:gridCol w="10126202">
                  <a:extLst>
                    <a:ext uri="{9D8B030D-6E8A-4147-A177-3AD203B41FA5}">
                      <a16:colId xmlns:a16="http://schemas.microsoft.com/office/drawing/2014/main" val="3566811353"/>
                    </a:ext>
                  </a:extLst>
                </a:gridCol>
              </a:tblGrid>
              <a:tr h="1405255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易写错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的字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根据拼音写出相应的汉字。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记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ǎ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残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ǔ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古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ǔ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endParaRPr lang="en-US" altLang="zh-CN" sz="3200" b="1" dirty="0" smtClean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桥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ū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0" baseline="0" dirty="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序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ù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      </a:t>
                      </a:r>
                      <a:r>
                        <a:rPr lang="en-US" altLang="zh-CN" sz="32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altLang="zh-CN" sz="3200" b="1" dirty="0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à</a:t>
                      </a:r>
                      <a:r>
                        <a:rPr lang="en-US" altLang="zh-CN" sz="32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笔</a:t>
                      </a:r>
                      <a:r>
                        <a:rPr lang="zh-CN" alt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endParaRPr lang="en-US" altLang="zh-CN" sz="3200" b="1" dirty="0" smtClean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依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à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ng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</a:t>
                      </a:r>
                      <a:r>
                        <a:rPr lang="en-US" altLang="zh-CN" sz="32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qi</a:t>
                      </a:r>
                      <a:r>
                        <a:rPr lang="en-US" altLang="zh-CN" sz="3200" b="1" dirty="0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á</a:t>
                      </a:r>
                      <a:r>
                        <a:rPr lang="en-US" altLang="zh-CN" sz="32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ng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薇</a:t>
                      </a:r>
                      <a:r>
                        <a:rPr lang="en-US" altLang="zh-CN" sz="3200" b="1" baseline="0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芭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ji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ā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</a:t>
                      </a: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zh</a:t>
                      </a:r>
                      <a:r>
                        <a:rPr lang="en-US" altLang="zh-CN" sz="3200" b="1" dirty="0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ā</a:t>
                      </a:r>
                      <a:r>
                        <a:rPr lang="en-US" altLang="zh-CN" sz="32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仰</a:t>
                      </a:r>
                      <a:r>
                        <a:rPr lang="zh-CN" alt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zh-CN" alt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zh-CN" sz="32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xi</a:t>
                      </a:r>
                      <a:r>
                        <a:rPr lang="en-US" altLang="zh-CN" sz="3200" b="1" dirty="0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ā</a:t>
                      </a:r>
                      <a:r>
                        <a:rPr lang="en-US" altLang="zh-CN" sz="32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毁</a:t>
                      </a:r>
                      <a:r>
                        <a:rPr lang="zh-CN" alt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altLang="zh-CN" sz="32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en-US" altLang="zh-CN" sz="3200" b="1" dirty="0" err="1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ù</a:t>
                      </a:r>
                      <a:r>
                        <a:rPr lang="en-US" altLang="zh-CN" sz="3200" b="1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峭</a:t>
                      </a:r>
                      <a:endParaRPr lang="en-US" altLang="zh-CN" sz="3200" b="1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qi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ú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劲</a:t>
                      </a:r>
                      <a:r>
                        <a:rPr lang="zh-CN" alt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zh-CN" altLang="en-US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田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ó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</a:t>
                      </a:r>
                      <a:endParaRPr lang="en-US" altLang="zh-CN" sz="3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巧妙绝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ú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   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交头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ī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</a:t>
                      </a:r>
                      <a:endParaRPr lang="en-US" altLang="zh-CN" sz="3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耳因地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zh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ì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宜</a:t>
                      </a:r>
                      <a:r>
                        <a:rPr lang="zh-CN" altLang="en-US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重峦叠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zh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à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ng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</a:t>
                      </a:r>
                      <a:endParaRPr lang="en-US" altLang="zh-CN" sz="3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摩肩接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zh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ǒ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ng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惟妙惟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xi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à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</a:t>
                      </a:r>
                      <a:endParaRPr lang="en-US" altLang="zh-CN" sz="3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俯仰生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ī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             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慷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CN" sz="3200" b="1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ǎ</a:t>
                      </a:r>
                      <a:r>
                        <a:rPr lang="en-US" altLang="zh-CN" sz="32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dirty="0" smtClean="0"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激昂</a:t>
                      </a:r>
                      <a:endParaRPr lang="zh-CN" altLang="en-US" sz="3200" dirty="0"/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5808500"/>
                  </a:ext>
                </a:extLst>
              </a:tr>
            </a:tbl>
          </a:graphicData>
        </a:graphic>
      </p:graphicFrame>
      <p:sp>
        <p:nvSpPr>
          <p:cNvPr id="24" name="A_22b9e"/>
          <p:cNvSpPr/>
          <p:nvPr/>
        </p:nvSpPr>
        <p:spPr>
          <a:xfrm>
            <a:off x="6873296" y="548315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慨 </a:t>
            </a:r>
            <a:endParaRPr lang="zh-CN" altLang="en-US" dirty="0"/>
          </a:p>
        </p:txBody>
      </p:sp>
      <p:sp>
        <p:nvSpPr>
          <p:cNvPr id="23" name="A_d4d64"/>
          <p:cNvSpPr/>
          <p:nvPr/>
        </p:nvSpPr>
        <p:spPr>
          <a:xfrm>
            <a:off x="3056081" y="548315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姿 </a:t>
            </a:r>
            <a:endParaRPr lang="zh-CN" altLang="en-US"/>
          </a:p>
        </p:txBody>
      </p:sp>
      <p:sp>
        <p:nvSpPr>
          <p:cNvPr id="22" name="A_a2606"/>
          <p:cNvSpPr/>
          <p:nvPr/>
        </p:nvSpPr>
        <p:spPr>
          <a:xfrm>
            <a:off x="7855300" y="499547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肖 </a:t>
            </a:r>
            <a:endParaRPr lang="zh-CN" altLang="en-US"/>
          </a:p>
        </p:txBody>
      </p:sp>
      <p:sp>
        <p:nvSpPr>
          <p:cNvPr id="21" name="A_ff1c2"/>
          <p:cNvSpPr/>
          <p:nvPr/>
        </p:nvSpPr>
        <p:spPr>
          <a:xfrm>
            <a:off x="3710131" y="499547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踵 </a:t>
            </a:r>
            <a:endParaRPr lang="zh-CN" altLang="en-US"/>
          </a:p>
        </p:txBody>
      </p:sp>
      <p:sp>
        <p:nvSpPr>
          <p:cNvPr id="20" name="A_91389"/>
          <p:cNvSpPr/>
          <p:nvPr/>
        </p:nvSpPr>
        <p:spPr>
          <a:xfrm>
            <a:off x="8150575" y="450779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嶂 </a:t>
            </a:r>
            <a:endParaRPr lang="zh-CN" altLang="en-US"/>
          </a:p>
        </p:txBody>
      </p:sp>
      <p:sp>
        <p:nvSpPr>
          <p:cNvPr id="19" name="A_631cc"/>
          <p:cNvSpPr/>
          <p:nvPr/>
        </p:nvSpPr>
        <p:spPr>
          <a:xfrm>
            <a:off x="3281506" y="450779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制 </a:t>
            </a:r>
            <a:endParaRPr lang="zh-CN" altLang="en-US"/>
          </a:p>
        </p:txBody>
      </p:sp>
      <p:sp>
        <p:nvSpPr>
          <p:cNvPr id="18" name="A_89664"/>
          <p:cNvSpPr/>
          <p:nvPr/>
        </p:nvSpPr>
        <p:spPr>
          <a:xfrm>
            <a:off x="7255225" y="402011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接 </a:t>
            </a:r>
            <a:endParaRPr lang="zh-CN" altLang="en-US"/>
          </a:p>
        </p:txBody>
      </p:sp>
      <p:sp>
        <p:nvSpPr>
          <p:cNvPr id="17" name="A_8278b"/>
          <p:cNvSpPr/>
          <p:nvPr/>
        </p:nvSpPr>
        <p:spPr>
          <a:xfrm>
            <a:off x="3213243" y="402011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伦 </a:t>
            </a:r>
            <a:endParaRPr lang="zh-CN" altLang="en-US"/>
          </a:p>
        </p:txBody>
      </p:sp>
      <p:sp>
        <p:nvSpPr>
          <p:cNvPr id="16" name="A_f3b4e"/>
          <p:cNvSpPr/>
          <p:nvPr/>
        </p:nvSpPr>
        <p:spPr>
          <a:xfrm>
            <a:off x="6401151" y="353243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畴 </a:t>
            </a:r>
            <a:endParaRPr lang="zh-CN" altLang="en-US"/>
          </a:p>
        </p:txBody>
      </p:sp>
      <p:sp>
        <p:nvSpPr>
          <p:cNvPr id="15" name="A_3b0f5"/>
          <p:cNvSpPr/>
          <p:nvPr/>
        </p:nvSpPr>
        <p:spPr>
          <a:xfrm>
            <a:off x="1989281" y="353243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遒 </a:t>
            </a:r>
            <a:endParaRPr lang="zh-CN" altLang="en-US"/>
          </a:p>
        </p:txBody>
      </p:sp>
      <p:sp>
        <p:nvSpPr>
          <p:cNvPr id="14" name="A_d6766"/>
          <p:cNvSpPr/>
          <p:nvPr/>
        </p:nvSpPr>
        <p:spPr>
          <a:xfrm>
            <a:off x="9530047" y="304475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峻 </a:t>
            </a:r>
            <a:endParaRPr lang="zh-CN" altLang="en-US"/>
          </a:p>
        </p:txBody>
      </p:sp>
      <p:sp>
        <p:nvSpPr>
          <p:cNvPr id="13" name="A_02572"/>
          <p:cNvSpPr/>
          <p:nvPr/>
        </p:nvSpPr>
        <p:spPr>
          <a:xfrm>
            <a:off x="5869338" y="304475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销 </a:t>
            </a:r>
            <a:endParaRPr lang="zh-CN" altLang="en-US"/>
          </a:p>
        </p:txBody>
      </p:sp>
      <p:sp>
        <p:nvSpPr>
          <p:cNvPr id="12" name="A_1d757"/>
          <p:cNvSpPr/>
          <p:nvPr/>
        </p:nvSpPr>
        <p:spPr>
          <a:xfrm>
            <a:off x="2282968" y="304475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瞻 </a:t>
            </a:r>
            <a:endParaRPr lang="zh-CN" altLang="en-US"/>
          </a:p>
        </p:txBody>
      </p:sp>
      <p:sp>
        <p:nvSpPr>
          <p:cNvPr id="11" name="A_da8e9"/>
          <p:cNvSpPr/>
          <p:nvPr/>
        </p:nvSpPr>
        <p:spPr>
          <a:xfrm>
            <a:off x="10029671" y="255707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蕉 </a:t>
            </a:r>
            <a:endParaRPr lang="zh-CN" altLang="en-US"/>
          </a:p>
        </p:txBody>
      </p:sp>
      <p:sp>
        <p:nvSpPr>
          <p:cNvPr id="10" name="A_e4f36"/>
          <p:cNvSpPr/>
          <p:nvPr/>
        </p:nvSpPr>
        <p:spPr>
          <a:xfrm>
            <a:off x="6139213" y="255707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蔷 </a:t>
            </a:r>
            <a:endParaRPr lang="zh-CN" altLang="en-US"/>
          </a:p>
        </p:txBody>
      </p:sp>
      <p:sp>
        <p:nvSpPr>
          <p:cNvPr id="9" name="A_d4b37"/>
          <p:cNvSpPr/>
          <p:nvPr/>
        </p:nvSpPr>
        <p:spPr>
          <a:xfrm>
            <a:off x="2713181" y="255707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傍 </a:t>
            </a:r>
            <a:endParaRPr lang="zh-CN" altLang="en-US"/>
          </a:p>
        </p:txBody>
      </p:sp>
      <p:sp>
        <p:nvSpPr>
          <p:cNvPr id="8" name="A_f2452"/>
          <p:cNvSpPr/>
          <p:nvPr/>
        </p:nvSpPr>
        <p:spPr>
          <a:xfrm>
            <a:off x="9567708" y="206939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败 </a:t>
            </a:r>
            <a:endParaRPr lang="zh-CN" altLang="en-US"/>
          </a:p>
        </p:txBody>
      </p:sp>
      <p:sp>
        <p:nvSpPr>
          <p:cNvPr id="7" name="A_5bce2"/>
          <p:cNvSpPr/>
          <p:nvPr/>
        </p:nvSpPr>
        <p:spPr>
          <a:xfrm>
            <a:off x="6105876" y="206939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幕 </a:t>
            </a:r>
            <a:endParaRPr lang="zh-CN" altLang="en-US"/>
          </a:p>
        </p:txBody>
      </p:sp>
      <p:sp>
        <p:nvSpPr>
          <p:cNvPr id="6" name="A_5f04d"/>
          <p:cNvSpPr/>
          <p:nvPr/>
        </p:nvSpPr>
        <p:spPr>
          <a:xfrm>
            <a:off x="2509981" y="206939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墩 </a:t>
            </a:r>
            <a:endParaRPr lang="zh-CN" altLang="en-US"/>
          </a:p>
        </p:txBody>
      </p:sp>
      <p:sp>
        <p:nvSpPr>
          <p:cNvPr id="5" name="A_9cafe"/>
          <p:cNvSpPr/>
          <p:nvPr/>
        </p:nvSpPr>
        <p:spPr>
          <a:xfrm>
            <a:off x="9824225" y="158171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朴 </a:t>
            </a:r>
            <a:endParaRPr lang="zh-CN" altLang="en-US" dirty="0"/>
          </a:p>
        </p:txBody>
      </p:sp>
      <p:sp>
        <p:nvSpPr>
          <p:cNvPr id="4" name="A_bd297"/>
          <p:cNvSpPr/>
          <p:nvPr/>
        </p:nvSpPr>
        <p:spPr>
          <a:xfrm>
            <a:off x="6115401" y="158171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损 </a:t>
            </a:r>
            <a:endParaRPr lang="zh-CN" altLang="en-US" dirty="0"/>
          </a:p>
        </p:txBody>
      </p:sp>
      <p:sp>
        <p:nvSpPr>
          <p:cNvPr id="3" name="A_e68a9"/>
          <p:cNvSpPr/>
          <p:nvPr/>
        </p:nvSpPr>
        <p:spPr>
          <a:xfrm>
            <a:off x="2352818" y="1581711"/>
            <a:ext cx="1325626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载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03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3" grpId="0" animBg="1"/>
      <p:bldP spid="22" grpId="0" animBg="1"/>
      <p:bldP spid="21" grpId="0" animBg="1"/>
      <p:bldP spid="20" grpId="0" animBg="1"/>
      <p:bldP spid="19" grpId="0" animBg="1"/>
      <p:bldP spid="18" grpId="0" animBg="1"/>
      <p:bldP spid="17" grpId="0" animBg="1"/>
      <p:bldP spid="16" grpId="0" animBg="1"/>
      <p:bldP spid="15" grpId="0" animBg="1"/>
      <p:bldP spid="14" grpId="0" animBg="1"/>
      <p:bldP spid="13" grpId="0" animBg="1"/>
      <p:bldP spid="12" grpId="0" animBg="1"/>
      <p:bldP spid="11" grpId="0" animBg="1"/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369CB9B-CA4F-0AB9-FB84-319F3D4427C7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599782231"/>
              </p:ext>
            </p:extLst>
          </p:nvPr>
        </p:nvGraphicFramePr>
        <p:xfrm>
          <a:off x="561463" y="891274"/>
          <a:ext cx="10833100" cy="4906010"/>
        </p:xfrm>
        <a:graphic>
          <a:graphicData uri="http://schemas.openxmlformats.org/drawingml/2006/table">
            <a:tbl>
              <a:tblPr/>
              <a:tblGrid>
                <a:gridCol w="751143">
                  <a:extLst>
                    <a:ext uri="{9D8B030D-6E8A-4147-A177-3AD203B41FA5}">
                      <a16:colId xmlns:a16="http://schemas.microsoft.com/office/drawing/2014/main" val="417432999"/>
                    </a:ext>
                  </a:extLst>
                </a:gridCol>
                <a:gridCol w="10081957">
                  <a:extLst>
                    <a:ext uri="{9D8B030D-6E8A-4147-A177-3AD203B41FA5}">
                      <a16:colId xmlns:a16="http://schemas.microsoft.com/office/drawing/2014/main" val="767251982"/>
                    </a:ext>
                  </a:extLst>
                </a:gridCol>
              </a:tblGrid>
              <a:tr h="2005330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词语的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含义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写出下列词语的意思，根据意思写词语。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丘壑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嶙峋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跋涉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络绎不绝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altLang="zh-CN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en-US" altLang="zh-CN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zh-CN" altLang="en-US" sz="3200" b="1" u="sng" baseline="0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(5)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摩肩接踵</a:t>
                      </a:r>
                      <a:r>
                        <a:rPr lang="zh-CN" altLang="en-US" sz="3200" b="1" dirty="0" smtClean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    </a:t>
                      </a:r>
                      <a:r>
                        <a:rPr lang="en-US" altLang="zh-CN" sz="3200" b="1" u="sng" dirty="0" smtClean="0">
                          <a:solidFill>
                            <a:schemeClr val="bg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                     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(6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：形容雕刻得十分精妙逼真。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(7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：朴素而有古代的风格。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(8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：怀着恭敬的心情仰望。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(9</a:t>
                      </a:r>
                      <a:r>
                        <a:rPr lang="en-US" altLang="zh-CN" sz="3200" b="1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3200" b="1" u="sng" dirty="0" smtClean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altLang="en-US" sz="3200" b="1" u="sng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：雄健有力。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3857634"/>
                  </a:ext>
                </a:extLst>
              </a:tr>
            </a:tbl>
          </a:graphicData>
        </a:graphic>
      </p:graphicFrame>
      <p:sp>
        <p:nvSpPr>
          <p:cNvPr id="11" name="A_b1968"/>
          <p:cNvSpPr/>
          <p:nvPr/>
        </p:nvSpPr>
        <p:spPr>
          <a:xfrm>
            <a:off x="1921766" y="5275461"/>
            <a:ext cx="1425639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遒劲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0" name="A_f0b5a"/>
          <p:cNvSpPr/>
          <p:nvPr/>
        </p:nvSpPr>
        <p:spPr>
          <a:xfrm>
            <a:off x="1921766" y="4787781"/>
            <a:ext cx="1425639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瞻仰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111e5"/>
          <p:cNvSpPr/>
          <p:nvPr/>
        </p:nvSpPr>
        <p:spPr>
          <a:xfrm>
            <a:off x="1921766" y="4300101"/>
            <a:ext cx="1425639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古朴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cf068"/>
          <p:cNvSpPr/>
          <p:nvPr/>
        </p:nvSpPr>
        <p:spPr>
          <a:xfrm>
            <a:off x="1921766" y="3812421"/>
            <a:ext cx="2241614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惟妙惟肖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985fc"/>
          <p:cNvSpPr/>
          <p:nvPr/>
        </p:nvSpPr>
        <p:spPr>
          <a:xfrm>
            <a:off x="3750689" y="3324741"/>
            <a:ext cx="8453565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肩挨肩，脚碰脚。形容人很多，很拥挤。</a:t>
            </a:r>
            <a:r>
              <a:rPr lang="zh-CN" altLang="en-US" sz="3200" b="1" dirty="0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6" name="A_0aead"/>
          <p:cNvSpPr/>
          <p:nvPr/>
        </p:nvSpPr>
        <p:spPr>
          <a:xfrm>
            <a:off x="3750689" y="2837061"/>
            <a:ext cx="6489763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人、车等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往来不断，前后相接。</a:t>
            </a:r>
            <a:endParaRPr lang="zh-CN" altLang="en-US"/>
          </a:p>
        </p:txBody>
      </p:sp>
      <p:sp>
        <p:nvSpPr>
          <p:cNvPr id="5" name="A_c4eb3"/>
          <p:cNvSpPr/>
          <p:nvPr/>
        </p:nvSpPr>
        <p:spPr>
          <a:xfrm>
            <a:off x="2934714" y="2349381"/>
            <a:ext cx="5403913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爬山过水，形容旅途艰苦。</a:t>
            </a:r>
            <a:endParaRPr lang="zh-CN" altLang="en-US"/>
          </a:p>
        </p:txBody>
      </p:sp>
      <p:sp>
        <p:nvSpPr>
          <p:cNvPr id="4" name="A_654dd"/>
          <p:cNvSpPr/>
          <p:nvPr/>
        </p:nvSpPr>
        <p:spPr>
          <a:xfrm>
            <a:off x="2934714" y="1861701"/>
            <a:ext cx="2955988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枯瘦的样子。</a:t>
            </a:r>
            <a:endParaRPr lang="zh-CN" altLang="en-US"/>
          </a:p>
        </p:txBody>
      </p:sp>
      <p:sp>
        <p:nvSpPr>
          <p:cNvPr id="3" name="A_32caa"/>
          <p:cNvSpPr/>
          <p:nvPr/>
        </p:nvSpPr>
        <p:spPr>
          <a:xfrm>
            <a:off x="2934714" y="1374021"/>
            <a:ext cx="6219888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山陵与溪谷，喻指深远的意境。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580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2B1407A-30DB-9ECA-47AE-3A0B17E9F036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896066634"/>
              </p:ext>
            </p:extLst>
          </p:nvPr>
        </p:nvGraphicFramePr>
        <p:xfrm>
          <a:off x="679450" y="975995"/>
          <a:ext cx="10833100" cy="4906010"/>
        </p:xfrm>
        <a:graphic>
          <a:graphicData uri="http://schemas.openxmlformats.org/drawingml/2006/table">
            <a:tbl>
              <a:tblPr/>
              <a:tblGrid>
                <a:gridCol w="721647">
                  <a:extLst>
                    <a:ext uri="{9D8B030D-6E8A-4147-A177-3AD203B41FA5}">
                      <a16:colId xmlns:a16="http://schemas.microsoft.com/office/drawing/2014/main" val="4142498161"/>
                    </a:ext>
                  </a:extLst>
                </a:gridCol>
                <a:gridCol w="10111453">
                  <a:extLst>
                    <a:ext uri="{9D8B030D-6E8A-4147-A177-3AD203B41FA5}">
                      <a16:colId xmlns:a16="http://schemas.microsoft.com/office/drawing/2014/main" val="224957996"/>
                    </a:ext>
                  </a:extLst>
                </a:gridCol>
              </a:tblGrid>
              <a:tr h="1405255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词语的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buNone/>
                      </a:pPr>
                      <a:r>
                        <a:rPr lang="zh-CN" altLang="en-US" sz="32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理解</a:t>
                      </a:r>
                      <a:endParaRPr lang="zh-CN" altLang="en-US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下列句子中加点的成语使用不正确的一项是</a:t>
                      </a:r>
                      <a:r>
                        <a:rPr lang="en-US" alt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200" b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．那座建筑物不愧是由远近闻名的建筑设计师设计的，真是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巧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妙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绝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伦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，引人注目。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．我们要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因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制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宜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地发展适合本地特色的产业，不能盲目发展。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．以“仙人牧鹿”传说创作的“呦呦鹿鸣寨美一方”稻田艺术作品，经过</a:t>
                      </a: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多天的精心管护，如今这幅稻田牧鹿图更加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惟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妙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惟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肖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．小明的妈妈生病住院了，爸爸为了不耽误小明在校读书，撒谎说妈妈出差了，真是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别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具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匠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spc="-2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心</a:t>
                      </a:r>
                      <a:r>
                        <a:rPr lang="zh-CN" altLang="en-US" sz="3200" b="1" baseline="-250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altLang="en-US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7199987"/>
                  </a:ext>
                </a:extLst>
              </a:tr>
            </a:tbl>
          </a:graphicData>
        </a:graphic>
      </p:graphicFrame>
      <p:sp>
        <p:nvSpPr>
          <p:cNvPr id="3" name="A_2af44"/>
          <p:cNvSpPr/>
          <p:nvPr/>
        </p:nvSpPr>
        <p:spPr>
          <a:xfrm>
            <a:off x="9725581" y="1041400"/>
            <a:ext cx="1208151" cy="43891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1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5533F79-7B38-1024-DB48-FA8867AF9692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13572638"/>
              </p:ext>
            </p:extLst>
          </p:nvPr>
        </p:nvGraphicFramePr>
        <p:xfrm>
          <a:off x="561463" y="825827"/>
          <a:ext cx="10833100" cy="5515610"/>
        </p:xfrm>
        <a:graphic>
          <a:graphicData uri="http://schemas.openxmlformats.org/drawingml/2006/table">
            <a:tbl>
              <a:tblPr/>
              <a:tblGrid>
                <a:gridCol w="904194">
                  <a:extLst>
                    <a:ext uri="{9D8B030D-6E8A-4147-A177-3AD203B41FA5}">
                      <a16:colId xmlns:a16="http://schemas.microsoft.com/office/drawing/2014/main" val="3986270162"/>
                    </a:ext>
                  </a:extLst>
                </a:gridCol>
                <a:gridCol w="9928906">
                  <a:extLst>
                    <a:ext uri="{9D8B030D-6E8A-4147-A177-3AD203B41FA5}">
                      <a16:colId xmlns:a16="http://schemas.microsoft.com/office/drawing/2014/main" val="3140993649"/>
                    </a:ext>
                  </a:extLst>
                </a:gridCol>
              </a:tblGrid>
              <a:tr h="1605280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zh-CN" altLang="en-US" sz="30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文学</a:t>
                      </a:r>
                      <a:endParaRPr lang="zh-CN" altLang="en-US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buNone/>
                      </a:pPr>
                      <a:r>
                        <a:rPr lang="zh-CN" altLang="en-US" sz="3000" b="1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常识</a:t>
                      </a:r>
                      <a:endParaRPr lang="zh-CN" altLang="en-US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altLang="zh-CN" sz="3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altLang="en-US" sz="3000" b="1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下列文学常识表述有误的一项是</a:t>
                      </a:r>
                      <a:r>
                        <a:rPr lang="en-US" altLang="zh-CN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0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3000" b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中国石拱桥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的作者是茅以昇，他是桥梁专家、教育家，他主持修建了钱塘江大桥。</a:t>
                      </a:r>
                      <a:endParaRPr lang="zh-CN" altLang="en-US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苏州园林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的原题为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《“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拙政诸园寄深眷”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谈苏州园林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，作者叶圣陶是现代作家、教育家和社会活动家。他创作的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背影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广为大众喜爱。</a:t>
                      </a:r>
                      <a:endParaRPr lang="zh-CN" altLang="en-US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人民英雄永垂不朽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一文在写浮雕时，用了由东到南到西到北的顺序，这个空间顺序实际上是由浮雕的内容决定的。</a:t>
                      </a:r>
                      <a:endParaRPr lang="zh-CN" altLang="en-US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alt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．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梦回繁华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的作者是毛宁，这篇文章通过对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清明上河图</a:t>
                      </a:r>
                      <a:r>
                        <a:rPr lang="en-US" altLang="zh-CN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的介绍，深化了人们对当时社会风貌的了解，激发了人们对古代生活的想象。</a:t>
                      </a:r>
                      <a:endParaRPr lang="zh-CN" altLang="en-US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D8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6394856"/>
                  </a:ext>
                </a:extLst>
              </a:tr>
            </a:tbl>
          </a:graphicData>
        </a:graphic>
      </p:graphicFrame>
      <p:sp>
        <p:nvSpPr>
          <p:cNvPr id="3" name="A_03064"/>
          <p:cNvSpPr/>
          <p:nvPr/>
        </p:nvSpPr>
        <p:spPr>
          <a:xfrm>
            <a:off x="7348566" y="891232"/>
            <a:ext cx="1143063" cy="41148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54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62</TotalTime>
  <Words>769</Words>
  <Application>Microsoft Office PowerPoint</Application>
  <PresentationFormat>宽屏</PresentationFormat>
  <Paragraphs>103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26</cp:revision>
  <dcterms:created xsi:type="dcterms:W3CDTF">2025-07-26T00:40:55Z</dcterms:created>
  <dcterms:modified xsi:type="dcterms:W3CDTF">2025-07-30T09:14:49Z</dcterms:modified>
</cp:coreProperties>
</file>