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8" r:id="rId3"/>
    <p:sldId id="257" r:id="rId4"/>
    <p:sldId id="874" r:id="rId5"/>
    <p:sldId id="875" r:id="rId6"/>
    <p:sldId id="876" r:id="rId7"/>
    <p:sldId id="877" r:id="rId8"/>
    <p:sldId id="878" r:id="rId9"/>
    <p:sldId id="879" r:id="rId10"/>
    <p:sldId id="881" r:id="rId11"/>
    <p:sldId id="882" r:id="rId12"/>
    <p:sldId id="883" r:id="rId13"/>
    <p:sldId id="884" r:id="rId14"/>
    <p:sldId id="885" r:id="rId15"/>
    <p:sldId id="886" r:id="rId16"/>
    <p:sldId id="887" r:id="rId17"/>
    <p:sldId id="888" r:id="rId18"/>
    <p:sldId id="889" r:id="rId19"/>
    <p:sldId id="890" r:id="rId20"/>
    <p:sldId id="891" r:id="rId21"/>
    <p:sldId id="873" r:id="rId22"/>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83"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1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28" autoAdjust="0"/>
    <p:restoredTop sz="94660"/>
  </p:normalViewPr>
  <p:slideViewPr>
    <p:cSldViewPr snapToGrid="0" showGuides="1">
      <p:cViewPr varScale="1">
        <p:scale>
          <a:sx n="68" d="100"/>
          <a:sy n="68" d="100"/>
        </p:scale>
        <p:origin x="816" y="72"/>
      </p:cViewPr>
      <p:guideLst>
        <p:guide orient="horz" pos="2183"/>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403414885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3081796-2ADD-468A-966D-400FB997E246}"/>
              </a:ext>
            </a:extLst>
          </p:cNvPr>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id="{C086C6C3-9226-451C-B6B7-F11D8D152346}"/>
              </a:ext>
            </a:extLst>
          </p:cNvPr>
          <p:cNvSpPr>
            <a:spLocks noGrp="1"/>
          </p:cNvSpPr>
          <p:nvPr>
            <p:ph type="body" orient="vert" idx="1"/>
          </p:nvPr>
        </p:nvSpPr>
        <p:spPr>
          <a:xfrm>
            <a:off x="838200" y="1825625"/>
            <a:ext cx="10515600" cy="4351338"/>
          </a:xfrm>
          <a:prstGeom prst="rect">
            <a:avLst/>
          </a:prstGeo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05E05198-E4EE-4794-BC6C-759C3B909597}"/>
              </a:ext>
            </a:extLst>
          </p:cNvPr>
          <p:cNvSpPr>
            <a:spLocks noGrp="1"/>
          </p:cNvSpPr>
          <p:nvPr>
            <p:ph type="dt" sz="half" idx="10"/>
          </p:nvPr>
        </p:nvSpPr>
        <p:spPr>
          <a:xfrm>
            <a:off x="838200" y="6356350"/>
            <a:ext cx="2743200" cy="365125"/>
          </a:xfrm>
          <a:prstGeom prst="rect">
            <a:avLst/>
          </a:prstGeom>
        </p:spPr>
        <p:txBody>
          <a:bodyPr/>
          <a:lstStyle/>
          <a:p>
            <a:fld id="{91BD49B6-88A3-4750-8D7B-996FB34CBB0B}" type="datetimeFigureOut">
              <a:rPr lang="zh-CN" altLang="en-US" smtClean="0"/>
              <a:t>2025/7/30</a:t>
            </a:fld>
            <a:endParaRPr lang="zh-CN" altLang="en-US"/>
          </a:p>
        </p:txBody>
      </p:sp>
      <p:sp>
        <p:nvSpPr>
          <p:cNvPr id="5" name="页脚占位符 4">
            <a:extLst>
              <a:ext uri="{FF2B5EF4-FFF2-40B4-BE49-F238E27FC236}">
                <a16:creationId xmlns:a16="http://schemas.microsoft.com/office/drawing/2014/main" id="{91DE9DE4-97F9-45D4-9EEF-023522C35D24}"/>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a:extLst>
              <a:ext uri="{FF2B5EF4-FFF2-40B4-BE49-F238E27FC236}">
                <a16:creationId xmlns:a16="http://schemas.microsoft.com/office/drawing/2014/main" id="{D49F59F7-B9E1-4CBF-9240-E30A8F6CA756}"/>
              </a:ext>
            </a:extLst>
          </p:cNvPr>
          <p:cNvSpPr>
            <a:spLocks noGrp="1"/>
          </p:cNvSpPr>
          <p:nvPr>
            <p:ph type="sldNum" sz="quarter" idx="12"/>
          </p:nvPr>
        </p:nvSpPr>
        <p:spPr>
          <a:xfrm>
            <a:off x="8610600" y="6356350"/>
            <a:ext cx="2743200" cy="365125"/>
          </a:xfrm>
          <a:prstGeom prst="rect">
            <a:avLst/>
          </a:prstGeom>
        </p:spPr>
        <p:txBody>
          <a:bodyPr/>
          <a:lstStyle/>
          <a:p>
            <a:fld id="{EF99B3D3-5A2E-492E-AC23-00E025AA8364}" type="slidenum">
              <a:rPr lang="zh-CN" altLang="en-US" smtClean="0"/>
              <a:t>‹#›</a:t>
            </a:fld>
            <a:endParaRPr lang="zh-CN" altLang="en-US"/>
          </a:p>
        </p:txBody>
      </p:sp>
    </p:spTree>
    <p:extLst>
      <p:ext uri="{BB962C8B-B14F-4D97-AF65-F5344CB8AC3E}">
        <p14:creationId xmlns:p14="http://schemas.microsoft.com/office/powerpoint/2010/main" val="153035521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B46F72E5-D41D-46BE-A609-2E6D136F116E}"/>
              </a:ext>
            </a:extLst>
          </p:cNvPr>
          <p:cNvSpPr>
            <a:spLocks noGrp="1"/>
          </p:cNvSpPr>
          <p:nvPr>
            <p:ph type="title" orient="vert"/>
          </p:nvPr>
        </p:nvSpPr>
        <p:spPr>
          <a:xfrm>
            <a:off x="8724900" y="365125"/>
            <a:ext cx="2628900" cy="5811838"/>
          </a:xfrm>
          <a:prstGeom prst="rect">
            <a:avLst/>
          </a:prstGeo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id="{A6F5C2A4-0B29-430C-9025-323D4CC50B10}"/>
              </a:ext>
            </a:extLst>
          </p:cNvPr>
          <p:cNvSpPr>
            <a:spLocks noGrp="1"/>
          </p:cNvSpPr>
          <p:nvPr>
            <p:ph type="body" orient="vert" idx="1"/>
          </p:nvPr>
        </p:nvSpPr>
        <p:spPr>
          <a:xfrm>
            <a:off x="838200" y="365125"/>
            <a:ext cx="7734300" cy="5811838"/>
          </a:xfrm>
          <a:prstGeom prst="rect">
            <a:avLst/>
          </a:prstGeo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263F275D-8621-498F-9B5C-CBF02A9886E9}"/>
              </a:ext>
            </a:extLst>
          </p:cNvPr>
          <p:cNvSpPr>
            <a:spLocks noGrp="1"/>
          </p:cNvSpPr>
          <p:nvPr>
            <p:ph type="dt" sz="half" idx="10"/>
          </p:nvPr>
        </p:nvSpPr>
        <p:spPr>
          <a:xfrm>
            <a:off x="838200" y="6356350"/>
            <a:ext cx="2743200" cy="365125"/>
          </a:xfrm>
          <a:prstGeom prst="rect">
            <a:avLst/>
          </a:prstGeom>
        </p:spPr>
        <p:txBody>
          <a:bodyPr/>
          <a:lstStyle/>
          <a:p>
            <a:fld id="{91BD49B6-88A3-4750-8D7B-996FB34CBB0B}" type="datetimeFigureOut">
              <a:rPr lang="zh-CN" altLang="en-US" smtClean="0"/>
              <a:t>2025/7/30</a:t>
            </a:fld>
            <a:endParaRPr lang="zh-CN" altLang="en-US"/>
          </a:p>
        </p:txBody>
      </p:sp>
      <p:sp>
        <p:nvSpPr>
          <p:cNvPr id="5" name="页脚占位符 4">
            <a:extLst>
              <a:ext uri="{FF2B5EF4-FFF2-40B4-BE49-F238E27FC236}">
                <a16:creationId xmlns:a16="http://schemas.microsoft.com/office/drawing/2014/main" id="{A3C3B24D-FB56-4873-98E2-D2227A5111D2}"/>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a:extLst>
              <a:ext uri="{FF2B5EF4-FFF2-40B4-BE49-F238E27FC236}">
                <a16:creationId xmlns:a16="http://schemas.microsoft.com/office/drawing/2014/main" id="{D63D195C-8F2E-4C46-9CBE-1411EF87CB86}"/>
              </a:ext>
            </a:extLst>
          </p:cNvPr>
          <p:cNvSpPr>
            <a:spLocks noGrp="1"/>
          </p:cNvSpPr>
          <p:nvPr>
            <p:ph type="sldNum" sz="quarter" idx="12"/>
          </p:nvPr>
        </p:nvSpPr>
        <p:spPr>
          <a:xfrm>
            <a:off x="8610600" y="6356350"/>
            <a:ext cx="2743200" cy="365125"/>
          </a:xfrm>
          <a:prstGeom prst="rect">
            <a:avLst/>
          </a:prstGeom>
        </p:spPr>
        <p:txBody>
          <a:bodyPr/>
          <a:lstStyle/>
          <a:p>
            <a:fld id="{EF99B3D3-5A2E-492E-AC23-00E025AA8364}" type="slidenum">
              <a:rPr lang="zh-CN" altLang="en-US" smtClean="0"/>
              <a:t>‹#›</a:t>
            </a:fld>
            <a:endParaRPr lang="zh-CN" altLang="en-US"/>
          </a:p>
        </p:txBody>
      </p:sp>
    </p:spTree>
    <p:extLst>
      <p:ext uri="{BB962C8B-B14F-4D97-AF65-F5344CB8AC3E}">
        <p14:creationId xmlns:p14="http://schemas.microsoft.com/office/powerpoint/2010/main" val="422009223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userDrawn="1">
  <p:cSld name="垂直排列标题与文本">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96560729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3227184091"/>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428076830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217816098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A0BA53C-FC17-4995-BD73-2AFA61E542E7}"/>
              </a:ext>
            </a:extLst>
          </p:cNvPr>
          <p:cNvSpPr>
            <a:spLocks noGrp="1"/>
          </p:cNvSpPr>
          <p:nvPr>
            <p:ph type="title"/>
          </p:nvPr>
        </p:nvSpPr>
        <p:spPr>
          <a:xfrm>
            <a:off x="839788" y="365125"/>
            <a:ext cx="10515600" cy="1325563"/>
          </a:xfrm>
          <a:prstGeom prst="rect">
            <a:avLst/>
          </a:prstGeo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id="{A35BA311-1EB8-4BDA-AF93-4530A4860D39}"/>
              </a:ext>
            </a:extLst>
          </p:cNvPr>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a:extLst>
              <a:ext uri="{FF2B5EF4-FFF2-40B4-BE49-F238E27FC236}">
                <a16:creationId xmlns:a16="http://schemas.microsoft.com/office/drawing/2014/main" id="{5B1B67F5-4541-44F4-800E-051204D1BE16}"/>
              </a:ext>
            </a:extLst>
          </p:cNvPr>
          <p:cNvSpPr>
            <a:spLocks noGrp="1"/>
          </p:cNvSpPr>
          <p:nvPr>
            <p:ph sz="half" idx="2"/>
          </p:nvPr>
        </p:nvSpPr>
        <p:spPr>
          <a:xfrm>
            <a:off x="839788" y="2505075"/>
            <a:ext cx="5157787" cy="3684588"/>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a:extLst>
              <a:ext uri="{FF2B5EF4-FFF2-40B4-BE49-F238E27FC236}">
                <a16:creationId xmlns:a16="http://schemas.microsoft.com/office/drawing/2014/main" id="{3DA8DE82-9895-4A2B-9960-0DE9C7618429}"/>
              </a:ext>
            </a:extLst>
          </p:cNvPr>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a:extLst>
              <a:ext uri="{FF2B5EF4-FFF2-40B4-BE49-F238E27FC236}">
                <a16:creationId xmlns:a16="http://schemas.microsoft.com/office/drawing/2014/main" id="{96FBDE9F-5AAC-4332-AED0-53E7057CDF6E}"/>
              </a:ext>
            </a:extLst>
          </p:cNvPr>
          <p:cNvSpPr>
            <a:spLocks noGrp="1"/>
          </p:cNvSpPr>
          <p:nvPr>
            <p:ph sz="quarter" idx="4"/>
          </p:nvPr>
        </p:nvSpPr>
        <p:spPr>
          <a:xfrm>
            <a:off x="6172200" y="2505075"/>
            <a:ext cx="5183188" cy="3684588"/>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a:extLst>
              <a:ext uri="{FF2B5EF4-FFF2-40B4-BE49-F238E27FC236}">
                <a16:creationId xmlns:a16="http://schemas.microsoft.com/office/drawing/2014/main" id="{C4F3089D-01BE-4AA1-A816-E4877F9E6E72}"/>
              </a:ext>
            </a:extLst>
          </p:cNvPr>
          <p:cNvSpPr>
            <a:spLocks noGrp="1"/>
          </p:cNvSpPr>
          <p:nvPr>
            <p:ph type="dt" sz="half" idx="10"/>
          </p:nvPr>
        </p:nvSpPr>
        <p:spPr>
          <a:xfrm>
            <a:off x="838200" y="6356350"/>
            <a:ext cx="2743200" cy="365125"/>
          </a:xfrm>
          <a:prstGeom prst="rect">
            <a:avLst/>
          </a:prstGeom>
        </p:spPr>
        <p:txBody>
          <a:bodyPr/>
          <a:lstStyle/>
          <a:p>
            <a:fld id="{91BD49B6-88A3-4750-8D7B-996FB34CBB0B}" type="datetimeFigureOut">
              <a:rPr lang="zh-CN" altLang="en-US" smtClean="0"/>
              <a:t>2025/7/30</a:t>
            </a:fld>
            <a:endParaRPr lang="zh-CN" altLang="en-US"/>
          </a:p>
        </p:txBody>
      </p:sp>
      <p:sp>
        <p:nvSpPr>
          <p:cNvPr id="8" name="页脚占位符 7">
            <a:extLst>
              <a:ext uri="{FF2B5EF4-FFF2-40B4-BE49-F238E27FC236}">
                <a16:creationId xmlns:a16="http://schemas.microsoft.com/office/drawing/2014/main" id="{43BCAACE-047A-4355-B938-08742B51019A}"/>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9" name="灯片编号占位符 8">
            <a:extLst>
              <a:ext uri="{FF2B5EF4-FFF2-40B4-BE49-F238E27FC236}">
                <a16:creationId xmlns:a16="http://schemas.microsoft.com/office/drawing/2014/main" id="{43479820-B1AC-460E-9967-B255D2652AA0}"/>
              </a:ext>
            </a:extLst>
          </p:cNvPr>
          <p:cNvSpPr>
            <a:spLocks noGrp="1"/>
          </p:cNvSpPr>
          <p:nvPr>
            <p:ph type="sldNum" sz="quarter" idx="12"/>
          </p:nvPr>
        </p:nvSpPr>
        <p:spPr>
          <a:xfrm>
            <a:off x="8610600" y="6356350"/>
            <a:ext cx="2743200" cy="365125"/>
          </a:xfrm>
          <a:prstGeom prst="rect">
            <a:avLst/>
          </a:prstGeom>
        </p:spPr>
        <p:txBody>
          <a:bodyPr/>
          <a:lstStyle/>
          <a:p>
            <a:fld id="{EF99B3D3-5A2E-492E-AC23-00E025AA8364}" type="slidenum">
              <a:rPr lang="zh-CN" altLang="en-US" smtClean="0"/>
              <a:t>‹#›</a:t>
            </a:fld>
            <a:endParaRPr lang="zh-CN" altLang="en-US"/>
          </a:p>
        </p:txBody>
      </p:sp>
    </p:spTree>
    <p:extLst>
      <p:ext uri="{BB962C8B-B14F-4D97-AF65-F5344CB8AC3E}">
        <p14:creationId xmlns:p14="http://schemas.microsoft.com/office/powerpoint/2010/main" val="427268755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45ED157-A2CD-4BEC-BB74-7EDEE1085681}"/>
              </a:ext>
            </a:extLst>
          </p:cNvPr>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id="{E0A9982B-26B0-456E-9D8B-E37B4356B4C5}"/>
              </a:ext>
            </a:extLst>
          </p:cNvPr>
          <p:cNvSpPr>
            <a:spLocks noGrp="1"/>
          </p:cNvSpPr>
          <p:nvPr>
            <p:ph type="dt" sz="half" idx="10"/>
          </p:nvPr>
        </p:nvSpPr>
        <p:spPr>
          <a:xfrm>
            <a:off x="838200" y="6356350"/>
            <a:ext cx="2743200" cy="365125"/>
          </a:xfrm>
          <a:prstGeom prst="rect">
            <a:avLst/>
          </a:prstGeom>
        </p:spPr>
        <p:txBody>
          <a:bodyPr/>
          <a:lstStyle/>
          <a:p>
            <a:fld id="{91BD49B6-88A3-4750-8D7B-996FB34CBB0B}" type="datetimeFigureOut">
              <a:rPr lang="zh-CN" altLang="en-US" smtClean="0"/>
              <a:t>2025/7/30</a:t>
            </a:fld>
            <a:endParaRPr lang="zh-CN" altLang="en-US"/>
          </a:p>
        </p:txBody>
      </p:sp>
      <p:sp>
        <p:nvSpPr>
          <p:cNvPr id="4" name="页脚占位符 3">
            <a:extLst>
              <a:ext uri="{FF2B5EF4-FFF2-40B4-BE49-F238E27FC236}">
                <a16:creationId xmlns:a16="http://schemas.microsoft.com/office/drawing/2014/main" id="{688E86F2-0AB4-4B74-811D-2777FB0C3B02}"/>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5" name="灯片编号占位符 4">
            <a:extLst>
              <a:ext uri="{FF2B5EF4-FFF2-40B4-BE49-F238E27FC236}">
                <a16:creationId xmlns:a16="http://schemas.microsoft.com/office/drawing/2014/main" id="{479B1C76-8890-4C12-AA76-F2BBF77F7A49}"/>
              </a:ext>
            </a:extLst>
          </p:cNvPr>
          <p:cNvSpPr>
            <a:spLocks noGrp="1"/>
          </p:cNvSpPr>
          <p:nvPr>
            <p:ph type="sldNum" sz="quarter" idx="12"/>
          </p:nvPr>
        </p:nvSpPr>
        <p:spPr>
          <a:xfrm>
            <a:off x="8610600" y="6356350"/>
            <a:ext cx="2743200" cy="365125"/>
          </a:xfrm>
          <a:prstGeom prst="rect">
            <a:avLst/>
          </a:prstGeom>
        </p:spPr>
        <p:txBody>
          <a:bodyPr/>
          <a:lstStyle/>
          <a:p>
            <a:fld id="{EF99B3D3-5A2E-492E-AC23-00E025AA8364}" type="slidenum">
              <a:rPr lang="zh-CN" altLang="en-US" smtClean="0"/>
              <a:t>‹#›</a:t>
            </a:fld>
            <a:endParaRPr lang="zh-CN" altLang="en-US"/>
          </a:p>
        </p:txBody>
      </p:sp>
    </p:spTree>
    <p:extLst>
      <p:ext uri="{BB962C8B-B14F-4D97-AF65-F5344CB8AC3E}">
        <p14:creationId xmlns:p14="http://schemas.microsoft.com/office/powerpoint/2010/main" val="298389818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38149BF3-3D67-4551-B370-202ACFC34602}"/>
              </a:ext>
            </a:extLst>
          </p:cNvPr>
          <p:cNvSpPr>
            <a:spLocks noGrp="1"/>
          </p:cNvSpPr>
          <p:nvPr>
            <p:ph type="dt" sz="half" idx="10"/>
          </p:nvPr>
        </p:nvSpPr>
        <p:spPr>
          <a:xfrm>
            <a:off x="838200" y="6356350"/>
            <a:ext cx="2743200" cy="365125"/>
          </a:xfrm>
          <a:prstGeom prst="rect">
            <a:avLst/>
          </a:prstGeom>
        </p:spPr>
        <p:txBody>
          <a:bodyPr/>
          <a:lstStyle/>
          <a:p>
            <a:fld id="{91BD49B6-88A3-4750-8D7B-996FB34CBB0B}" type="datetimeFigureOut">
              <a:rPr lang="zh-CN" altLang="en-US" smtClean="0"/>
              <a:t>2025/7/30</a:t>
            </a:fld>
            <a:endParaRPr lang="zh-CN" altLang="en-US"/>
          </a:p>
        </p:txBody>
      </p:sp>
      <p:sp>
        <p:nvSpPr>
          <p:cNvPr id="3" name="页脚占位符 2">
            <a:extLst>
              <a:ext uri="{FF2B5EF4-FFF2-40B4-BE49-F238E27FC236}">
                <a16:creationId xmlns:a16="http://schemas.microsoft.com/office/drawing/2014/main" id="{8405ED6C-D44A-4ED2-9D79-FC0558A2A852}"/>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a:extLst>
              <a:ext uri="{FF2B5EF4-FFF2-40B4-BE49-F238E27FC236}">
                <a16:creationId xmlns:a16="http://schemas.microsoft.com/office/drawing/2014/main" id="{A4AB21DE-078D-4382-BCC1-B2C66959459E}"/>
              </a:ext>
            </a:extLst>
          </p:cNvPr>
          <p:cNvSpPr>
            <a:spLocks noGrp="1"/>
          </p:cNvSpPr>
          <p:nvPr>
            <p:ph type="sldNum" sz="quarter" idx="12"/>
          </p:nvPr>
        </p:nvSpPr>
        <p:spPr>
          <a:xfrm>
            <a:off x="8610600" y="6356350"/>
            <a:ext cx="2743200" cy="365125"/>
          </a:xfrm>
          <a:prstGeom prst="rect">
            <a:avLst/>
          </a:prstGeom>
        </p:spPr>
        <p:txBody>
          <a:bodyPr/>
          <a:lstStyle/>
          <a:p>
            <a:fld id="{EF99B3D3-5A2E-492E-AC23-00E025AA8364}" type="slidenum">
              <a:rPr lang="zh-CN" altLang="en-US" smtClean="0"/>
              <a:t>‹#›</a:t>
            </a:fld>
            <a:endParaRPr lang="zh-CN" altLang="en-US"/>
          </a:p>
        </p:txBody>
      </p:sp>
    </p:spTree>
    <p:extLst>
      <p:ext uri="{BB962C8B-B14F-4D97-AF65-F5344CB8AC3E}">
        <p14:creationId xmlns:p14="http://schemas.microsoft.com/office/powerpoint/2010/main" val="76241127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91491A1-9352-406A-BE02-F6331A18D737}"/>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id="{9973C501-1AEC-4880-A928-C6FFF13B4BEF}"/>
              </a:ext>
            </a:extLst>
          </p:cNvPr>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a:extLst>
              <a:ext uri="{FF2B5EF4-FFF2-40B4-BE49-F238E27FC236}">
                <a16:creationId xmlns:a16="http://schemas.microsoft.com/office/drawing/2014/main" id="{BDF44802-4845-4D92-8982-1D35BFE88C44}"/>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4175CC68-98F0-4CED-85EC-646DBDCF84F7}"/>
              </a:ext>
            </a:extLst>
          </p:cNvPr>
          <p:cNvSpPr>
            <a:spLocks noGrp="1"/>
          </p:cNvSpPr>
          <p:nvPr>
            <p:ph type="dt" sz="half" idx="10"/>
          </p:nvPr>
        </p:nvSpPr>
        <p:spPr>
          <a:xfrm>
            <a:off x="838200" y="6356350"/>
            <a:ext cx="2743200" cy="365125"/>
          </a:xfrm>
          <a:prstGeom prst="rect">
            <a:avLst/>
          </a:prstGeom>
        </p:spPr>
        <p:txBody>
          <a:bodyPr/>
          <a:lstStyle/>
          <a:p>
            <a:fld id="{91BD49B6-88A3-4750-8D7B-996FB34CBB0B}" type="datetimeFigureOut">
              <a:rPr lang="zh-CN" altLang="en-US" smtClean="0"/>
              <a:t>2025/7/30</a:t>
            </a:fld>
            <a:endParaRPr lang="zh-CN" altLang="en-US"/>
          </a:p>
        </p:txBody>
      </p:sp>
      <p:sp>
        <p:nvSpPr>
          <p:cNvPr id="6" name="页脚占位符 5">
            <a:extLst>
              <a:ext uri="{FF2B5EF4-FFF2-40B4-BE49-F238E27FC236}">
                <a16:creationId xmlns:a16="http://schemas.microsoft.com/office/drawing/2014/main" id="{CA296DB8-BEBF-48E8-86CC-22E05C86E734}"/>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a:extLst>
              <a:ext uri="{FF2B5EF4-FFF2-40B4-BE49-F238E27FC236}">
                <a16:creationId xmlns:a16="http://schemas.microsoft.com/office/drawing/2014/main" id="{EA9ED5EB-C466-4284-8B35-7BF081F15341}"/>
              </a:ext>
            </a:extLst>
          </p:cNvPr>
          <p:cNvSpPr>
            <a:spLocks noGrp="1"/>
          </p:cNvSpPr>
          <p:nvPr>
            <p:ph type="sldNum" sz="quarter" idx="12"/>
          </p:nvPr>
        </p:nvSpPr>
        <p:spPr>
          <a:xfrm>
            <a:off x="8610600" y="6356350"/>
            <a:ext cx="2743200" cy="365125"/>
          </a:xfrm>
          <a:prstGeom prst="rect">
            <a:avLst/>
          </a:prstGeom>
        </p:spPr>
        <p:txBody>
          <a:bodyPr/>
          <a:lstStyle/>
          <a:p>
            <a:fld id="{EF99B3D3-5A2E-492E-AC23-00E025AA8364}" type="slidenum">
              <a:rPr lang="zh-CN" altLang="en-US" smtClean="0"/>
              <a:t>‹#›</a:t>
            </a:fld>
            <a:endParaRPr lang="zh-CN" altLang="en-US"/>
          </a:p>
        </p:txBody>
      </p:sp>
    </p:spTree>
    <p:extLst>
      <p:ext uri="{BB962C8B-B14F-4D97-AF65-F5344CB8AC3E}">
        <p14:creationId xmlns:p14="http://schemas.microsoft.com/office/powerpoint/2010/main" val="415633714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021F442-66D8-442C-9735-564A5CE66CFB}"/>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id="{0D4657C5-F83F-444F-A1C9-C686AB59C4D0}"/>
              </a:ext>
            </a:extLst>
          </p:cNvPr>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a:t>单击图标添加图片</a:t>
            </a:r>
          </a:p>
        </p:txBody>
      </p:sp>
      <p:sp>
        <p:nvSpPr>
          <p:cNvPr id="4" name="文本占位符 3">
            <a:extLst>
              <a:ext uri="{FF2B5EF4-FFF2-40B4-BE49-F238E27FC236}">
                <a16:creationId xmlns:a16="http://schemas.microsoft.com/office/drawing/2014/main" id="{D479F67F-774A-42D6-9A35-5415C2ECFAE7}"/>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E3B6D6A0-62B3-42F9-B1EE-7D3EF0FAF4E0}"/>
              </a:ext>
            </a:extLst>
          </p:cNvPr>
          <p:cNvSpPr>
            <a:spLocks noGrp="1"/>
          </p:cNvSpPr>
          <p:nvPr>
            <p:ph type="dt" sz="half" idx="10"/>
          </p:nvPr>
        </p:nvSpPr>
        <p:spPr>
          <a:xfrm>
            <a:off x="838200" y="6356350"/>
            <a:ext cx="2743200" cy="365125"/>
          </a:xfrm>
          <a:prstGeom prst="rect">
            <a:avLst/>
          </a:prstGeom>
        </p:spPr>
        <p:txBody>
          <a:bodyPr/>
          <a:lstStyle/>
          <a:p>
            <a:fld id="{91BD49B6-88A3-4750-8D7B-996FB34CBB0B}" type="datetimeFigureOut">
              <a:rPr lang="zh-CN" altLang="en-US" smtClean="0"/>
              <a:t>2025/7/30</a:t>
            </a:fld>
            <a:endParaRPr lang="zh-CN" altLang="en-US"/>
          </a:p>
        </p:txBody>
      </p:sp>
      <p:sp>
        <p:nvSpPr>
          <p:cNvPr id="6" name="页脚占位符 5">
            <a:extLst>
              <a:ext uri="{FF2B5EF4-FFF2-40B4-BE49-F238E27FC236}">
                <a16:creationId xmlns:a16="http://schemas.microsoft.com/office/drawing/2014/main" id="{CA4B6D7A-D603-45DA-8650-E06CC449CDFF}"/>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a:extLst>
              <a:ext uri="{FF2B5EF4-FFF2-40B4-BE49-F238E27FC236}">
                <a16:creationId xmlns:a16="http://schemas.microsoft.com/office/drawing/2014/main" id="{86B663EC-6385-4AF6-8BF7-463DDE4C4A09}"/>
              </a:ext>
            </a:extLst>
          </p:cNvPr>
          <p:cNvSpPr>
            <a:spLocks noGrp="1"/>
          </p:cNvSpPr>
          <p:nvPr>
            <p:ph type="sldNum" sz="quarter" idx="12"/>
          </p:nvPr>
        </p:nvSpPr>
        <p:spPr>
          <a:xfrm>
            <a:off x="8610600" y="6356350"/>
            <a:ext cx="2743200" cy="365125"/>
          </a:xfrm>
          <a:prstGeom prst="rect">
            <a:avLst/>
          </a:prstGeom>
        </p:spPr>
        <p:txBody>
          <a:bodyPr/>
          <a:lstStyle/>
          <a:p>
            <a:fld id="{EF99B3D3-5A2E-492E-AC23-00E025AA8364}" type="slidenum">
              <a:rPr lang="zh-CN" altLang="en-US" smtClean="0"/>
              <a:t>‹#›</a:t>
            </a:fld>
            <a:endParaRPr lang="zh-CN" altLang="en-US"/>
          </a:p>
        </p:txBody>
      </p:sp>
    </p:spTree>
    <p:extLst>
      <p:ext uri="{BB962C8B-B14F-4D97-AF65-F5344CB8AC3E}">
        <p14:creationId xmlns:p14="http://schemas.microsoft.com/office/powerpoint/2010/main" val="230103028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 Target="../slides/slid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7" name="组合 6">
            <a:extLst>
              <a:ext uri="{FF2B5EF4-FFF2-40B4-BE49-F238E27FC236}">
                <a16:creationId xmlns:a16="http://schemas.microsoft.com/office/drawing/2014/main" id="{BE3997AE-5637-44EA-AD5D-D1580F7A8535}"/>
              </a:ext>
            </a:extLst>
          </p:cNvPr>
          <p:cNvGrpSpPr/>
          <p:nvPr userDrawn="1"/>
        </p:nvGrpSpPr>
        <p:grpSpPr>
          <a:xfrm>
            <a:off x="367547" y="112121"/>
            <a:ext cx="353339" cy="381476"/>
            <a:chOff x="260576" y="210565"/>
            <a:chExt cx="303410" cy="327571"/>
          </a:xfrm>
        </p:grpSpPr>
        <p:sp>
          <p:nvSpPr>
            <p:cNvPr id="8" name="等腰三角形 7">
              <a:extLst>
                <a:ext uri="{FF2B5EF4-FFF2-40B4-BE49-F238E27FC236}">
                  <a16:creationId xmlns:a16="http://schemas.microsoft.com/office/drawing/2014/main" id="{28A31228-9A09-44F5-A84F-86BAE8F593CD}"/>
                </a:ext>
              </a:extLst>
            </p:cNvPr>
            <p:cNvSpPr/>
            <p:nvPr/>
          </p:nvSpPr>
          <p:spPr>
            <a:xfrm rot="5400000">
              <a:off x="237985" y="233156"/>
              <a:ext cx="327571" cy="282389"/>
            </a:xfrm>
            <a:prstGeom prst="triangle">
              <a:avLst/>
            </a:prstGeom>
            <a:solidFill>
              <a:srgbClr val="E60012"/>
            </a:solidFill>
            <a:ln>
              <a:solidFill>
                <a:srgbClr val="E6001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等腰三角形 8">
              <a:extLst>
                <a:ext uri="{FF2B5EF4-FFF2-40B4-BE49-F238E27FC236}">
                  <a16:creationId xmlns:a16="http://schemas.microsoft.com/office/drawing/2014/main" id="{ED5C1634-BB04-4B69-913F-06C7824D9AAD}"/>
                </a:ext>
              </a:extLst>
            </p:cNvPr>
            <p:cNvSpPr/>
            <p:nvPr/>
          </p:nvSpPr>
          <p:spPr>
            <a:xfrm rot="5400000">
              <a:off x="400895" y="375046"/>
              <a:ext cx="175171" cy="151010"/>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0" name="直接连接符 9">
            <a:extLst>
              <a:ext uri="{FF2B5EF4-FFF2-40B4-BE49-F238E27FC236}">
                <a16:creationId xmlns:a16="http://schemas.microsoft.com/office/drawing/2014/main" id="{02AE376E-10D8-4C01-B9DD-FFBBB0D706BC}"/>
              </a:ext>
            </a:extLst>
          </p:cNvPr>
          <p:cNvCxnSpPr/>
          <p:nvPr userDrawn="1"/>
        </p:nvCxnSpPr>
        <p:spPr>
          <a:xfrm>
            <a:off x="336000" y="601591"/>
            <a:ext cx="11520000" cy="0"/>
          </a:xfrm>
          <a:prstGeom prst="line">
            <a:avLst/>
          </a:prstGeom>
          <a:ln>
            <a:solidFill>
              <a:srgbClr val="E60012"/>
            </a:solidFill>
          </a:ln>
        </p:spPr>
        <p:style>
          <a:lnRef idx="1">
            <a:schemeClr val="accent1"/>
          </a:lnRef>
          <a:fillRef idx="0">
            <a:schemeClr val="accent1"/>
          </a:fillRef>
          <a:effectRef idx="0">
            <a:schemeClr val="accent1"/>
          </a:effectRef>
          <a:fontRef idx="minor">
            <a:schemeClr val="tx1"/>
          </a:fontRef>
        </p:style>
      </p:cxnSp>
      <p:sp>
        <p:nvSpPr>
          <p:cNvPr id="11" name="矩形 10">
            <a:extLst>
              <a:ext uri="{FF2B5EF4-FFF2-40B4-BE49-F238E27FC236}">
                <a16:creationId xmlns:a16="http://schemas.microsoft.com/office/drawing/2014/main" id="{C299776A-5294-4E33-A080-6A33F04E64B7}"/>
              </a:ext>
            </a:extLst>
          </p:cNvPr>
          <p:cNvSpPr/>
          <p:nvPr userDrawn="1"/>
        </p:nvSpPr>
        <p:spPr>
          <a:xfrm>
            <a:off x="0" y="6569842"/>
            <a:ext cx="12192000" cy="288158"/>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2" name="文本框 11">
            <a:hlinkClick r:id="rId14" action="ppaction://hlinksldjump"/>
            <a:extLst>
              <a:ext uri="{FF2B5EF4-FFF2-40B4-BE49-F238E27FC236}">
                <a16:creationId xmlns:a16="http://schemas.microsoft.com/office/drawing/2014/main" id="{C41FBD50-8289-4C28-BA64-A90AF4043852}"/>
              </a:ext>
            </a:extLst>
          </p:cNvPr>
          <p:cNvSpPr txBox="1"/>
          <p:nvPr userDrawn="1"/>
        </p:nvSpPr>
        <p:spPr>
          <a:xfrm>
            <a:off x="10587745" y="182462"/>
            <a:ext cx="1287470" cy="369332"/>
          </a:xfrm>
          <a:prstGeom prst="rect">
            <a:avLst/>
          </a:prstGeom>
          <a:solidFill>
            <a:schemeClr val="bg1"/>
          </a:solidFill>
          <a:ln>
            <a:noFill/>
          </a:ln>
        </p:spPr>
        <p:txBody>
          <a:bodyPr wrap="square" rtlCol="0">
            <a:spAutoFit/>
          </a:bodyPr>
          <a:lstStyle/>
          <a:p>
            <a:pPr algn="ctr"/>
            <a:r>
              <a:rPr lang="zh-CN" altLang="en-US" sz="1800" b="1" baseline="0" dirty="0">
                <a:solidFill>
                  <a:srgbClr val="C00000"/>
                </a:solidFill>
              </a:rPr>
              <a:t>返回目录</a:t>
            </a:r>
          </a:p>
        </p:txBody>
      </p:sp>
      <p:sp>
        <p:nvSpPr>
          <p:cNvPr id="2" name="TextBox 7">
            <a:extLst>
              <a:ext uri="{FF2B5EF4-FFF2-40B4-BE49-F238E27FC236}">
                <a16:creationId xmlns:a16="http://schemas.microsoft.com/office/drawing/2014/main" id="{BF45EFFB-D4E6-A532-CFAE-5A1CC503CB65}"/>
              </a:ext>
            </a:extLst>
          </p:cNvPr>
          <p:cNvSpPr txBox="1"/>
          <p:nvPr userDrawn="1"/>
        </p:nvSpPr>
        <p:spPr>
          <a:xfrm>
            <a:off x="839819" y="79639"/>
            <a:ext cx="9384836" cy="523220"/>
          </a:xfrm>
          <a:prstGeom prst="rect">
            <a:avLst/>
          </a:prstGeom>
          <a:noFill/>
        </p:spPr>
        <p:txBody>
          <a:bodyPr wrap="square" rtlCol="0">
            <a:spAutoFit/>
          </a:bodyPr>
          <a:lstStyle/>
          <a:p>
            <a:r>
              <a:rPr lang="zh-CN" altLang="en-US" sz="2800" b="1" dirty="0">
                <a:solidFill>
                  <a:schemeClr val="tx1"/>
                </a:solidFill>
                <a:latin typeface="Times New Roman" panose="02020603050405020304" pitchFamily="18" charset="0"/>
                <a:ea typeface="微软雅黑" panose="020B0503020204020204" pitchFamily="34" charset="-122"/>
                <a:cs typeface="Times New Roman" panose="02020603050405020304" pitchFamily="18" charset="0"/>
              </a:rPr>
              <a:t>课外古诗词诵读　</a:t>
            </a:r>
          </a:p>
        </p:txBody>
      </p:sp>
    </p:spTree>
    <p:extLst>
      <p:ext uri="{BB962C8B-B14F-4D97-AF65-F5344CB8AC3E}">
        <p14:creationId xmlns:p14="http://schemas.microsoft.com/office/powerpoint/2010/main" val="148218872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4" name="组合 3">
            <a:extLst>
              <a:ext uri="{FF2B5EF4-FFF2-40B4-BE49-F238E27FC236}">
                <a16:creationId xmlns:a16="http://schemas.microsoft.com/office/drawing/2014/main" id="{6A064C01-C6EC-4D0F-BE70-8E501BD79EDF}"/>
              </a:ext>
            </a:extLst>
          </p:cNvPr>
          <p:cNvGrpSpPr/>
          <p:nvPr/>
        </p:nvGrpSpPr>
        <p:grpSpPr>
          <a:xfrm>
            <a:off x="223788" y="821515"/>
            <a:ext cx="11744425" cy="5332963"/>
            <a:chOff x="223788" y="821515"/>
            <a:chExt cx="11744425" cy="5332963"/>
          </a:xfrm>
        </p:grpSpPr>
        <p:grpSp>
          <p:nvGrpSpPr>
            <p:cNvPr id="5" name="组合 4">
              <a:extLst>
                <a:ext uri="{FF2B5EF4-FFF2-40B4-BE49-F238E27FC236}">
                  <a16:creationId xmlns:a16="http://schemas.microsoft.com/office/drawing/2014/main" id="{46F0F1B6-32C1-40F7-BDA6-7F6B0A41673F}"/>
                </a:ext>
              </a:extLst>
            </p:cNvPr>
            <p:cNvGrpSpPr/>
            <p:nvPr/>
          </p:nvGrpSpPr>
          <p:grpSpPr>
            <a:xfrm>
              <a:off x="223788" y="821515"/>
              <a:ext cx="11744425" cy="5332963"/>
              <a:chOff x="223788" y="561261"/>
              <a:chExt cx="11744425" cy="5332963"/>
            </a:xfrm>
          </p:grpSpPr>
          <p:sp>
            <p:nvSpPr>
              <p:cNvPr id="13" name="矩形 12">
                <a:extLst>
                  <a:ext uri="{FF2B5EF4-FFF2-40B4-BE49-F238E27FC236}">
                    <a16:creationId xmlns:a16="http://schemas.microsoft.com/office/drawing/2014/main" id="{7A170505-D14C-4037-8B76-EC647B40C551}"/>
                  </a:ext>
                </a:extLst>
              </p:cNvPr>
              <p:cNvSpPr/>
              <p:nvPr/>
            </p:nvSpPr>
            <p:spPr>
              <a:xfrm>
                <a:off x="223788" y="561261"/>
                <a:ext cx="11744425" cy="5332963"/>
              </a:xfrm>
              <a:prstGeom prst="rect">
                <a:avLst/>
              </a:prstGeom>
              <a:solidFill>
                <a:srgbClr val="FFFCC5"/>
              </a:solidFill>
              <a:ln>
                <a:solidFill>
                  <a:srgbClr val="FF01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4" name="Freeform 6">
                <a:extLst>
                  <a:ext uri="{FF2B5EF4-FFF2-40B4-BE49-F238E27FC236}">
                    <a16:creationId xmlns:a16="http://schemas.microsoft.com/office/drawing/2014/main" id="{5E037592-40AF-4A6C-97CD-6BEA280C0D9C}"/>
                  </a:ext>
                </a:extLst>
              </p:cNvPr>
              <p:cNvSpPr/>
              <p:nvPr/>
            </p:nvSpPr>
            <p:spPr bwMode="auto">
              <a:xfrm>
                <a:off x="225393" y="561261"/>
                <a:ext cx="9490509" cy="5332963"/>
              </a:xfrm>
              <a:custGeom>
                <a:avLst/>
                <a:gdLst>
                  <a:gd name="T0" fmla="*/ 0 w 4756"/>
                  <a:gd name="T1" fmla="*/ 0 h 2239"/>
                  <a:gd name="T2" fmla="*/ 3897 w 4756"/>
                  <a:gd name="T3" fmla="*/ 0 h 2239"/>
                  <a:gd name="T4" fmla="*/ 4756 w 4756"/>
                  <a:gd name="T5" fmla="*/ 1121 h 2239"/>
                  <a:gd name="T6" fmla="*/ 3897 w 4756"/>
                  <a:gd name="T7" fmla="*/ 2239 h 2239"/>
                  <a:gd name="T8" fmla="*/ 0 w 4756"/>
                  <a:gd name="T9" fmla="*/ 2239 h 2239"/>
                  <a:gd name="T10" fmla="*/ 0 w 4756"/>
                  <a:gd name="T11" fmla="*/ 0 h 2239"/>
                </a:gdLst>
                <a:ahLst/>
                <a:cxnLst>
                  <a:cxn ang="0">
                    <a:pos x="T0" y="T1"/>
                  </a:cxn>
                  <a:cxn ang="0">
                    <a:pos x="T2" y="T3"/>
                  </a:cxn>
                  <a:cxn ang="0">
                    <a:pos x="T4" y="T5"/>
                  </a:cxn>
                  <a:cxn ang="0">
                    <a:pos x="T6" y="T7"/>
                  </a:cxn>
                  <a:cxn ang="0">
                    <a:pos x="T8" y="T9"/>
                  </a:cxn>
                  <a:cxn ang="0">
                    <a:pos x="T10" y="T11"/>
                  </a:cxn>
                </a:cxnLst>
                <a:rect l="0" t="0" r="r" b="b"/>
                <a:pathLst>
                  <a:path w="4756" h="2239">
                    <a:moveTo>
                      <a:pt x="0" y="0"/>
                    </a:moveTo>
                    <a:lnTo>
                      <a:pt x="3897" y="0"/>
                    </a:lnTo>
                    <a:lnTo>
                      <a:pt x="4756" y="1121"/>
                    </a:lnTo>
                    <a:lnTo>
                      <a:pt x="3897" y="2239"/>
                    </a:lnTo>
                    <a:lnTo>
                      <a:pt x="0" y="2239"/>
                    </a:lnTo>
                    <a:lnTo>
                      <a:pt x="0" y="0"/>
                    </a:lnTo>
                    <a:close/>
                  </a:path>
                </a:pathLst>
              </a:custGeom>
              <a:solidFill>
                <a:srgbClr val="E60012"/>
              </a:solidFill>
              <a:ln w="0">
                <a:noFill/>
                <a:prstDash val="solid"/>
                <a:round/>
              </a:ln>
            </p:spPr>
            <p:txBody>
              <a:bodyPr vert="horz" wrap="square" lIns="128580" tIns="64290" rIns="128580" bIns="64290" numCol="1" anchor="t" anchorCtr="0" compatLnSpc="1"/>
              <a:lstStyle/>
              <a:p>
                <a:endParaRPr lang="zh-CN" altLang="en-US" dirty="0"/>
              </a:p>
            </p:txBody>
          </p:sp>
        </p:grpSp>
        <p:pic>
          <p:nvPicPr>
            <p:cNvPr id="6" name="图片 5">
              <a:extLst>
                <a:ext uri="{FF2B5EF4-FFF2-40B4-BE49-F238E27FC236}">
                  <a16:creationId xmlns:a16="http://schemas.microsoft.com/office/drawing/2014/main" id="{65EA5A74-F842-4999-B9F7-A2ABD3019B8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38843" y="1514759"/>
              <a:ext cx="5602377" cy="3753593"/>
            </a:xfrm>
            <a:prstGeom prst="rect">
              <a:avLst/>
            </a:prstGeom>
          </p:spPr>
        </p:pic>
        <p:grpSp>
          <p:nvGrpSpPr>
            <p:cNvPr id="7" name="组合 6">
              <a:extLst>
                <a:ext uri="{FF2B5EF4-FFF2-40B4-BE49-F238E27FC236}">
                  <a16:creationId xmlns:a16="http://schemas.microsoft.com/office/drawing/2014/main" id="{602BC47E-9713-45F4-8F5E-23F2615F49B1}"/>
                </a:ext>
              </a:extLst>
            </p:cNvPr>
            <p:cNvGrpSpPr/>
            <p:nvPr/>
          </p:nvGrpSpPr>
          <p:grpSpPr>
            <a:xfrm>
              <a:off x="8923445" y="4639752"/>
              <a:ext cx="2931807" cy="1479810"/>
              <a:chOff x="8823593" y="4714359"/>
              <a:chExt cx="2931807" cy="1479810"/>
            </a:xfrm>
          </p:grpSpPr>
          <p:grpSp>
            <p:nvGrpSpPr>
              <p:cNvPr id="8" name="组合 7">
                <a:extLst>
                  <a:ext uri="{FF2B5EF4-FFF2-40B4-BE49-F238E27FC236}">
                    <a16:creationId xmlns:a16="http://schemas.microsoft.com/office/drawing/2014/main" id="{51918DD0-7464-4719-95CD-F234FA8565DC}"/>
                  </a:ext>
                </a:extLst>
              </p:cNvPr>
              <p:cNvGrpSpPr/>
              <p:nvPr/>
            </p:nvGrpSpPr>
            <p:grpSpPr>
              <a:xfrm>
                <a:off x="8823593" y="4714359"/>
                <a:ext cx="2931807" cy="1479810"/>
                <a:chOff x="8738249" y="4823543"/>
                <a:chExt cx="2931807" cy="1479810"/>
              </a:xfrm>
            </p:grpSpPr>
            <p:sp>
              <p:nvSpPr>
                <p:cNvPr id="10" name="矩形: 圆角 9">
                  <a:extLst>
                    <a:ext uri="{FF2B5EF4-FFF2-40B4-BE49-F238E27FC236}">
                      <a16:creationId xmlns:a16="http://schemas.microsoft.com/office/drawing/2014/main" id="{4FCBAE2A-13F3-48BA-8A30-E1E3D2AE42E3}"/>
                    </a:ext>
                  </a:extLst>
                </p:cNvPr>
                <p:cNvSpPr/>
                <p:nvPr/>
              </p:nvSpPr>
              <p:spPr>
                <a:xfrm>
                  <a:off x="8965838" y="4823543"/>
                  <a:ext cx="2704218" cy="1339283"/>
                </a:xfrm>
                <a:prstGeom prst="roundRect">
                  <a:avLst/>
                </a:prstGeom>
                <a:noFill/>
                <a:ln w="28575">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40">
                    <a:latin typeface="Times New Roman" panose="02020603050405020304" pitchFamily="18" charset="0"/>
                    <a:sym typeface="Times New Roman" panose="02020603050405020304" pitchFamily="18" charset="0"/>
                  </a:endParaRPr>
                </a:p>
              </p:txBody>
            </p:sp>
            <p:sp>
              <p:nvSpPr>
                <p:cNvPr id="11" name="文本框 10">
                  <a:extLst>
                    <a:ext uri="{FF2B5EF4-FFF2-40B4-BE49-F238E27FC236}">
                      <a16:creationId xmlns:a16="http://schemas.microsoft.com/office/drawing/2014/main" id="{4E2F3C54-E82C-4FE2-AB0C-84D213F75A0F}"/>
                    </a:ext>
                  </a:extLst>
                </p:cNvPr>
                <p:cNvSpPr txBox="1"/>
                <p:nvPr/>
              </p:nvSpPr>
              <p:spPr>
                <a:xfrm>
                  <a:off x="9515059" y="4873419"/>
                  <a:ext cx="1409360" cy="738664"/>
                </a:xfrm>
                <a:prstGeom prst="rect">
                  <a:avLst/>
                </a:prstGeom>
                <a:noFill/>
              </p:spPr>
              <p:txBody>
                <a:bodyPr wrap="none" rtlCol="0">
                  <a:spAutoFit/>
                </a:bodyPr>
                <a:lstStyle/>
                <a:p>
                  <a:pPr algn="l"/>
                  <a:r>
                    <a:rPr lang="zh-CN" altLang="en-US" sz="4200" b="1" dirty="0" smtClean="0">
                      <a:ea typeface="微软雅黑" panose="020B0503020204020204" pitchFamily="34" charset="-122"/>
                      <a:sym typeface="Times New Roman" panose="02020603050405020304" pitchFamily="18" charset="0"/>
                    </a:rPr>
                    <a:t>语 文</a:t>
                  </a:r>
                  <a:endParaRPr lang="zh-CN" altLang="en-US" sz="4200" b="1" dirty="0">
                    <a:ea typeface="微软雅黑" panose="020B0503020204020204" pitchFamily="34" charset="-122"/>
                    <a:sym typeface="Times New Roman" panose="02020603050405020304" pitchFamily="18" charset="0"/>
                  </a:endParaRPr>
                </a:p>
              </p:txBody>
            </p:sp>
            <p:sp>
              <p:nvSpPr>
                <p:cNvPr id="12" name="文本框 11">
                  <a:extLst>
                    <a:ext uri="{FF2B5EF4-FFF2-40B4-BE49-F238E27FC236}">
                      <a16:creationId xmlns:a16="http://schemas.microsoft.com/office/drawing/2014/main" id="{B8A28FD6-2FA7-4587-8E87-A8B29F9711F7}"/>
                    </a:ext>
                  </a:extLst>
                </p:cNvPr>
                <p:cNvSpPr txBox="1"/>
                <p:nvPr/>
              </p:nvSpPr>
              <p:spPr>
                <a:xfrm>
                  <a:off x="8738249" y="5595467"/>
                  <a:ext cx="2931807" cy="707886"/>
                </a:xfrm>
                <a:prstGeom prst="rect">
                  <a:avLst/>
                </a:prstGeom>
                <a:noFill/>
              </p:spPr>
              <p:txBody>
                <a:bodyPr wrap="square" rtlCol="0">
                  <a:spAutoFit/>
                </a:bodyPr>
                <a:lstStyle/>
                <a:p>
                  <a:pPr algn="ctr"/>
                  <a:r>
                    <a:rPr lang="zh-CN" altLang="en-US" sz="2000" b="1" spc="300" dirty="0">
                      <a:cs typeface="Times New Roman" panose="02020603050405020304" pitchFamily="18" charset="0"/>
                      <a:sym typeface="Times New Roman" panose="02020603050405020304" pitchFamily="18" charset="0"/>
                    </a:rPr>
                    <a:t>八年级 上册 </a:t>
                  </a:r>
                  <a:endParaRPr lang="en-US" altLang="zh-CN" sz="2000" b="1" spc="300" dirty="0">
                    <a:cs typeface="Times New Roman" panose="02020603050405020304" pitchFamily="18" charset="0"/>
                    <a:sym typeface="Times New Roman" panose="02020603050405020304" pitchFamily="18" charset="0"/>
                  </a:endParaRPr>
                </a:p>
                <a:p>
                  <a:pPr algn="ctr"/>
                  <a:r>
                    <a:rPr lang="zh-CN" altLang="en-US" sz="2000" b="1" spc="300" dirty="0">
                      <a:cs typeface="Times New Roman" panose="02020603050405020304" pitchFamily="18" charset="0"/>
                      <a:sym typeface="Times New Roman" panose="02020603050405020304" pitchFamily="18" charset="0"/>
                    </a:rPr>
                    <a:t>人教版</a:t>
                  </a:r>
                  <a:endParaRPr lang="zh-CN" altLang="en-US" sz="2000" b="1" spc="300" dirty="0">
                    <a:cs typeface="Times New Roman" panose="02020603050405020304" pitchFamily="18" charset="0"/>
                    <a:sym typeface="Times New Roman" panose="02020603050405020304" pitchFamily="18" charset="0"/>
                  </a:endParaRPr>
                </a:p>
              </p:txBody>
            </p:sp>
          </p:grpSp>
          <p:cxnSp>
            <p:nvCxnSpPr>
              <p:cNvPr id="9" name="直接连接符 8">
                <a:extLst>
                  <a:ext uri="{FF2B5EF4-FFF2-40B4-BE49-F238E27FC236}">
                    <a16:creationId xmlns:a16="http://schemas.microsoft.com/office/drawing/2014/main" id="{168BFF46-3A62-4392-8442-A37A0988162C}"/>
                  </a:ext>
                </a:extLst>
              </p:cNvPr>
              <p:cNvCxnSpPr/>
              <p:nvPr/>
            </p:nvCxnSpPr>
            <p:spPr>
              <a:xfrm>
                <a:off x="9288057" y="5485237"/>
                <a:ext cx="225421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grpSp>
      <p:pic>
        <p:nvPicPr>
          <p:cNvPr id="15" name="图片 14">
            <a:extLst>
              <a:ext uri="{FF2B5EF4-FFF2-40B4-BE49-F238E27FC236}">
                <a16:creationId xmlns:a16="http://schemas.microsoft.com/office/drawing/2014/main" id="{28191C0A-3393-4CB6-B83B-B2090DCA2E6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917992" y="1043545"/>
            <a:ext cx="1730939" cy="616443"/>
          </a:xfrm>
          <a:prstGeom prst="rect">
            <a:avLst/>
          </a:prstGeom>
        </p:spPr>
      </p:pic>
    </p:spTree>
    <p:extLst>
      <p:ext uri="{BB962C8B-B14F-4D97-AF65-F5344CB8AC3E}">
        <p14:creationId xmlns:p14="http://schemas.microsoft.com/office/powerpoint/2010/main" val="189626642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1B503B09-501C-EAA1-C7EA-4B8757505ACE}"/>
              </a:ext>
            </a:extLst>
          </p:cNvPr>
          <p:cNvSpPr txBox="1">
            <a:spLocks noChangeAspect="1"/>
          </p:cNvSpPr>
          <p:nvPr/>
        </p:nvSpPr>
        <p:spPr>
          <a:xfrm>
            <a:off x="679450" y="2322799"/>
            <a:ext cx="10833100" cy="2653034"/>
          </a:xfrm>
          <a:prstGeom prst="rect">
            <a:avLst/>
          </a:prstGeom>
          <a:noFill/>
        </p:spPr>
        <p:txBody>
          <a:bodyPr wrap="square">
            <a:spAutoFit/>
          </a:bodyPr>
          <a:lstStyle/>
          <a:p>
            <a:pPr marL="0" marR="0">
              <a:lnSpc>
                <a:spcPct val="130000"/>
              </a:lnSpc>
              <a:buNone/>
            </a:pP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13</a:t>
            </a:r>
            <a:r>
              <a:rPr lang="zh-CN" altLang="en-US" sz="3200" b="1" dirty="0">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下片运用了哪些表达技巧？请简要分析</a:t>
            </a:r>
            <a:r>
              <a:rPr lang="zh-CN" altLang="en-US" sz="3200" b="1" dirty="0" smtClean="0">
                <a:effectLst/>
                <a:latin typeface="宋体" panose="02010600030101010101" pitchFamily="2" charset="-122"/>
                <a:ea typeface="宋体" panose="02010600030101010101" pitchFamily="2" charset="-122"/>
                <a:cs typeface="Times New Roman" panose="02020603050405020304" pitchFamily="18" charset="0"/>
              </a:rPr>
              <a:t>。</a:t>
            </a:r>
            <a:endParaRPr lang="en-US" altLang="zh-CN" sz="3200" b="1" dirty="0" smtClean="0">
              <a:effectLst/>
              <a:latin typeface="宋体" panose="02010600030101010101" pitchFamily="2" charset="-122"/>
              <a:ea typeface="宋体" panose="02010600030101010101" pitchFamily="2" charset="-122"/>
              <a:cs typeface="Times New Roman" panose="02020603050405020304" pitchFamily="18" charset="0"/>
            </a:endParaRPr>
          </a:p>
          <a:p>
            <a:pPr>
              <a:lnSpc>
                <a:spcPct val="130000"/>
              </a:lnSpc>
            </a:pPr>
            <a:r>
              <a:rPr lang="en-US" altLang="zh-CN" sz="3200" dirty="0" smtClean="0">
                <a:latin typeface="Times New Roman" panose="02020603050405020304" pitchFamily="18" charset="0"/>
                <a:ea typeface="宋体" panose="02010600030101010101" pitchFamily="2" charset="-122"/>
                <a:cs typeface="Times New Roman" panose="02020603050405020304" pitchFamily="18" charset="0"/>
              </a:rPr>
              <a:t>____________________________________________________________________________________________________________________________________________________________</a:t>
            </a:r>
            <a:endParaRPr lang="zh-CN" altLang="en-US" sz="32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2" name="矩形 1"/>
          <p:cNvSpPr>
            <a:spLocks noChangeAspect="1"/>
          </p:cNvSpPr>
          <p:nvPr/>
        </p:nvSpPr>
        <p:spPr>
          <a:xfrm>
            <a:off x="679450" y="2938309"/>
            <a:ext cx="10833100" cy="1953227"/>
          </a:xfrm>
          <a:prstGeom prst="rect">
            <a:avLst/>
          </a:prstGeom>
        </p:spPr>
        <p:txBody>
          <a:bodyPr>
            <a:spAutoFit/>
          </a:bodyPr>
          <a:lstStyle/>
          <a:p>
            <a:pPr>
              <a:lnSpc>
                <a:spcPct val="130000"/>
              </a:lnSpc>
            </a:pPr>
            <a:r>
              <a:rPr lang="zh-CN" altLang="en-US" sz="3200" b="1" dirty="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zh-CN" altLang="en-US" sz="3200" b="1" dirty="0">
                <a:solidFill>
                  <a:srgbClr val="FF0000"/>
                </a:solidFill>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用比喻的修辞手法，把风平浪静的水面比作琉璃，写出水面的晶莹澄澈；以动衬静，写涟漪微动惊动了沙滩上的水鸟，使之掠过湖岸飞去，更衬托出西湖的幽静。</a:t>
            </a:r>
            <a:r>
              <a:rPr lang="zh-CN" altLang="en-US" sz="3200" b="1" dirty="0">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sz="32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0097007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82BC39BB-D404-AAD3-4245-95A81CF18905}"/>
              </a:ext>
            </a:extLst>
          </p:cNvPr>
          <p:cNvSpPr txBox="1">
            <a:spLocks noChangeAspect="1"/>
          </p:cNvSpPr>
          <p:nvPr/>
        </p:nvSpPr>
        <p:spPr>
          <a:xfrm>
            <a:off x="679450" y="722361"/>
            <a:ext cx="10833100" cy="5853910"/>
          </a:xfrm>
          <a:prstGeom prst="rect">
            <a:avLst/>
          </a:prstGeom>
          <a:noFill/>
        </p:spPr>
        <p:txBody>
          <a:bodyPr wrap="square">
            <a:spAutoFit/>
          </a:bodyPr>
          <a:lstStyle/>
          <a:p>
            <a:pPr marL="0" marR="0">
              <a:lnSpc>
                <a:spcPct val="130000"/>
              </a:lnSpc>
              <a:buNone/>
            </a:pP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14</a:t>
            </a:r>
            <a:r>
              <a:rPr lang="zh-CN" altLang="en-US" sz="3200" b="1" dirty="0">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下列对这首词的理解和分析，不正确的一项是</a:t>
            </a:r>
            <a:r>
              <a:rPr lang="en-US" altLang="zh-CN" sz="3200" b="1">
                <a:effectLst/>
                <a:latin typeface="Times New Roman" panose="02020603050405020304" pitchFamily="18" charset="0"/>
                <a:ea typeface="宋体" panose="02010600030101010101" pitchFamily="2" charset="-122"/>
                <a:cs typeface="Times New Roman" panose="02020603050405020304" pitchFamily="18" charset="0"/>
              </a:rPr>
              <a:t>(</a:t>
            </a:r>
            <a:r>
              <a:rPr lang="zh-CN" altLang="en-US" sz="3200" b="1">
                <a:solidFill>
                  <a:srgbClr val="FF0000"/>
                </a:solidFill>
                <a:effectLst/>
                <a:latin typeface="Times New Roman" panose="02020603050405020304" pitchFamily="18" charset="0"/>
                <a:ea typeface="黑体" panose="02010609060101010101" pitchFamily="49" charset="-122"/>
                <a:cs typeface="Times New Roman" panose="02020603050405020304" pitchFamily="18" charset="0"/>
              </a:rPr>
              <a:t>   </a:t>
            </a:r>
            <a:r>
              <a:rPr lang="en-US" altLang="zh-CN" sz="3200" b="1" smtClean="0">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  </a:t>
            </a:r>
            <a:r>
              <a:rPr lang="zh-CN" altLang="en-US" sz="3200" b="1" smtClean="0">
                <a:effectLst/>
                <a:latin typeface="Times New Roman" panose="02020603050405020304" pitchFamily="18" charset="0"/>
                <a:ea typeface="宋体" panose="02010600030101010101" pitchFamily="2" charset="-122"/>
                <a:cs typeface="Times New Roman" panose="02020603050405020304" pitchFamily="18" charset="0"/>
              </a:rPr>
              <a:t> </a:t>
            </a:r>
            <a:r>
              <a:rPr lang="zh-CN" altLang="en-US" sz="3200" b="1" smtClean="0">
                <a:solidFill>
                  <a:srgbClr val="FF0000"/>
                </a:solidFill>
                <a:effectLst/>
                <a:latin typeface="Times New Roman" panose="02020603050405020304" pitchFamily="18" charset="0"/>
                <a:ea typeface="黑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en-US" sz="3200" dirty="0">
              <a:effectLst/>
              <a:latin typeface="Calibri" panose="020F0502020204030204" pitchFamily="34" charset="0"/>
              <a:ea typeface="宋体" panose="02010600030101010101" pitchFamily="2" charset="-122"/>
              <a:cs typeface="Times New Roman" panose="02020603050405020304" pitchFamily="18" charset="0"/>
            </a:endParaRPr>
          </a:p>
          <a:p>
            <a:pPr marL="0" marR="0">
              <a:lnSpc>
                <a:spcPct val="130000"/>
              </a:lnSpc>
              <a:buNone/>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A</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．“短棹”二字委婉写出轻舟的缓慢，暗示词人游览西湖时的从容自得。</a:t>
            </a:r>
            <a:endParaRPr lang="zh-CN" altLang="en-US" sz="3200" dirty="0">
              <a:effectLst/>
              <a:latin typeface="Calibri" panose="020F0502020204030204" pitchFamily="34" charset="0"/>
              <a:ea typeface="宋体" panose="02010600030101010101" pitchFamily="2" charset="-122"/>
              <a:cs typeface="Times New Roman" panose="02020603050405020304" pitchFamily="18" charset="0"/>
            </a:endParaRPr>
          </a:p>
          <a:p>
            <a:pPr marL="0" marR="0">
              <a:lnSpc>
                <a:spcPct val="130000"/>
              </a:lnSpc>
              <a:buNone/>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B</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．上片分别从视觉、听觉两个方面描绘出西湖的无限美好的风光。</a:t>
            </a:r>
            <a:endParaRPr lang="zh-CN" altLang="en-US" sz="3200" dirty="0">
              <a:effectLst/>
              <a:latin typeface="Calibri" panose="020F0502020204030204" pitchFamily="34" charset="0"/>
              <a:ea typeface="宋体" panose="02010600030101010101" pitchFamily="2" charset="-122"/>
              <a:cs typeface="Times New Roman" panose="02020603050405020304" pitchFamily="18" charset="0"/>
            </a:endParaRPr>
          </a:p>
          <a:p>
            <a:pPr marL="0" marR="0">
              <a:lnSpc>
                <a:spcPct val="130000"/>
              </a:lnSpc>
              <a:buNone/>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C</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．下片动静结合，表现了词人追求自由自在、闲情逸致的生活态度。</a:t>
            </a:r>
            <a:endParaRPr lang="zh-CN" altLang="en-US" sz="3200" dirty="0">
              <a:effectLst/>
              <a:latin typeface="Calibri" panose="020F0502020204030204" pitchFamily="34" charset="0"/>
              <a:ea typeface="宋体" panose="02010600030101010101" pitchFamily="2" charset="-122"/>
              <a:cs typeface="Times New Roman" panose="02020603050405020304" pitchFamily="18" charset="0"/>
            </a:endParaRPr>
          </a:p>
          <a:p>
            <a:pPr marL="0" marR="0">
              <a:lnSpc>
                <a:spcPct val="130000"/>
              </a:lnSpc>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D</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．全词采用定点观察的方法，描绘了湖水绵延、芳草满堤、清丽明快的秋日美景。</a:t>
            </a:r>
            <a:endParaRPr lang="zh-CN" altLang="en-US" sz="32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2" name="A_fe8b4"/>
          <p:cNvSpPr/>
          <p:nvPr/>
        </p:nvSpPr>
        <p:spPr>
          <a:xfrm>
            <a:off x="9778365" y="818881"/>
            <a:ext cx="1411350" cy="570586"/>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3200" b="1" smtClean="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   </a:t>
            </a:r>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en-US" sz="3200" b="1">
                <a:solidFill>
                  <a:prstClr val="black"/>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a:p>
        </p:txBody>
      </p:sp>
    </p:spTree>
    <p:extLst>
      <p:ext uri="{BB962C8B-B14F-4D97-AF65-F5344CB8AC3E}">
        <p14:creationId xmlns:p14="http://schemas.microsoft.com/office/powerpoint/2010/main" val="19905159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2303E6E0-8026-B34B-24ED-ED4DED57D11E}"/>
              </a:ext>
            </a:extLst>
          </p:cNvPr>
          <p:cNvSpPr txBox="1">
            <a:spLocks noChangeAspect="1"/>
          </p:cNvSpPr>
          <p:nvPr/>
        </p:nvSpPr>
        <p:spPr>
          <a:xfrm>
            <a:off x="425757" y="1632384"/>
            <a:ext cx="11340485" cy="3933384"/>
          </a:xfrm>
          <a:prstGeom prst="rect">
            <a:avLst/>
          </a:prstGeom>
          <a:noFill/>
        </p:spPr>
        <p:txBody>
          <a:bodyPr wrap="square">
            <a:spAutoFit/>
          </a:bodyPr>
          <a:lstStyle/>
          <a:p>
            <a:pPr marL="0" marR="0">
              <a:lnSpc>
                <a:spcPct val="130000"/>
              </a:lnSpc>
              <a:buNone/>
            </a:pP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15</a:t>
            </a:r>
            <a:r>
              <a:rPr lang="zh-CN" altLang="en-US" sz="3200" b="1" dirty="0">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下列四个选项中，与本词的词牌名相同的一项是</a:t>
            </a:r>
            <a:r>
              <a:rPr lang="en-US" altLang="zh-CN" sz="3200" b="1">
                <a:effectLst/>
                <a:latin typeface="Times New Roman" panose="02020603050405020304" pitchFamily="18" charset="0"/>
                <a:ea typeface="宋体" panose="02010600030101010101" pitchFamily="2" charset="-122"/>
                <a:cs typeface="Times New Roman" panose="02020603050405020304" pitchFamily="18" charset="0"/>
              </a:rPr>
              <a:t>(</a:t>
            </a:r>
            <a:r>
              <a:rPr lang="zh-CN" altLang="en-US" sz="3200" b="1">
                <a:solidFill>
                  <a:srgbClr val="FF0000"/>
                </a:solidFill>
                <a:effectLst/>
                <a:latin typeface="Times New Roman" panose="02020603050405020304" pitchFamily="18" charset="0"/>
                <a:ea typeface="黑体" panose="02010609060101010101" pitchFamily="49" charset="-122"/>
                <a:cs typeface="Times New Roman" panose="02020603050405020304" pitchFamily="18" charset="0"/>
              </a:rPr>
              <a:t>   </a:t>
            </a:r>
            <a:r>
              <a:rPr lang="en-US" altLang="zh-CN" sz="3200" b="1" smtClean="0">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  </a:t>
            </a:r>
            <a:r>
              <a:rPr lang="zh-CN" altLang="en-US" sz="3200" b="1" smtClean="0">
                <a:effectLst/>
                <a:latin typeface="Times New Roman" panose="02020603050405020304" pitchFamily="18" charset="0"/>
                <a:ea typeface="宋体" panose="02010600030101010101" pitchFamily="2" charset="-122"/>
                <a:cs typeface="Times New Roman" panose="02020603050405020304" pitchFamily="18" charset="0"/>
              </a:rPr>
              <a:t> </a:t>
            </a:r>
            <a:r>
              <a:rPr lang="zh-CN" altLang="en-US" sz="3200" b="1" smtClean="0">
                <a:solidFill>
                  <a:srgbClr val="FF0000"/>
                </a:solidFill>
                <a:effectLst/>
                <a:latin typeface="Times New Roman" panose="02020603050405020304" pitchFamily="18" charset="0"/>
                <a:ea typeface="黑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en-US" sz="3200" dirty="0">
              <a:effectLst/>
              <a:latin typeface="Calibri" panose="020F0502020204030204" pitchFamily="34" charset="0"/>
              <a:ea typeface="宋体" panose="02010600030101010101" pitchFamily="2" charset="-122"/>
              <a:cs typeface="Times New Roman" panose="02020603050405020304" pitchFamily="18" charset="0"/>
            </a:endParaRPr>
          </a:p>
          <a:p>
            <a:pPr marL="0" marR="0">
              <a:lnSpc>
                <a:spcPct val="130000"/>
              </a:lnSpc>
              <a:buNone/>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A</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．昨夜雨疏风骤，浓睡不消残酒，试问卷帘人，却道海棠依旧。</a:t>
            </a:r>
            <a:endParaRPr lang="zh-CN" altLang="en-US" sz="3200" dirty="0">
              <a:effectLst/>
              <a:latin typeface="Calibri" panose="020F0502020204030204" pitchFamily="34" charset="0"/>
              <a:ea typeface="宋体" panose="02010600030101010101" pitchFamily="2" charset="-122"/>
              <a:cs typeface="Times New Roman" panose="02020603050405020304" pitchFamily="18" charset="0"/>
            </a:endParaRPr>
          </a:p>
          <a:p>
            <a:pPr marL="0" marR="0">
              <a:lnSpc>
                <a:spcPct val="130000"/>
              </a:lnSpc>
              <a:buNone/>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B</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．驿外断桥边，寂寞开无主。已是黄昏独自愁，更着风和雨。</a:t>
            </a:r>
            <a:endParaRPr lang="zh-CN" altLang="en-US" sz="3200" dirty="0">
              <a:effectLst/>
              <a:latin typeface="Calibri" panose="020F0502020204030204" pitchFamily="34" charset="0"/>
              <a:ea typeface="宋体" panose="02010600030101010101" pitchFamily="2" charset="-122"/>
              <a:cs typeface="Times New Roman" panose="02020603050405020304" pitchFamily="18" charset="0"/>
            </a:endParaRPr>
          </a:p>
          <a:p>
            <a:pPr marL="0" marR="0">
              <a:lnSpc>
                <a:spcPct val="130000"/>
              </a:lnSpc>
              <a:buNone/>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C</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．时光只解催人老，不信多情，长恨离亭，泪滴春衫酒易醒。</a:t>
            </a:r>
            <a:endParaRPr lang="zh-CN" altLang="en-US" sz="3200" dirty="0">
              <a:effectLst/>
              <a:latin typeface="Calibri" panose="020F0502020204030204" pitchFamily="34" charset="0"/>
              <a:ea typeface="宋体" panose="02010600030101010101" pitchFamily="2" charset="-122"/>
              <a:cs typeface="Times New Roman" panose="02020603050405020304" pitchFamily="18" charset="0"/>
            </a:endParaRPr>
          </a:p>
          <a:p>
            <a:pPr marL="0" marR="0">
              <a:lnSpc>
                <a:spcPct val="130000"/>
              </a:lnSpc>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D</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．无言独上西楼，月如钩。寂寞梧桐深院锁清秋。</a:t>
            </a:r>
            <a:endParaRPr lang="zh-CN" altLang="en-US" sz="32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2" name="A_0e3de"/>
          <p:cNvSpPr/>
          <p:nvPr/>
        </p:nvSpPr>
        <p:spPr>
          <a:xfrm>
            <a:off x="9932660" y="1728904"/>
            <a:ext cx="1411351" cy="570585"/>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3200" b="1" smtClean="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   </a:t>
            </a:r>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en-US" sz="3200" b="1">
                <a:solidFill>
                  <a:prstClr val="black"/>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a:p>
        </p:txBody>
      </p:sp>
    </p:spTree>
    <p:extLst>
      <p:ext uri="{BB962C8B-B14F-4D97-AF65-F5344CB8AC3E}">
        <p14:creationId xmlns:p14="http://schemas.microsoft.com/office/powerpoint/2010/main" val="24609736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F5CC0DFB-36BC-5552-8906-FC257A7A4C28}"/>
              </a:ext>
            </a:extLst>
          </p:cNvPr>
          <p:cNvSpPr txBox="1">
            <a:spLocks noChangeAspect="1"/>
          </p:cNvSpPr>
          <p:nvPr/>
        </p:nvSpPr>
        <p:spPr>
          <a:xfrm>
            <a:off x="679450" y="2642886"/>
            <a:ext cx="10833100" cy="2012859"/>
          </a:xfrm>
          <a:prstGeom prst="rect">
            <a:avLst/>
          </a:prstGeom>
          <a:noFill/>
        </p:spPr>
        <p:txBody>
          <a:bodyPr wrap="square">
            <a:spAutoFit/>
          </a:bodyPr>
          <a:lstStyle/>
          <a:p>
            <a:pPr marL="0" marR="0">
              <a:lnSpc>
                <a:spcPct val="130000"/>
              </a:lnSpc>
              <a:buNone/>
            </a:pP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16</a:t>
            </a:r>
            <a:r>
              <a:rPr lang="zh-CN" altLang="en-US" sz="3200" b="1" dirty="0">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这首词表达了作者怎样的思想感情</a:t>
            </a:r>
            <a:r>
              <a:rPr lang="zh-CN" altLang="en-US" sz="3200" b="1" dirty="0" smtClean="0">
                <a:effectLst/>
                <a:latin typeface="宋体" panose="02010600030101010101" pitchFamily="2" charset="-122"/>
                <a:ea typeface="宋体" panose="02010600030101010101" pitchFamily="2" charset="-122"/>
                <a:cs typeface="Times New Roman" panose="02020603050405020304" pitchFamily="18" charset="0"/>
              </a:rPr>
              <a:t>？</a:t>
            </a:r>
            <a:endParaRPr lang="en-US" altLang="zh-CN" sz="3200" b="1" dirty="0" smtClean="0">
              <a:effectLst/>
              <a:latin typeface="宋体" panose="02010600030101010101" pitchFamily="2" charset="-122"/>
              <a:ea typeface="宋体" panose="02010600030101010101" pitchFamily="2" charset="-122"/>
              <a:cs typeface="Times New Roman" panose="02020603050405020304" pitchFamily="18" charset="0"/>
            </a:endParaRPr>
          </a:p>
          <a:p>
            <a:pPr>
              <a:lnSpc>
                <a:spcPct val="130000"/>
              </a:lnSpc>
            </a:pPr>
            <a:r>
              <a:rPr lang="en-US" altLang="zh-CN" sz="3200" dirty="0" smtClean="0">
                <a:latin typeface="Times New Roman" panose="02020603050405020304" pitchFamily="18" charset="0"/>
                <a:ea typeface="宋体" panose="02010600030101010101" pitchFamily="2" charset="-122"/>
                <a:cs typeface="Times New Roman" panose="02020603050405020304" pitchFamily="18" charset="0"/>
              </a:rPr>
              <a:t>________________________________________________________________________________________________________</a:t>
            </a:r>
            <a:endParaRPr lang="zh-CN" altLang="en-US" sz="32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2" name="矩形 1"/>
          <p:cNvSpPr>
            <a:spLocks noChangeAspect="1"/>
          </p:cNvSpPr>
          <p:nvPr/>
        </p:nvSpPr>
        <p:spPr>
          <a:xfrm>
            <a:off x="679450" y="3258285"/>
            <a:ext cx="10833100" cy="1313052"/>
          </a:xfrm>
          <a:prstGeom prst="rect">
            <a:avLst/>
          </a:prstGeom>
        </p:spPr>
        <p:txBody>
          <a:bodyPr>
            <a:spAutoFit/>
          </a:bodyPr>
          <a:lstStyle/>
          <a:p>
            <a:pPr>
              <a:lnSpc>
                <a:spcPct val="130000"/>
              </a:lnSpc>
            </a:pPr>
            <a:r>
              <a:rPr lang="zh-CN" altLang="en-US" sz="3200" b="1" dirty="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zh-CN" altLang="en-US" sz="3200" b="1" dirty="0">
                <a:solidFill>
                  <a:srgbClr val="FF0000"/>
                </a:solidFill>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表达了作者对西湖的喜爱和赞美之情，抒发了作者流连山水的愉悦</a:t>
            </a:r>
            <a:r>
              <a:rPr lang="en-US" altLang="zh-CN" sz="3200" b="1" dirty="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a:t>
            </a:r>
            <a:r>
              <a:rPr lang="zh-CN" altLang="en-US" sz="3200" b="1" dirty="0">
                <a:solidFill>
                  <a:srgbClr val="FF0000"/>
                </a:solidFill>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或</a:t>
            </a:r>
            <a:r>
              <a:rPr lang="zh-CN" altLang="en-US" sz="3200" b="1" dirty="0">
                <a:solidFill>
                  <a:srgbClr val="FF0000"/>
                </a:solidFill>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a:t>
            </a:r>
            <a:r>
              <a:rPr lang="zh-CN" altLang="en-US" sz="3200" b="1" dirty="0">
                <a:solidFill>
                  <a:srgbClr val="FF0000"/>
                </a:solidFill>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悠然自得闲适</a:t>
            </a:r>
            <a:r>
              <a:rPr lang="zh-CN" altLang="en-US" sz="3200" b="1" dirty="0">
                <a:solidFill>
                  <a:srgbClr val="FF0000"/>
                </a:solidFill>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a:t>
            </a:r>
            <a:r>
              <a:rPr lang="en-US" altLang="zh-CN" sz="3200" b="1" dirty="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a:t>
            </a:r>
            <a:r>
              <a:rPr lang="zh-CN" altLang="en-US" sz="3200" b="1" dirty="0">
                <a:solidFill>
                  <a:srgbClr val="FF0000"/>
                </a:solidFill>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之情。</a:t>
            </a:r>
            <a:r>
              <a:rPr lang="zh-CN" altLang="en-US" sz="3200" b="1" dirty="0">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sz="32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6144376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11FF3C7B-740B-14F0-6DEA-5C10BF58D58F}"/>
              </a:ext>
            </a:extLst>
          </p:cNvPr>
          <p:cNvSpPr txBox="1">
            <a:spLocks noChangeAspect="1"/>
          </p:cNvSpPr>
          <p:nvPr/>
        </p:nvSpPr>
        <p:spPr>
          <a:xfrm>
            <a:off x="325488" y="518644"/>
            <a:ext cx="11340486" cy="6285503"/>
          </a:xfrm>
          <a:prstGeom prst="rect">
            <a:avLst/>
          </a:prstGeom>
          <a:noFill/>
        </p:spPr>
        <p:txBody>
          <a:bodyPr wrap="square">
            <a:spAutoFit/>
          </a:bodyPr>
          <a:lstStyle/>
          <a:p>
            <a:pPr marL="0" marR="0" algn="ctr">
              <a:lnSpc>
                <a:spcPct val="130000"/>
              </a:lnSpc>
              <a:buNone/>
            </a:pPr>
            <a:r>
              <a:rPr lang="en-US" altLang="zh-CN" sz="2500" b="1" dirty="0">
                <a:effectLst/>
                <a:latin typeface="Times New Roman" panose="02020603050405020304" pitchFamily="18" charset="0"/>
                <a:ea typeface="黑体" panose="02010609060101010101" pitchFamily="49" charset="-122"/>
                <a:cs typeface="Times New Roman" panose="02020603050405020304" pitchFamily="18" charset="0"/>
              </a:rPr>
              <a:t>(</a:t>
            </a:r>
            <a:r>
              <a:rPr lang="zh-CN" altLang="en-US" sz="2500" b="1" dirty="0">
                <a:effectLst/>
                <a:latin typeface="黑体" panose="02010609060101010101" pitchFamily="49" charset="-122"/>
                <a:ea typeface="黑体" panose="02010609060101010101" pitchFamily="49" charset="-122"/>
                <a:cs typeface="Times New Roman" panose="02020603050405020304" pitchFamily="18" charset="0"/>
              </a:rPr>
              <a:t>三</a:t>
            </a:r>
            <a:r>
              <a:rPr lang="en-US" altLang="zh-CN" sz="2500" b="1" dirty="0">
                <a:effectLst/>
                <a:latin typeface="Times New Roman" panose="02020603050405020304" pitchFamily="18" charset="0"/>
                <a:ea typeface="黑体" panose="02010609060101010101" pitchFamily="49" charset="-122"/>
                <a:cs typeface="Times New Roman" panose="02020603050405020304" pitchFamily="18" charset="0"/>
              </a:rPr>
              <a:t>)</a:t>
            </a:r>
            <a:r>
              <a:rPr lang="zh-CN" altLang="en-US" sz="2500" b="1" dirty="0">
                <a:effectLst/>
                <a:latin typeface="黑体" panose="02010609060101010101" pitchFamily="49" charset="-122"/>
                <a:ea typeface="黑体" panose="02010609060101010101" pitchFamily="49" charset="-122"/>
                <a:cs typeface="Times New Roman" panose="02020603050405020304" pitchFamily="18" charset="0"/>
              </a:rPr>
              <a:t>相见欢</a:t>
            </a:r>
            <a:endParaRPr lang="zh-CN" altLang="en-US" sz="2500" dirty="0">
              <a:effectLst/>
              <a:latin typeface="Calibri" panose="020F0502020204030204" pitchFamily="34" charset="0"/>
              <a:ea typeface="宋体" panose="02010600030101010101" pitchFamily="2" charset="-122"/>
              <a:cs typeface="Times New Roman" panose="02020603050405020304" pitchFamily="18" charset="0"/>
            </a:endParaRPr>
          </a:p>
          <a:p>
            <a:pPr marL="0" marR="0">
              <a:lnSpc>
                <a:spcPct val="130000"/>
              </a:lnSpc>
              <a:buNone/>
            </a:pPr>
            <a:r>
              <a:rPr lang="zh-CN" altLang="en-US" sz="2500" b="1" dirty="0">
                <a:effectLst/>
                <a:latin typeface="宋体" panose="02010600030101010101" pitchFamily="2" charset="-122"/>
                <a:ea typeface="宋体" panose="02010600030101010101" pitchFamily="2" charset="-122"/>
                <a:cs typeface="Times New Roman" panose="02020603050405020304" pitchFamily="18" charset="0"/>
              </a:rPr>
              <a:t>    </a:t>
            </a:r>
            <a:r>
              <a:rPr lang="zh-CN" altLang="en-US" sz="2500" b="1" dirty="0">
                <a:effectLst/>
                <a:latin typeface="楷体" panose="02010609060101010101" pitchFamily="49" charset="-122"/>
                <a:ea typeface="楷体" panose="02010609060101010101" pitchFamily="49" charset="-122"/>
                <a:cs typeface="Times New Roman" panose="02020603050405020304" pitchFamily="18" charset="0"/>
              </a:rPr>
              <a:t>金陵城上西楼，倚清秋。万里夕阳垂地大江流。</a:t>
            </a:r>
            <a:r>
              <a:rPr lang="zh-CN" altLang="en-US" sz="2500" b="1" dirty="0">
                <a:effectLst/>
                <a:latin typeface="宋体" panose="02010600030101010101" pitchFamily="2" charset="-122"/>
                <a:ea typeface="宋体" panose="02010600030101010101" pitchFamily="2" charset="-122"/>
                <a:cs typeface="Times New Roman" panose="02020603050405020304" pitchFamily="18" charset="0"/>
              </a:rPr>
              <a:t>  </a:t>
            </a:r>
            <a:r>
              <a:rPr lang="zh-CN" altLang="en-US" sz="2500" b="1" dirty="0">
                <a:effectLst/>
                <a:latin typeface="楷体" panose="02010609060101010101" pitchFamily="49" charset="-122"/>
                <a:ea typeface="楷体" panose="02010609060101010101" pitchFamily="49" charset="-122"/>
                <a:cs typeface="Times New Roman" panose="02020603050405020304" pitchFamily="18" charset="0"/>
              </a:rPr>
              <a:t>中原乱，簪缨散，几时收？试倩悲风吹泪过扬州。</a:t>
            </a:r>
            <a:endParaRPr lang="zh-CN" altLang="en-US" sz="2500" dirty="0">
              <a:effectLst/>
              <a:latin typeface="Calibri" panose="020F0502020204030204" pitchFamily="34" charset="0"/>
              <a:ea typeface="宋体" panose="02010600030101010101" pitchFamily="2" charset="-122"/>
              <a:cs typeface="Times New Roman" panose="02020603050405020304" pitchFamily="18" charset="0"/>
            </a:endParaRPr>
          </a:p>
          <a:p>
            <a:pPr marL="0" marR="0">
              <a:lnSpc>
                <a:spcPct val="130000"/>
              </a:lnSpc>
              <a:buNone/>
            </a:pPr>
            <a:r>
              <a:rPr lang="en-US" altLang="zh-CN" sz="25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17</a:t>
            </a:r>
            <a:r>
              <a:rPr lang="zh-CN" altLang="en-US" sz="2500" b="1" dirty="0">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a:t>
            </a:r>
            <a:r>
              <a:rPr lang="zh-CN" altLang="en-US" sz="2500" b="1" dirty="0">
                <a:effectLst/>
                <a:latin typeface="宋体" panose="02010600030101010101" pitchFamily="2" charset="-122"/>
                <a:ea typeface="宋体" panose="02010600030101010101" pitchFamily="2" charset="-122"/>
                <a:cs typeface="Times New Roman" panose="02020603050405020304" pitchFamily="18" charset="0"/>
              </a:rPr>
              <a:t>下列选项中对这首词的解说，有误的一项是</a:t>
            </a:r>
            <a:r>
              <a:rPr lang="en-US" altLang="zh-CN" sz="2500" b="1">
                <a:effectLst/>
                <a:latin typeface="Times New Roman" panose="02020603050405020304" pitchFamily="18" charset="0"/>
                <a:ea typeface="宋体" panose="02010600030101010101" pitchFamily="2" charset="-122"/>
                <a:cs typeface="Times New Roman" panose="02020603050405020304" pitchFamily="18" charset="0"/>
              </a:rPr>
              <a:t>(</a:t>
            </a:r>
            <a:r>
              <a:rPr lang="zh-CN" altLang="en-US" sz="2500" b="1">
                <a:solidFill>
                  <a:srgbClr val="FF0000"/>
                </a:solidFill>
                <a:effectLst/>
                <a:latin typeface="Times New Roman" panose="02020603050405020304" pitchFamily="18" charset="0"/>
                <a:ea typeface="黑体" panose="02010609060101010101" pitchFamily="49" charset="-122"/>
                <a:cs typeface="Times New Roman" panose="02020603050405020304" pitchFamily="18" charset="0"/>
              </a:rPr>
              <a:t>   </a:t>
            </a:r>
            <a:r>
              <a:rPr lang="en-US" altLang="zh-CN" sz="2500" b="1" smtClean="0">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  </a:t>
            </a:r>
            <a:r>
              <a:rPr lang="zh-CN" altLang="en-US" sz="2500" b="1" smtClean="0">
                <a:effectLst/>
                <a:latin typeface="Times New Roman" panose="02020603050405020304" pitchFamily="18" charset="0"/>
                <a:ea typeface="宋体" panose="02010600030101010101" pitchFamily="2" charset="-122"/>
                <a:cs typeface="Times New Roman" panose="02020603050405020304" pitchFamily="18" charset="0"/>
              </a:rPr>
              <a:t> </a:t>
            </a:r>
            <a:r>
              <a:rPr lang="zh-CN" altLang="en-US" sz="2500" b="1" smtClean="0">
                <a:solidFill>
                  <a:srgbClr val="FF0000"/>
                </a:solidFill>
                <a:effectLst/>
                <a:latin typeface="Times New Roman" panose="02020603050405020304" pitchFamily="18" charset="0"/>
                <a:ea typeface="黑体" panose="02010609060101010101" pitchFamily="49" charset="-122"/>
                <a:cs typeface="Times New Roman" panose="02020603050405020304" pitchFamily="18" charset="0"/>
              </a:rPr>
              <a:t>  </a:t>
            </a:r>
            <a:r>
              <a:rPr lang="en-US" altLang="zh-CN" sz="2500" b="1" dirty="0">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en-US" sz="2500" dirty="0">
              <a:effectLst/>
              <a:latin typeface="Calibri" panose="020F0502020204030204" pitchFamily="34" charset="0"/>
              <a:ea typeface="宋体" panose="02010600030101010101" pitchFamily="2" charset="-122"/>
              <a:cs typeface="Times New Roman" panose="02020603050405020304" pitchFamily="18" charset="0"/>
            </a:endParaRPr>
          </a:p>
          <a:p>
            <a:pPr marL="0" marR="0">
              <a:lnSpc>
                <a:spcPct val="130000"/>
              </a:lnSpc>
              <a:buNone/>
            </a:pPr>
            <a:r>
              <a:rPr lang="en-US" altLang="zh-CN" sz="2500" b="1" dirty="0">
                <a:effectLst/>
                <a:latin typeface="Times New Roman" panose="02020603050405020304" pitchFamily="18" charset="0"/>
                <a:ea typeface="宋体" panose="02010600030101010101" pitchFamily="2" charset="-122"/>
                <a:cs typeface="Times New Roman" panose="02020603050405020304" pitchFamily="18" charset="0"/>
              </a:rPr>
              <a:t>A</a:t>
            </a:r>
            <a:r>
              <a:rPr lang="zh-CN" altLang="en-US" sz="2500" b="1" dirty="0">
                <a:effectLst/>
                <a:latin typeface="宋体" panose="02010600030101010101" pitchFamily="2" charset="-122"/>
                <a:ea typeface="宋体" panose="02010600030101010101" pitchFamily="2" charset="-122"/>
                <a:cs typeface="Times New Roman" panose="02020603050405020304" pitchFamily="18" charset="0"/>
              </a:rPr>
              <a:t>．“金陵城上西楼，倚清秋。”“西楼”点明作者登楼的地点，“清秋”交代当时正值初秋时节。</a:t>
            </a:r>
            <a:endParaRPr lang="zh-CN" altLang="en-US" sz="2500" dirty="0">
              <a:effectLst/>
              <a:latin typeface="Calibri" panose="020F0502020204030204" pitchFamily="34" charset="0"/>
              <a:ea typeface="宋体" panose="02010600030101010101" pitchFamily="2" charset="-122"/>
              <a:cs typeface="Times New Roman" panose="02020603050405020304" pitchFamily="18" charset="0"/>
            </a:endParaRPr>
          </a:p>
          <a:p>
            <a:pPr marL="0" marR="0">
              <a:lnSpc>
                <a:spcPct val="130000"/>
              </a:lnSpc>
              <a:buNone/>
            </a:pPr>
            <a:r>
              <a:rPr lang="en-US" altLang="zh-CN" sz="2500" b="1" dirty="0">
                <a:effectLst/>
                <a:latin typeface="Times New Roman" panose="02020603050405020304" pitchFamily="18" charset="0"/>
                <a:ea typeface="宋体" panose="02010600030101010101" pitchFamily="2" charset="-122"/>
                <a:cs typeface="Times New Roman" panose="02020603050405020304" pitchFamily="18" charset="0"/>
              </a:rPr>
              <a:t>B</a:t>
            </a:r>
            <a:r>
              <a:rPr lang="zh-CN" altLang="en-US" sz="2500" b="1" dirty="0">
                <a:effectLst/>
                <a:latin typeface="宋体" panose="02010600030101010101" pitchFamily="2" charset="-122"/>
                <a:ea typeface="宋体" panose="02010600030101010101" pitchFamily="2" charset="-122"/>
                <a:cs typeface="Times New Roman" panose="02020603050405020304" pitchFamily="18" charset="0"/>
              </a:rPr>
              <a:t>．“中原乱，簪缨散”，“乱”概括了中原沦丧的现实；“散”揭露了统治阶级无心抗战的心理。</a:t>
            </a:r>
            <a:endParaRPr lang="zh-CN" altLang="en-US" sz="2500" dirty="0">
              <a:effectLst/>
              <a:latin typeface="Calibri" panose="020F0502020204030204" pitchFamily="34" charset="0"/>
              <a:ea typeface="宋体" panose="02010600030101010101" pitchFamily="2" charset="-122"/>
              <a:cs typeface="Times New Roman" panose="02020603050405020304" pitchFamily="18" charset="0"/>
            </a:endParaRPr>
          </a:p>
          <a:p>
            <a:pPr marL="0" marR="0">
              <a:lnSpc>
                <a:spcPct val="130000"/>
              </a:lnSpc>
              <a:buNone/>
            </a:pPr>
            <a:r>
              <a:rPr lang="en-US" altLang="zh-CN" sz="2500" b="1" dirty="0">
                <a:effectLst/>
                <a:latin typeface="Times New Roman" panose="02020603050405020304" pitchFamily="18" charset="0"/>
                <a:ea typeface="宋体" panose="02010600030101010101" pitchFamily="2" charset="-122"/>
                <a:cs typeface="Times New Roman" panose="02020603050405020304" pitchFamily="18" charset="0"/>
              </a:rPr>
              <a:t>C</a:t>
            </a:r>
            <a:r>
              <a:rPr lang="zh-CN" altLang="en-US" sz="2500" b="1" dirty="0">
                <a:effectLst/>
                <a:latin typeface="宋体" panose="02010600030101010101" pitchFamily="2" charset="-122"/>
                <a:ea typeface="宋体" panose="02010600030101010101" pitchFamily="2" charset="-122"/>
                <a:cs typeface="Times New Roman" panose="02020603050405020304" pitchFamily="18" charset="0"/>
              </a:rPr>
              <a:t>．“试倩悲风吹泪过扬州”是点睛之笔，词人乞求西风把自己的泪水吹过大江，吹到已成为战争前线的扬州，充满无限悲慨。</a:t>
            </a:r>
            <a:endParaRPr lang="zh-CN" altLang="en-US" sz="2500" dirty="0">
              <a:effectLst/>
              <a:latin typeface="Calibri" panose="020F0502020204030204" pitchFamily="34" charset="0"/>
              <a:ea typeface="宋体" panose="02010600030101010101" pitchFamily="2" charset="-122"/>
              <a:cs typeface="Times New Roman" panose="02020603050405020304" pitchFamily="18" charset="0"/>
            </a:endParaRPr>
          </a:p>
          <a:p>
            <a:pPr marL="0" marR="0">
              <a:lnSpc>
                <a:spcPct val="130000"/>
              </a:lnSpc>
            </a:pPr>
            <a:r>
              <a:rPr lang="en-US" altLang="zh-CN" sz="2500" b="1" dirty="0">
                <a:effectLst/>
                <a:latin typeface="Times New Roman" panose="02020603050405020304" pitchFamily="18" charset="0"/>
                <a:ea typeface="宋体" panose="02010600030101010101" pitchFamily="2" charset="-122"/>
                <a:cs typeface="Times New Roman" panose="02020603050405020304" pitchFamily="18" charset="0"/>
              </a:rPr>
              <a:t>D</a:t>
            </a:r>
            <a:r>
              <a:rPr lang="zh-CN" altLang="en-US" sz="2500" b="1" dirty="0">
                <a:effectLst/>
                <a:latin typeface="宋体" panose="02010600030101010101" pitchFamily="2" charset="-122"/>
                <a:ea typeface="宋体" panose="02010600030101010101" pitchFamily="2" charset="-122"/>
                <a:cs typeface="Times New Roman" panose="02020603050405020304" pitchFamily="18" charset="0"/>
              </a:rPr>
              <a:t>．词的下片抒情，格调由舒缓变为高亢激越，表达了词人在国破家亡的残酷现实警醒下，深重的忧国忧民的情怀。</a:t>
            </a:r>
            <a:endParaRPr lang="zh-CN" altLang="en-US" sz="25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2" name="A_f4d95"/>
          <p:cNvSpPr/>
          <p:nvPr/>
        </p:nvSpPr>
        <p:spPr>
          <a:xfrm>
            <a:off x="7120941" y="2086996"/>
            <a:ext cx="1177861" cy="445770"/>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500" b="1" smtClean="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   </a:t>
            </a:r>
            <a:r>
              <a:rPr lang="en-US" altLang="zh-CN" sz="25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en-US" sz="2500" b="1">
                <a:solidFill>
                  <a:prstClr val="black"/>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a:p>
        </p:txBody>
      </p:sp>
    </p:spTree>
    <p:extLst>
      <p:ext uri="{BB962C8B-B14F-4D97-AF65-F5344CB8AC3E}">
        <p14:creationId xmlns:p14="http://schemas.microsoft.com/office/powerpoint/2010/main" val="32929083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32F6448E-ED5D-156D-83C1-75F4C82A8D50}"/>
              </a:ext>
            </a:extLst>
          </p:cNvPr>
          <p:cNvSpPr txBox="1">
            <a:spLocks noChangeAspect="1"/>
          </p:cNvSpPr>
          <p:nvPr/>
        </p:nvSpPr>
        <p:spPr>
          <a:xfrm>
            <a:off x="679450" y="1682623"/>
            <a:ext cx="10833100" cy="3933384"/>
          </a:xfrm>
          <a:prstGeom prst="rect">
            <a:avLst/>
          </a:prstGeom>
          <a:noFill/>
        </p:spPr>
        <p:txBody>
          <a:bodyPr wrap="square">
            <a:spAutoFit/>
          </a:bodyPr>
          <a:lstStyle/>
          <a:p>
            <a:pPr marL="0" marR="0">
              <a:lnSpc>
                <a:spcPct val="130000"/>
              </a:lnSpc>
              <a:buNone/>
            </a:pP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18</a:t>
            </a:r>
            <a:r>
              <a:rPr lang="zh-CN" altLang="en-US" sz="3200" b="1" dirty="0">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用自己的话描述“万里夕阳垂地大江流”的画面，并说说其表达效果</a:t>
            </a:r>
            <a:r>
              <a:rPr lang="zh-CN" altLang="en-US" sz="3200" b="1" dirty="0" smtClean="0">
                <a:effectLst/>
                <a:latin typeface="宋体" panose="02010600030101010101" pitchFamily="2" charset="-122"/>
                <a:ea typeface="宋体" panose="02010600030101010101" pitchFamily="2" charset="-122"/>
                <a:cs typeface="Times New Roman" panose="02020603050405020304" pitchFamily="18" charset="0"/>
              </a:rPr>
              <a:t>。</a:t>
            </a:r>
            <a:endParaRPr lang="en-US" altLang="zh-CN" sz="3200" b="1" dirty="0" smtClean="0">
              <a:effectLst/>
              <a:latin typeface="宋体" panose="02010600030101010101" pitchFamily="2" charset="-122"/>
              <a:ea typeface="宋体" panose="02010600030101010101" pitchFamily="2" charset="-122"/>
              <a:cs typeface="Times New Roman" panose="02020603050405020304" pitchFamily="18" charset="0"/>
            </a:endParaRPr>
          </a:p>
          <a:p>
            <a:pPr>
              <a:lnSpc>
                <a:spcPct val="130000"/>
              </a:lnSpc>
            </a:pPr>
            <a:r>
              <a:rPr lang="en-US" altLang="zh-CN" sz="3200" dirty="0" smtClean="0">
                <a:latin typeface="Times New Roman" panose="02020603050405020304" pitchFamily="18" charset="0"/>
                <a:ea typeface="宋体" panose="02010600030101010101" pitchFamily="2" charset="-122"/>
                <a:cs typeface="Times New Roman" panose="02020603050405020304" pitchFamily="18" charset="0"/>
              </a:rPr>
              <a:t>________________________________________________________________________________________________________________________________________________________________________________________________________________</a:t>
            </a:r>
            <a:endParaRPr lang="zh-CN" altLang="en-US" sz="32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2" name="矩形 1"/>
          <p:cNvSpPr>
            <a:spLocks noChangeAspect="1"/>
          </p:cNvSpPr>
          <p:nvPr/>
        </p:nvSpPr>
        <p:spPr>
          <a:xfrm>
            <a:off x="679450" y="2941779"/>
            <a:ext cx="10833100" cy="2593402"/>
          </a:xfrm>
          <a:prstGeom prst="rect">
            <a:avLst/>
          </a:prstGeom>
        </p:spPr>
        <p:txBody>
          <a:bodyPr>
            <a:spAutoFit/>
          </a:bodyPr>
          <a:lstStyle/>
          <a:p>
            <a:pPr>
              <a:lnSpc>
                <a:spcPct val="130000"/>
              </a:lnSpc>
            </a:pPr>
            <a:r>
              <a:rPr lang="zh-CN" altLang="en-US" sz="3200" b="1" dirty="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zh-CN" altLang="en-US" sz="3200" b="1" dirty="0">
                <a:solidFill>
                  <a:srgbClr val="FF0000"/>
                </a:solidFill>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日薄西山，余晖黯淡，大地很快就要被淹没在苍茫的暮色中了。词人用象征手法使人很自然地联想到南宋的国事亦如词人眼前的暮景，也将走向没落、衰亡。表现了作者心情的沉重。</a:t>
            </a:r>
            <a:r>
              <a:rPr lang="zh-CN" altLang="en-US" sz="3200" b="1" dirty="0">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sz="32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1158933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989F0394-E0DF-0B15-BBF7-12B4A7B84E9A}"/>
              </a:ext>
            </a:extLst>
          </p:cNvPr>
          <p:cNvSpPr txBox="1">
            <a:spLocks noChangeAspect="1"/>
          </p:cNvSpPr>
          <p:nvPr/>
        </p:nvSpPr>
        <p:spPr>
          <a:xfrm>
            <a:off x="679450" y="1362536"/>
            <a:ext cx="10833100" cy="4573560"/>
          </a:xfrm>
          <a:prstGeom prst="rect">
            <a:avLst/>
          </a:prstGeom>
          <a:noFill/>
        </p:spPr>
        <p:txBody>
          <a:bodyPr wrap="square">
            <a:spAutoFit/>
          </a:bodyPr>
          <a:lstStyle/>
          <a:p>
            <a:pPr marL="0" marR="0">
              <a:lnSpc>
                <a:spcPct val="130000"/>
              </a:lnSpc>
              <a:buNone/>
            </a:pP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19</a:t>
            </a:r>
            <a:r>
              <a:rPr lang="zh-CN" altLang="en-US" sz="3200" b="1" dirty="0">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上片的景物描写营造出了怎样的意境，请作分析</a:t>
            </a:r>
            <a:r>
              <a:rPr lang="zh-CN" altLang="en-US" sz="3200" b="1" dirty="0" smtClean="0">
                <a:effectLst/>
                <a:latin typeface="宋体" panose="02010600030101010101" pitchFamily="2" charset="-122"/>
                <a:ea typeface="宋体" panose="02010600030101010101" pitchFamily="2" charset="-122"/>
                <a:cs typeface="Times New Roman" panose="02020603050405020304" pitchFamily="18" charset="0"/>
              </a:rPr>
              <a:t>。</a:t>
            </a:r>
            <a:endParaRPr lang="en-US" altLang="zh-CN" sz="3200" b="1" dirty="0" smtClean="0">
              <a:effectLst/>
              <a:latin typeface="宋体" panose="02010600030101010101" pitchFamily="2" charset="-122"/>
              <a:ea typeface="宋体" panose="02010600030101010101" pitchFamily="2" charset="-122"/>
              <a:cs typeface="Times New Roman" panose="02020603050405020304" pitchFamily="18" charset="0"/>
            </a:endParaRPr>
          </a:p>
          <a:p>
            <a:pPr>
              <a:lnSpc>
                <a:spcPct val="130000"/>
              </a:lnSpc>
            </a:pPr>
            <a:r>
              <a:rPr lang="en-US" altLang="zh-CN" sz="3200" dirty="0">
                <a:latin typeface="Times New Roman" panose="02020603050405020304" pitchFamily="18" charset="0"/>
                <a:ea typeface="宋体" panose="02010600030101010101" pitchFamily="2" charset="-122"/>
                <a:cs typeface="Times New Roman" panose="02020603050405020304" pitchFamily="18" charset="0"/>
              </a:rPr>
              <a:t>________________________________________________________________________________________________________</a:t>
            </a:r>
            <a:endParaRPr lang="zh-CN" altLang="en-US" sz="3200" dirty="0">
              <a:effectLst/>
              <a:latin typeface="Calibri" panose="020F0502020204030204" pitchFamily="34" charset="0"/>
              <a:ea typeface="宋体" panose="02010600030101010101" pitchFamily="2" charset="-122"/>
              <a:cs typeface="Times New Roman" panose="02020603050405020304" pitchFamily="18" charset="0"/>
            </a:endParaRPr>
          </a:p>
          <a:p>
            <a:pPr marL="0" marR="0">
              <a:lnSpc>
                <a:spcPct val="130000"/>
              </a:lnSpc>
              <a:buNone/>
            </a:pPr>
            <a:r>
              <a:rPr lang="en-US" altLang="zh-CN" sz="3200" b="1" dirty="0" smtClean="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20</a:t>
            </a:r>
            <a:r>
              <a:rPr lang="zh-CN" altLang="en-US" sz="3200" b="1" dirty="0">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词的下片抒情方式有什么特点？请作简要分析</a:t>
            </a:r>
            <a:r>
              <a:rPr lang="zh-CN" altLang="en-US" sz="3200" b="1" dirty="0" smtClean="0">
                <a:effectLst/>
                <a:latin typeface="宋体" panose="02010600030101010101" pitchFamily="2" charset="-122"/>
                <a:ea typeface="宋体" panose="02010600030101010101" pitchFamily="2" charset="-122"/>
                <a:cs typeface="Times New Roman" panose="02020603050405020304" pitchFamily="18" charset="0"/>
              </a:rPr>
              <a:t>。</a:t>
            </a:r>
            <a:endParaRPr lang="en-US" altLang="zh-CN" sz="3200" b="1" dirty="0" smtClean="0">
              <a:effectLst/>
              <a:latin typeface="宋体" panose="02010600030101010101" pitchFamily="2" charset="-122"/>
              <a:ea typeface="宋体" panose="02010600030101010101" pitchFamily="2" charset="-122"/>
              <a:cs typeface="Times New Roman" panose="02020603050405020304" pitchFamily="18" charset="0"/>
            </a:endParaRPr>
          </a:p>
          <a:p>
            <a:pPr>
              <a:lnSpc>
                <a:spcPct val="130000"/>
              </a:lnSpc>
            </a:pPr>
            <a:r>
              <a:rPr lang="en-US" altLang="zh-CN" sz="3200" dirty="0" smtClean="0">
                <a:latin typeface="Times New Roman" panose="02020603050405020304" pitchFamily="18" charset="0"/>
                <a:ea typeface="宋体" panose="02010600030101010101" pitchFamily="2" charset="-122"/>
                <a:cs typeface="Times New Roman" panose="02020603050405020304" pitchFamily="18" charset="0"/>
              </a:rPr>
              <a:t>____________________________________________________________________________________________________________________________________________________________</a:t>
            </a:r>
            <a:endParaRPr lang="zh-CN" altLang="en-US" sz="32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2" name="矩形 1"/>
          <p:cNvSpPr>
            <a:spLocks noChangeAspect="1"/>
          </p:cNvSpPr>
          <p:nvPr/>
        </p:nvSpPr>
        <p:spPr>
          <a:xfrm>
            <a:off x="679450" y="1978235"/>
            <a:ext cx="10833100" cy="1313052"/>
          </a:xfrm>
          <a:prstGeom prst="rect">
            <a:avLst/>
          </a:prstGeom>
        </p:spPr>
        <p:txBody>
          <a:bodyPr>
            <a:spAutoFit/>
          </a:bodyPr>
          <a:lstStyle/>
          <a:p>
            <a:pPr>
              <a:lnSpc>
                <a:spcPct val="130000"/>
              </a:lnSpc>
            </a:pPr>
            <a:r>
              <a:rPr lang="zh-CN" altLang="en-US" sz="3200" b="1" dirty="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zh-CN" altLang="en-US" sz="3200" b="1" dirty="0">
                <a:solidFill>
                  <a:srgbClr val="FF0000"/>
                </a:solidFill>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上片写登楼所见的无边秋色，夕阳流水，营造出清冷萧条的意境，抒发了因山河残破而悲凉抑郁的心情。</a:t>
            </a:r>
            <a:r>
              <a:rPr lang="zh-CN" altLang="en-US" sz="3200" b="1" dirty="0">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sz="3200" dirty="0">
              <a:latin typeface="Calibri" panose="020F0502020204030204" pitchFamily="34" charset="0"/>
              <a:ea typeface="宋体" panose="02010600030101010101" pitchFamily="2" charset="-122"/>
              <a:cs typeface="Times New Roman" panose="02020603050405020304" pitchFamily="18" charset="0"/>
            </a:endParaRPr>
          </a:p>
        </p:txBody>
      </p:sp>
      <p:sp>
        <p:nvSpPr>
          <p:cNvPr id="4" name="矩形 3"/>
          <p:cNvSpPr>
            <a:spLocks noChangeAspect="1"/>
          </p:cNvSpPr>
          <p:nvPr/>
        </p:nvSpPr>
        <p:spPr>
          <a:xfrm>
            <a:off x="679450" y="3878850"/>
            <a:ext cx="10833100" cy="1953227"/>
          </a:xfrm>
          <a:prstGeom prst="rect">
            <a:avLst/>
          </a:prstGeom>
        </p:spPr>
        <p:txBody>
          <a:bodyPr>
            <a:spAutoFit/>
          </a:bodyPr>
          <a:lstStyle/>
          <a:p>
            <a:pPr>
              <a:lnSpc>
                <a:spcPct val="130000"/>
              </a:lnSpc>
            </a:pPr>
            <a:r>
              <a:rPr lang="zh-CN" altLang="en-US" sz="3200" b="1" dirty="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zh-CN" altLang="en-US" sz="3200" b="1" dirty="0">
                <a:solidFill>
                  <a:srgbClr val="FF0000"/>
                </a:solidFill>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前面直抒胸臆，表达亡国之痛、收复中原的心志以及对朝廷的愤慨；后面用拟人的手法，请托</a:t>
            </a:r>
            <a:r>
              <a:rPr lang="zh-CN" altLang="en-US" sz="3200" b="1" dirty="0">
                <a:solidFill>
                  <a:srgbClr val="FF0000"/>
                </a:solidFill>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a:t>
            </a:r>
            <a:r>
              <a:rPr lang="zh-CN" altLang="en-US" sz="3200" b="1" dirty="0">
                <a:solidFill>
                  <a:srgbClr val="FF0000"/>
                </a:solidFill>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悲风</a:t>
            </a:r>
            <a:r>
              <a:rPr lang="zh-CN" altLang="en-US" sz="3200" b="1" dirty="0">
                <a:solidFill>
                  <a:srgbClr val="FF0000"/>
                </a:solidFill>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a:t>
            </a:r>
            <a:r>
              <a:rPr lang="zh-CN" altLang="en-US" sz="3200" b="1" dirty="0">
                <a:solidFill>
                  <a:srgbClr val="FF0000"/>
                </a:solidFill>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把泪吹过扬州去，含蓄深沉地表达了忧国忧民的情感。</a:t>
            </a:r>
            <a:r>
              <a:rPr lang="zh-CN" altLang="en-US" sz="3200" b="1" dirty="0">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sz="32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5356545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Effect transition="in" filter="fade">
                                      <p:cBhvr>
                                        <p:cTn id="12"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6BE1B78D-1D43-CAD3-E0AB-53A09E6C67FF}"/>
              </a:ext>
            </a:extLst>
          </p:cNvPr>
          <p:cNvSpPr txBox="1">
            <a:spLocks noChangeAspect="1"/>
          </p:cNvSpPr>
          <p:nvPr/>
        </p:nvSpPr>
        <p:spPr>
          <a:xfrm>
            <a:off x="679450" y="1682623"/>
            <a:ext cx="10833100" cy="3933384"/>
          </a:xfrm>
          <a:prstGeom prst="rect">
            <a:avLst/>
          </a:prstGeom>
          <a:noFill/>
        </p:spPr>
        <p:txBody>
          <a:bodyPr wrap="square">
            <a:spAutoFit/>
          </a:bodyPr>
          <a:lstStyle/>
          <a:p>
            <a:pPr marL="0" marR="0" algn="ctr">
              <a:lnSpc>
                <a:spcPct val="130000"/>
              </a:lnSpc>
              <a:buNone/>
            </a:pPr>
            <a:r>
              <a:rPr lang="en-US" altLang="zh-CN" sz="3200" b="1" dirty="0">
                <a:effectLst/>
                <a:latin typeface="Times New Roman" panose="02020603050405020304" pitchFamily="18" charset="0"/>
                <a:ea typeface="黑体" panose="02010609060101010101" pitchFamily="49" charset="-122"/>
                <a:cs typeface="Times New Roman" panose="02020603050405020304" pitchFamily="18" charset="0"/>
              </a:rPr>
              <a:t>(</a:t>
            </a:r>
            <a:r>
              <a:rPr lang="zh-CN" altLang="en-US" sz="3200" b="1" dirty="0">
                <a:effectLst/>
                <a:latin typeface="黑体" panose="02010609060101010101" pitchFamily="49" charset="-122"/>
                <a:ea typeface="黑体" panose="02010609060101010101" pitchFamily="49" charset="-122"/>
                <a:cs typeface="Times New Roman" panose="02020603050405020304" pitchFamily="18" charset="0"/>
              </a:rPr>
              <a:t>四</a:t>
            </a:r>
            <a:r>
              <a:rPr lang="en-US" altLang="zh-CN" sz="3200" b="1" dirty="0">
                <a:effectLst/>
                <a:latin typeface="Times New Roman" panose="02020603050405020304" pitchFamily="18" charset="0"/>
                <a:ea typeface="黑体" panose="02010609060101010101" pitchFamily="49" charset="-122"/>
                <a:cs typeface="Times New Roman" panose="02020603050405020304" pitchFamily="18" charset="0"/>
              </a:rPr>
              <a:t>)</a:t>
            </a:r>
            <a:r>
              <a:rPr lang="zh-CN" altLang="en-US" sz="3200" b="1" dirty="0">
                <a:effectLst/>
                <a:latin typeface="黑体" panose="02010609060101010101" pitchFamily="49" charset="-122"/>
                <a:ea typeface="黑体" panose="02010609060101010101" pitchFamily="49" charset="-122"/>
                <a:cs typeface="Times New Roman" panose="02020603050405020304" pitchFamily="18" charset="0"/>
              </a:rPr>
              <a:t>如梦令</a:t>
            </a:r>
            <a:endParaRPr lang="zh-CN" altLang="en-US" sz="3200" dirty="0">
              <a:effectLst/>
              <a:latin typeface="Calibri" panose="020F0502020204030204" pitchFamily="34" charset="0"/>
              <a:ea typeface="宋体" panose="02010600030101010101" pitchFamily="2" charset="-122"/>
              <a:cs typeface="Times New Roman" panose="02020603050405020304" pitchFamily="18" charset="0"/>
            </a:endParaRPr>
          </a:p>
          <a:p>
            <a:pPr marL="0" marR="0" indent="280670">
              <a:lnSpc>
                <a:spcPct val="130000"/>
              </a:lnSpc>
              <a:buNone/>
            </a:pPr>
            <a:r>
              <a:rPr lang="zh-CN" altLang="en-US" sz="3200" b="1" dirty="0">
                <a:effectLst/>
                <a:latin typeface="楷体" panose="02010609060101010101" pitchFamily="49" charset="-122"/>
                <a:ea typeface="楷体" panose="02010609060101010101" pitchFamily="49" charset="-122"/>
                <a:cs typeface="Times New Roman" panose="02020603050405020304" pitchFamily="18" charset="0"/>
              </a:rPr>
              <a:t>  常记溪亭日暮，沉醉不知归路。兴尽晚回舟，误入藕花深处。争渡，争渡，惊起一滩鸥鹭。</a:t>
            </a:r>
            <a:endParaRPr lang="zh-CN" altLang="en-US" sz="3200" dirty="0">
              <a:effectLst/>
              <a:latin typeface="Calibri" panose="020F0502020204030204" pitchFamily="34" charset="0"/>
              <a:ea typeface="宋体" panose="02010600030101010101" pitchFamily="2" charset="-122"/>
              <a:cs typeface="Times New Roman" panose="02020603050405020304" pitchFamily="18" charset="0"/>
            </a:endParaRPr>
          </a:p>
          <a:p>
            <a:pPr marL="0" marR="0">
              <a:lnSpc>
                <a:spcPct val="130000"/>
              </a:lnSpc>
            </a:pP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21</a:t>
            </a:r>
            <a:r>
              <a:rPr lang="zh-CN" altLang="en-US" sz="3200" b="1" dirty="0">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a:t>
            </a:r>
            <a:r>
              <a:rPr lang="en-US" altLang="zh-CN" sz="3200" b="1" dirty="0">
                <a:effectLst/>
                <a:latin typeface="宋体" panose="02010600030101010101" pitchFamily="2" charset="-122"/>
                <a:ea typeface="宋体" panose="02010600030101010101" pitchFamily="2" charset="-122"/>
                <a:cs typeface="Times New Roman" panose="02020603050405020304" pitchFamily="18" charset="0"/>
              </a:rPr>
              <a:t>《</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如梦令</a:t>
            </a:r>
            <a:r>
              <a:rPr lang="en-US" altLang="zh-CN" sz="3200" b="1" dirty="0">
                <a:effectLst/>
                <a:latin typeface="宋体" panose="02010600030101010101" pitchFamily="2" charset="-122"/>
                <a:ea typeface="宋体" panose="02010600030101010101" pitchFamily="2" charset="-122"/>
                <a:cs typeface="Times New Roman" panose="02020603050405020304" pitchFamily="18" charset="0"/>
              </a:rPr>
              <a:t>》</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这首词中，表现作者心底欢愉的词语是</a:t>
            </a:r>
            <a:r>
              <a:rPr lang="zh-CN" altLang="en-US" sz="3200" b="1" dirty="0" smtClean="0">
                <a:effectLst/>
                <a:latin typeface="宋体" panose="02010600030101010101" pitchFamily="2" charset="-122"/>
                <a:ea typeface="宋体" panose="02010600030101010101" pitchFamily="2" charset="-122"/>
                <a:cs typeface="Times New Roman" panose="02020603050405020304" pitchFamily="18" charset="0"/>
              </a:rPr>
              <a:t>“</a:t>
            </a:r>
            <a:r>
              <a:rPr lang="zh-CN" altLang="en-US" sz="3200" b="1" u="sng" dirty="0" smtClean="0">
                <a:solidFill>
                  <a:srgbClr val="FF0000"/>
                </a:solidFill>
                <a:effectLst/>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zh-CN" altLang="en-US" sz="3200" b="1" u="sng" dirty="0" smtClean="0">
                <a:solidFill>
                  <a:srgbClr val="FF0000"/>
                </a:solidFill>
                <a:effectLst/>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    </a:t>
            </a:r>
            <a:r>
              <a:rPr lang="zh-CN" altLang="en-US" sz="3200" b="1" u="sng" dirty="0" smtClean="0">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en-US" sz="3200" b="1" dirty="0" smtClean="0">
                <a:effectLst/>
                <a:latin typeface="宋体" panose="02010600030101010101" pitchFamily="2" charset="-122"/>
                <a:ea typeface="宋体" panose="02010600030101010101" pitchFamily="2" charset="-122"/>
                <a:cs typeface="Times New Roman" panose="02020603050405020304" pitchFamily="18" charset="0"/>
              </a:rPr>
              <a:t>”</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，词中与“误入”互为照应的是</a:t>
            </a:r>
            <a:r>
              <a:rPr lang="zh-CN" altLang="en-US" sz="3200" b="1" dirty="0" smtClean="0">
                <a:effectLst/>
                <a:latin typeface="宋体" panose="02010600030101010101" pitchFamily="2" charset="-122"/>
                <a:ea typeface="宋体" panose="02010600030101010101" pitchFamily="2" charset="-122"/>
                <a:cs typeface="Times New Roman" panose="02020603050405020304" pitchFamily="18" charset="0"/>
              </a:rPr>
              <a:t>“</a:t>
            </a:r>
            <a:r>
              <a:rPr lang="zh-CN" altLang="en-US" sz="3200" b="1" u="sng" dirty="0" smtClean="0">
                <a:solidFill>
                  <a:srgbClr val="FF0000"/>
                </a:solidFill>
                <a:effectLst/>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zh-CN" altLang="en-US" sz="3200" b="1" u="sng" dirty="0" smtClean="0">
                <a:solidFill>
                  <a:srgbClr val="FF0000"/>
                </a:solidFill>
                <a:effectLst/>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        </a:t>
            </a:r>
            <a:r>
              <a:rPr lang="zh-CN" altLang="en-US" sz="3200" b="1" u="sng" dirty="0" smtClean="0">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en-US" sz="3200" b="1" dirty="0" smtClean="0">
                <a:effectLst/>
                <a:latin typeface="宋体" panose="02010600030101010101" pitchFamily="2" charset="-122"/>
                <a:ea typeface="宋体" panose="02010600030101010101" pitchFamily="2" charset="-122"/>
                <a:cs typeface="Times New Roman" panose="02020603050405020304" pitchFamily="18" charset="0"/>
              </a:rPr>
              <a:t>”</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和</a:t>
            </a:r>
            <a:r>
              <a:rPr lang="zh-CN" altLang="en-US" sz="3200" b="1" dirty="0" smtClean="0">
                <a:effectLst/>
                <a:latin typeface="宋体" panose="02010600030101010101" pitchFamily="2" charset="-122"/>
                <a:ea typeface="宋体" panose="02010600030101010101" pitchFamily="2" charset="-122"/>
                <a:cs typeface="Times New Roman" panose="02020603050405020304" pitchFamily="18" charset="0"/>
              </a:rPr>
              <a:t>“</a:t>
            </a:r>
            <a:r>
              <a:rPr lang="zh-CN" altLang="en-US" sz="3200" b="1" u="sng" dirty="0" smtClean="0">
                <a:solidFill>
                  <a:srgbClr val="FF0000"/>
                </a:solidFill>
                <a:effectLst/>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zh-CN" altLang="en-US" sz="3200" b="1" u="sng" dirty="0" smtClean="0">
                <a:solidFill>
                  <a:srgbClr val="FF0000"/>
                </a:solidFill>
                <a:effectLst/>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    </a:t>
            </a:r>
            <a:r>
              <a:rPr lang="zh-CN" altLang="en-US" sz="3200" b="1" u="sng" dirty="0" smtClean="0">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en-US" sz="3200" b="1" dirty="0" smtClean="0">
                <a:effectLst/>
                <a:latin typeface="宋体" panose="02010600030101010101" pitchFamily="2" charset="-122"/>
                <a:ea typeface="宋体" panose="02010600030101010101" pitchFamily="2" charset="-122"/>
                <a:cs typeface="Times New Roman" panose="02020603050405020304" pitchFamily="18" charset="0"/>
              </a:rPr>
              <a:t>”</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a:t>
            </a:r>
            <a:r>
              <a:rPr lang="zh-CN" altLang="en-US" sz="3200" b="1" dirty="0">
                <a:effectLst/>
                <a:latin typeface="Times New Roman" panose="02020603050405020304" pitchFamily="18" charset="0"/>
                <a:ea typeface="宋体" panose="02010600030101010101" pitchFamily="2" charset="-122"/>
                <a:cs typeface="Times New Roman" panose="02020603050405020304" pitchFamily="18" charset="0"/>
              </a:rPr>
              <a:t> </a:t>
            </a:r>
            <a:endParaRPr lang="zh-CN" altLang="en-US" sz="32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5" name="A_44d1a"/>
          <p:cNvSpPr/>
          <p:nvPr/>
        </p:nvSpPr>
        <p:spPr>
          <a:xfrm>
            <a:off x="1077278" y="4949063"/>
            <a:ext cx="1527238" cy="475488"/>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3200" b="1">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zh-CN" altLang="en-US" sz="3200" b="1">
                <a:solidFill>
                  <a:srgbClr val="FF0000"/>
                </a:solidFill>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争渡</a:t>
            </a:r>
            <a:r>
              <a:rPr lang="zh-CN" altLang="en-US" sz="3200" b="1">
                <a:solidFill>
                  <a:prstClr val="black"/>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a:p>
        </p:txBody>
      </p:sp>
      <p:sp>
        <p:nvSpPr>
          <p:cNvPr id="4" name="A_8b142"/>
          <p:cNvSpPr/>
          <p:nvPr/>
        </p:nvSpPr>
        <p:spPr>
          <a:xfrm>
            <a:off x="8624253" y="4315079"/>
            <a:ext cx="2343212" cy="475488"/>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3200" b="1">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zh-CN" altLang="en-US" sz="3200" b="1">
                <a:solidFill>
                  <a:srgbClr val="FF0000"/>
                </a:solidFill>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不知归路</a:t>
            </a:r>
            <a:r>
              <a:rPr lang="zh-CN" altLang="en-US" sz="3200" b="1">
                <a:solidFill>
                  <a:prstClr val="black"/>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a:p>
        </p:txBody>
      </p:sp>
      <p:sp>
        <p:nvSpPr>
          <p:cNvPr id="2" name="A_97314"/>
          <p:cNvSpPr/>
          <p:nvPr/>
        </p:nvSpPr>
        <p:spPr>
          <a:xfrm>
            <a:off x="1077278" y="4315079"/>
            <a:ext cx="1527238" cy="475488"/>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3200" b="1">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zh-CN" altLang="en-US" sz="3200" b="1">
                <a:solidFill>
                  <a:srgbClr val="FF0000"/>
                </a:solidFill>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沉醉</a:t>
            </a:r>
            <a:r>
              <a:rPr lang="zh-CN" altLang="en-US" sz="3200" b="1">
                <a:solidFill>
                  <a:prstClr val="black"/>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a:p>
        </p:txBody>
      </p:sp>
    </p:spTree>
    <p:extLst>
      <p:ext uri="{BB962C8B-B14F-4D97-AF65-F5344CB8AC3E}">
        <p14:creationId xmlns:p14="http://schemas.microsoft.com/office/powerpoint/2010/main" val="4133773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4" grpId="0" animBg="1"/>
      <p:bldP spid="2"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EF930057-569E-22FD-32E7-663BE103063C}"/>
              </a:ext>
            </a:extLst>
          </p:cNvPr>
          <p:cNvSpPr txBox="1">
            <a:spLocks noChangeAspect="1"/>
          </p:cNvSpPr>
          <p:nvPr/>
        </p:nvSpPr>
        <p:spPr>
          <a:xfrm>
            <a:off x="679450" y="1362536"/>
            <a:ext cx="10833100" cy="4573560"/>
          </a:xfrm>
          <a:prstGeom prst="rect">
            <a:avLst/>
          </a:prstGeom>
          <a:noFill/>
        </p:spPr>
        <p:txBody>
          <a:bodyPr wrap="square">
            <a:spAutoFit/>
          </a:bodyPr>
          <a:lstStyle/>
          <a:p>
            <a:pPr marL="0" marR="0">
              <a:lnSpc>
                <a:spcPct val="130000"/>
              </a:lnSpc>
              <a:buNone/>
            </a:pP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22</a:t>
            </a:r>
            <a:r>
              <a:rPr lang="zh-CN" altLang="en-US" sz="3200" b="1" dirty="0">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对</a:t>
            </a:r>
            <a:r>
              <a:rPr lang="en-US" altLang="zh-CN" sz="3200" b="1" dirty="0">
                <a:effectLst/>
                <a:latin typeface="宋体" panose="02010600030101010101" pitchFamily="2" charset="-122"/>
                <a:ea typeface="宋体" panose="02010600030101010101" pitchFamily="2" charset="-122"/>
                <a:cs typeface="Times New Roman" panose="02020603050405020304" pitchFamily="18" charset="0"/>
              </a:rPr>
              <a:t>《</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如梦令</a:t>
            </a:r>
            <a:r>
              <a:rPr lang="en-US" altLang="zh-CN" sz="3200" b="1" dirty="0">
                <a:effectLst/>
                <a:latin typeface="宋体" panose="02010600030101010101" pitchFamily="2" charset="-122"/>
                <a:ea typeface="宋体" panose="02010600030101010101" pitchFamily="2" charset="-122"/>
                <a:cs typeface="Times New Roman" panose="02020603050405020304" pitchFamily="18" charset="0"/>
              </a:rPr>
              <a:t>》</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一词赏析有误的一项是</a:t>
            </a:r>
            <a:r>
              <a:rPr lang="en-US" altLang="zh-CN" sz="3200" b="1">
                <a:effectLst/>
                <a:latin typeface="Times New Roman" panose="02020603050405020304" pitchFamily="18" charset="0"/>
                <a:ea typeface="宋体" panose="02010600030101010101" pitchFamily="2" charset="-122"/>
                <a:cs typeface="Times New Roman" panose="02020603050405020304" pitchFamily="18" charset="0"/>
              </a:rPr>
              <a:t>(</a:t>
            </a:r>
            <a:r>
              <a:rPr lang="zh-CN" altLang="en-US" sz="3200" b="1">
                <a:solidFill>
                  <a:srgbClr val="FF0000"/>
                </a:solidFill>
                <a:effectLst/>
                <a:latin typeface="Times New Roman" panose="02020603050405020304" pitchFamily="18" charset="0"/>
                <a:ea typeface="黑体" panose="02010609060101010101" pitchFamily="49" charset="-122"/>
                <a:cs typeface="Times New Roman" panose="02020603050405020304" pitchFamily="18" charset="0"/>
              </a:rPr>
              <a:t>   </a:t>
            </a:r>
            <a:r>
              <a:rPr lang="en-US" altLang="zh-CN" sz="3200" b="1" smtClean="0">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  </a:t>
            </a:r>
            <a:r>
              <a:rPr lang="zh-CN" altLang="en-US" sz="3200" b="1" smtClean="0">
                <a:effectLst/>
                <a:latin typeface="Times New Roman" panose="02020603050405020304" pitchFamily="18" charset="0"/>
                <a:ea typeface="宋体" panose="02010600030101010101" pitchFamily="2" charset="-122"/>
                <a:cs typeface="Times New Roman" panose="02020603050405020304" pitchFamily="18" charset="0"/>
              </a:rPr>
              <a:t> </a:t>
            </a:r>
            <a:r>
              <a:rPr lang="zh-CN" altLang="en-US" sz="3200" b="1" smtClean="0">
                <a:solidFill>
                  <a:srgbClr val="FF0000"/>
                </a:solidFill>
                <a:effectLst/>
                <a:latin typeface="Times New Roman" panose="02020603050405020304" pitchFamily="18" charset="0"/>
                <a:ea typeface="黑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en-US" sz="3200" dirty="0">
              <a:effectLst/>
              <a:latin typeface="Calibri" panose="020F0502020204030204" pitchFamily="34" charset="0"/>
              <a:ea typeface="宋体" panose="02010600030101010101" pitchFamily="2" charset="-122"/>
              <a:cs typeface="Times New Roman" panose="02020603050405020304" pitchFamily="18" charset="0"/>
            </a:endParaRPr>
          </a:p>
          <a:p>
            <a:pPr marL="0" marR="0">
              <a:lnSpc>
                <a:spcPct val="130000"/>
              </a:lnSpc>
              <a:buNone/>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A</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．这首词表现了词人热爱生活、热爱自然的欢畅心情和清雅逸趣。</a:t>
            </a:r>
            <a:endParaRPr lang="zh-CN" altLang="en-US" sz="3200" dirty="0">
              <a:effectLst/>
              <a:latin typeface="Calibri" panose="020F0502020204030204" pitchFamily="34" charset="0"/>
              <a:ea typeface="宋体" panose="02010600030101010101" pitchFamily="2" charset="-122"/>
              <a:cs typeface="Times New Roman" panose="02020603050405020304" pitchFamily="18" charset="0"/>
            </a:endParaRPr>
          </a:p>
          <a:p>
            <a:pPr marL="0" marR="0">
              <a:lnSpc>
                <a:spcPct val="130000"/>
              </a:lnSpc>
              <a:buNone/>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B</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．“沉醉”表明因尽兴畅饮而大醉，也包含了词人为溪边美景沉醉之意。</a:t>
            </a:r>
            <a:endParaRPr lang="zh-CN" altLang="en-US" sz="3200" dirty="0">
              <a:effectLst/>
              <a:latin typeface="Calibri" panose="020F0502020204030204" pitchFamily="34" charset="0"/>
              <a:ea typeface="宋体" panose="02010600030101010101" pitchFamily="2" charset="-122"/>
              <a:cs typeface="Times New Roman" panose="02020603050405020304" pitchFamily="18" charset="0"/>
            </a:endParaRPr>
          </a:p>
          <a:p>
            <a:pPr marL="0" marR="0">
              <a:lnSpc>
                <a:spcPct val="130000"/>
              </a:lnSpc>
              <a:buNone/>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C</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．“惊起一滩鸥鹭”写出了词人的恐惧之情。</a:t>
            </a:r>
            <a:endParaRPr lang="zh-CN" altLang="en-US" sz="3200" dirty="0">
              <a:effectLst/>
              <a:latin typeface="Calibri" panose="020F0502020204030204" pitchFamily="34" charset="0"/>
              <a:ea typeface="宋体" panose="02010600030101010101" pitchFamily="2" charset="-122"/>
              <a:cs typeface="Times New Roman" panose="02020603050405020304" pitchFamily="18" charset="0"/>
            </a:endParaRPr>
          </a:p>
          <a:p>
            <a:pPr marL="0" marR="0">
              <a:lnSpc>
                <a:spcPct val="130000"/>
              </a:lnSpc>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D</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．朗读时，第一句节奏可划分为“常记</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溪亭</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日暮”。</a:t>
            </a:r>
            <a:endParaRPr lang="zh-CN" altLang="en-US" sz="32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2" name="A_557db"/>
          <p:cNvSpPr/>
          <p:nvPr/>
        </p:nvSpPr>
        <p:spPr>
          <a:xfrm>
            <a:off x="8146415" y="1459056"/>
            <a:ext cx="1411350" cy="570586"/>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3200" b="1" smtClean="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   </a:t>
            </a:r>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en-US" sz="3200" b="1">
                <a:solidFill>
                  <a:prstClr val="black"/>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a:p>
        </p:txBody>
      </p:sp>
    </p:spTree>
    <p:extLst>
      <p:ext uri="{BB962C8B-B14F-4D97-AF65-F5344CB8AC3E}">
        <p14:creationId xmlns:p14="http://schemas.microsoft.com/office/powerpoint/2010/main" val="18596991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5A283CF5-5B29-6418-1240-5E038BD1DEF5}"/>
              </a:ext>
            </a:extLst>
          </p:cNvPr>
          <p:cNvSpPr txBox="1">
            <a:spLocks noChangeAspect="1"/>
          </p:cNvSpPr>
          <p:nvPr/>
        </p:nvSpPr>
        <p:spPr>
          <a:xfrm>
            <a:off x="679450" y="2642886"/>
            <a:ext cx="10833100" cy="2012859"/>
          </a:xfrm>
          <a:prstGeom prst="rect">
            <a:avLst/>
          </a:prstGeom>
          <a:noFill/>
        </p:spPr>
        <p:txBody>
          <a:bodyPr wrap="square">
            <a:spAutoFit/>
          </a:bodyPr>
          <a:lstStyle/>
          <a:p>
            <a:pPr marL="0" marR="0">
              <a:lnSpc>
                <a:spcPct val="130000"/>
              </a:lnSpc>
              <a:buNone/>
            </a:pP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23</a:t>
            </a:r>
            <a:r>
              <a:rPr lang="zh-CN" altLang="en-US" sz="3200" b="1" dirty="0">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这首词记叙了一件什么事？这件事发生在什么季节</a:t>
            </a:r>
            <a:r>
              <a:rPr lang="zh-CN" altLang="en-US" sz="3200" b="1" dirty="0" smtClean="0">
                <a:effectLst/>
                <a:latin typeface="宋体" panose="02010600030101010101" pitchFamily="2" charset="-122"/>
                <a:ea typeface="宋体" panose="02010600030101010101" pitchFamily="2" charset="-122"/>
                <a:cs typeface="Times New Roman" panose="02020603050405020304" pitchFamily="18" charset="0"/>
              </a:rPr>
              <a:t>？</a:t>
            </a:r>
            <a:endParaRPr lang="en-US" altLang="zh-CN" sz="3200" b="1" dirty="0" smtClean="0">
              <a:effectLst/>
              <a:latin typeface="宋体" panose="02010600030101010101" pitchFamily="2" charset="-122"/>
              <a:ea typeface="宋体" panose="02010600030101010101" pitchFamily="2" charset="-122"/>
              <a:cs typeface="Times New Roman" panose="02020603050405020304" pitchFamily="18" charset="0"/>
            </a:endParaRPr>
          </a:p>
          <a:p>
            <a:pPr>
              <a:lnSpc>
                <a:spcPct val="130000"/>
              </a:lnSpc>
            </a:pPr>
            <a:r>
              <a:rPr lang="en-US" altLang="zh-CN" sz="3200" dirty="0" smtClean="0">
                <a:latin typeface="Times New Roman" panose="02020603050405020304" pitchFamily="18" charset="0"/>
                <a:ea typeface="宋体" panose="02010600030101010101" pitchFamily="2" charset="-122"/>
                <a:cs typeface="Times New Roman" panose="02020603050405020304" pitchFamily="18" charset="0"/>
              </a:rPr>
              <a:t>________________________________________________________________________________________________________</a:t>
            </a:r>
            <a:endParaRPr lang="zh-CN" altLang="en-US" sz="32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2" name="矩形 1"/>
          <p:cNvSpPr>
            <a:spLocks noChangeAspect="1"/>
          </p:cNvSpPr>
          <p:nvPr/>
        </p:nvSpPr>
        <p:spPr>
          <a:xfrm>
            <a:off x="679450" y="3244217"/>
            <a:ext cx="10833100" cy="1313052"/>
          </a:xfrm>
          <a:prstGeom prst="rect">
            <a:avLst/>
          </a:prstGeom>
        </p:spPr>
        <p:txBody>
          <a:bodyPr>
            <a:spAutoFit/>
          </a:bodyPr>
          <a:lstStyle/>
          <a:p>
            <a:pPr>
              <a:lnSpc>
                <a:spcPct val="130000"/>
              </a:lnSpc>
            </a:pPr>
            <a:r>
              <a:rPr lang="zh-CN" altLang="en-US" sz="3200" b="1" dirty="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zh-CN" altLang="en-US" sz="3200" b="1" dirty="0">
                <a:solidFill>
                  <a:srgbClr val="FF0000"/>
                </a:solidFill>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词人命舟备酒，畅游于清溪，因沉酣竟不知日之夕矣，沉沉暮霭中，回舟误入曲港横塘，藕花深处。</a:t>
            </a:r>
            <a:r>
              <a:rPr lang="zh-CN" altLang="en-US" sz="3200" b="1" dirty="0">
                <a:solidFill>
                  <a:srgbClr val="FF0000"/>
                </a:solidFill>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 </a:t>
            </a:r>
            <a:r>
              <a:rPr lang="zh-CN" altLang="en-US" sz="3200" b="1" dirty="0">
                <a:solidFill>
                  <a:srgbClr val="FF0000"/>
                </a:solidFill>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夏季。</a:t>
            </a:r>
            <a:r>
              <a:rPr lang="zh-CN" altLang="en-US" sz="3200" b="1" dirty="0">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sz="32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5185339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852F51E-0B0D-4410-9F52-935F9483CDBE}"/>
              </a:ext>
            </a:extLst>
          </p:cNvPr>
          <p:cNvSpPr/>
          <p:nvPr/>
        </p:nvSpPr>
        <p:spPr>
          <a:xfrm>
            <a:off x="0" y="2273942"/>
            <a:ext cx="12192000" cy="1730241"/>
          </a:xfrm>
          <a:prstGeom prst="rect">
            <a:avLst/>
          </a:prstGeom>
          <a:solidFill>
            <a:srgbClr val="E6001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Times New Roman" panose="02020603050405020304" pitchFamily="18" charset="0"/>
              <a:cs typeface="Times New Roman" panose="02020603050405020304" pitchFamily="18" charset="0"/>
            </a:endParaRPr>
          </a:p>
        </p:txBody>
      </p:sp>
      <p:pic>
        <p:nvPicPr>
          <p:cNvPr id="14" name="图片 13">
            <a:extLst>
              <a:ext uri="{FF2B5EF4-FFF2-40B4-BE49-F238E27FC236}">
                <a16:creationId xmlns:a16="http://schemas.microsoft.com/office/drawing/2014/main" id="{D28D4CCA-B443-4DE6-B305-5643B8CAA655}"/>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84863" y="908321"/>
            <a:ext cx="1730939" cy="616443"/>
          </a:xfrm>
          <a:prstGeom prst="rect">
            <a:avLst/>
          </a:prstGeom>
        </p:spPr>
      </p:pic>
      <p:sp>
        <p:nvSpPr>
          <p:cNvPr id="2" name="TextBox 14">
            <a:extLst>
              <a:ext uri="{FF2B5EF4-FFF2-40B4-BE49-F238E27FC236}">
                <a16:creationId xmlns:a16="http://schemas.microsoft.com/office/drawing/2014/main" id="{DDBB0582-9D5D-6CF5-F6A1-1938C2DA1945}"/>
              </a:ext>
            </a:extLst>
          </p:cNvPr>
          <p:cNvSpPr txBox="1"/>
          <p:nvPr/>
        </p:nvSpPr>
        <p:spPr>
          <a:xfrm>
            <a:off x="272321" y="2385009"/>
            <a:ext cx="11647357" cy="1446550"/>
          </a:xfrm>
          <a:prstGeom prst="rect">
            <a:avLst/>
          </a:prstGeom>
          <a:noFill/>
        </p:spPr>
        <p:txBody>
          <a:bodyPr vert="horz" wrap="square">
            <a:spAutoFit/>
          </a:bodyPr>
          <a:lstStyle/>
          <a:p>
            <a:pPr algn="ctr" fontAlgn="auto">
              <a:spcBef>
                <a:spcPts val="0"/>
              </a:spcBef>
              <a:spcAft>
                <a:spcPts val="0"/>
              </a:spcAft>
              <a:defRPr/>
            </a:pPr>
            <a:r>
              <a:rPr lang="zh-CN" altLang="en-US" sz="4600" b="1"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第六单元　品格志趣</a:t>
            </a:r>
            <a:endParaRPr lang="en-US" altLang="zh-CN" sz="4600" b="1"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endParaRPr>
          </a:p>
          <a:p>
            <a:pPr algn="ctr" fontAlgn="auto">
              <a:spcBef>
                <a:spcPts val="0"/>
              </a:spcBef>
              <a:spcAft>
                <a:spcPts val="0"/>
              </a:spcAft>
              <a:defRPr/>
            </a:pPr>
            <a:r>
              <a:rPr lang="zh-CN" altLang="en-US" sz="4200" b="1"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课外古诗词诵读　</a:t>
            </a:r>
          </a:p>
        </p:txBody>
      </p:sp>
    </p:spTree>
    <p:extLst>
      <p:ext uri="{BB962C8B-B14F-4D97-AF65-F5344CB8AC3E}">
        <p14:creationId xmlns:p14="http://schemas.microsoft.com/office/powerpoint/2010/main" val="352920298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F8F436C4-7F72-DFDB-FE4C-DEC1C003C998}"/>
              </a:ext>
            </a:extLst>
          </p:cNvPr>
          <p:cNvSpPr txBox="1">
            <a:spLocks noChangeAspect="1"/>
          </p:cNvSpPr>
          <p:nvPr/>
        </p:nvSpPr>
        <p:spPr>
          <a:xfrm>
            <a:off x="679450" y="1042449"/>
            <a:ext cx="10833100" cy="5213735"/>
          </a:xfrm>
          <a:prstGeom prst="rect">
            <a:avLst/>
          </a:prstGeom>
          <a:noFill/>
        </p:spPr>
        <p:txBody>
          <a:bodyPr wrap="square">
            <a:spAutoFit/>
          </a:bodyPr>
          <a:lstStyle/>
          <a:p>
            <a:pPr marL="0" marR="0">
              <a:lnSpc>
                <a:spcPct val="130000"/>
              </a:lnSpc>
              <a:buNone/>
            </a:pP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24</a:t>
            </a:r>
            <a:r>
              <a:rPr lang="zh-CN" altLang="en-US" sz="3200" b="1" dirty="0">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．［核心素养</a:t>
            </a:r>
            <a:r>
              <a:rPr lang="en-US" altLang="zh-CN" sz="3200" b="1" dirty="0">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a:t>
            </a:r>
            <a:r>
              <a:rPr lang="zh-CN" altLang="en-US" sz="3200" b="1" dirty="0">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思维能力］</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展开联想与想象，用生动的语言描绘“争渡，争渡，惊起一滩鸥鹭”的画面并试赏析“惊起一滩鸥鹭”中“惊”字的妙处</a:t>
            </a:r>
            <a:r>
              <a:rPr lang="zh-CN" altLang="en-US" sz="3200" b="1" dirty="0" smtClean="0">
                <a:effectLst/>
                <a:latin typeface="宋体" panose="02010600030101010101" pitchFamily="2" charset="-122"/>
                <a:ea typeface="宋体" panose="02010600030101010101" pitchFamily="2" charset="-122"/>
                <a:cs typeface="Times New Roman" panose="02020603050405020304" pitchFamily="18" charset="0"/>
              </a:rPr>
              <a:t>。</a:t>
            </a:r>
            <a:endParaRPr lang="en-US" altLang="zh-CN" sz="3200" b="1" dirty="0" smtClean="0">
              <a:effectLst/>
              <a:latin typeface="宋体" panose="02010600030101010101" pitchFamily="2" charset="-122"/>
              <a:ea typeface="宋体" panose="02010600030101010101" pitchFamily="2" charset="-122"/>
              <a:cs typeface="Times New Roman" panose="02020603050405020304" pitchFamily="18" charset="0"/>
            </a:endParaRPr>
          </a:p>
          <a:p>
            <a:pPr>
              <a:lnSpc>
                <a:spcPct val="130000"/>
              </a:lnSpc>
            </a:pPr>
            <a:r>
              <a:rPr lang="en-US" altLang="zh-CN" sz="3200" dirty="0" smtClean="0">
                <a:latin typeface="Times New Roman" panose="02020603050405020304" pitchFamily="18" charset="0"/>
                <a:ea typeface="宋体" panose="02010600030101010101" pitchFamily="2" charset="-122"/>
                <a:cs typeface="Times New Roman" panose="02020603050405020304" pitchFamily="18" charset="0"/>
              </a:rPr>
              <a:t>____________________________________________________________________________________________________________________________________________________________________________________________________________________________________________________________________</a:t>
            </a:r>
            <a:endParaRPr lang="zh-CN" altLang="en-US" sz="32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2" name="矩形 1"/>
          <p:cNvSpPr>
            <a:spLocks noChangeAspect="1"/>
          </p:cNvSpPr>
          <p:nvPr/>
        </p:nvSpPr>
        <p:spPr>
          <a:xfrm>
            <a:off x="679450" y="2916662"/>
            <a:ext cx="10833100" cy="3234475"/>
          </a:xfrm>
          <a:prstGeom prst="rect">
            <a:avLst/>
          </a:prstGeom>
        </p:spPr>
        <p:txBody>
          <a:bodyPr>
            <a:spAutoFit/>
          </a:bodyPr>
          <a:lstStyle/>
          <a:p>
            <a:pPr>
              <a:lnSpc>
                <a:spcPct val="130000"/>
              </a:lnSpc>
            </a:pPr>
            <a:r>
              <a:rPr lang="zh-CN" altLang="en-US" sz="3200" b="1" dirty="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zh-CN" altLang="en-US" sz="3200" b="1" dirty="0">
                <a:solidFill>
                  <a:srgbClr val="FF0000"/>
                </a:solidFill>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暮色中船却误入荷塘深处，词人待到奋力划出，却惊起一群水鸟振翅纷飞，词人瞬间的惊愕很快变成喜悦。一时间，天下群鸟纷飞，与荷塘深处笑意盈盈的词人构成了一幅和谐的图画。</a:t>
            </a:r>
            <a:r>
              <a:rPr lang="zh-CN" altLang="en-US" sz="3200" b="1" dirty="0">
                <a:solidFill>
                  <a:srgbClr val="FF0000"/>
                </a:solidFill>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 “</a:t>
            </a:r>
            <a:r>
              <a:rPr lang="zh-CN" altLang="en-US" sz="3200" b="1" dirty="0">
                <a:solidFill>
                  <a:srgbClr val="FF0000"/>
                </a:solidFill>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惊</a:t>
            </a:r>
            <a:r>
              <a:rPr lang="zh-CN" altLang="en-US" sz="3200" b="1" dirty="0">
                <a:solidFill>
                  <a:srgbClr val="FF0000"/>
                </a:solidFill>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a:t>
            </a:r>
            <a:r>
              <a:rPr lang="zh-CN" altLang="en-US" sz="3200" b="1" dirty="0">
                <a:solidFill>
                  <a:srgbClr val="FF0000"/>
                </a:solidFill>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字既暗写出了船行之快，又生动地写出停栖在小洲上的鸥鹭被吓得惊慌失措的情态。</a:t>
            </a:r>
            <a:r>
              <a:rPr lang="zh-CN" altLang="en-US" sz="3200" b="1" dirty="0">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sz="3200" dirty="0"/>
          </a:p>
        </p:txBody>
      </p:sp>
    </p:spTree>
    <p:extLst>
      <p:ext uri="{BB962C8B-B14F-4D97-AF65-F5344CB8AC3E}">
        <p14:creationId xmlns:p14="http://schemas.microsoft.com/office/powerpoint/2010/main" val="25442923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showMasterSp="0">
  <p:cSld>
    <p:bg>
      <p:bgPr>
        <a:solidFill>
          <a:srgbClr val="FFF100"/>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818055" y="984739"/>
            <a:ext cx="4555890" cy="3570240"/>
          </a:xfrm>
          <a:prstGeom prst="rect">
            <a:avLst/>
          </a:prstGeom>
        </p:spPr>
      </p:pic>
      <p:sp>
        <p:nvSpPr>
          <p:cNvPr id="4" name="文本框 3"/>
          <p:cNvSpPr txBox="1"/>
          <p:nvPr/>
        </p:nvSpPr>
        <p:spPr>
          <a:xfrm>
            <a:off x="4823857" y="4783016"/>
            <a:ext cx="2544286" cy="800219"/>
          </a:xfrm>
          <a:prstGeom prst="rect">
            <a:avLst/>
          </a:prstGeom>
          <a:noFill/>
        </p:spPr>
        <p:txBody>
          <a:bodyPr wrap="none" rtlCol="0">
            <a:spAutoFit/>
          </a:bodyPr>
          <a:lstStyle/>
          <a:p>
            <a:r>
              <a:rPr lang="zh-CN" altLang="en-US" sz="4600" dirty="0">
                <a:latin typeface="黑体" panose="02010609060101010101" pitchFamily="49" charset="-122"/>
                <a:ea typeface="黑体" panose="02010609060101010101" pitchFamily="49" charset="-122"/>
              </a:rPr>
              <a:t>谢谢观看</a:t>
            </a:r>
          </a:p>
        </p:txBody>
      </p:sp>
    </p:spTree>
  </p:cSld>
  <p:clrMapOvr>
    <a:masterClrMapping/>
  </p:clrMapOvr>
  <mc:AlternateContent xmlns:mc="http://schemas.openxmlformats.org/markup-compatibility/2006" xmlns:p14="http://schemas.microsoft.com/office/powerpoint/2010/main">
    <mc:Choice Requires="p14">
      <p:transition spd="slow" p14:dur="2000">
        <p:zoom dir="in"/>
      </p:transition>
    </mc:Choice>
    <mc:Fallback xmlns="">
      <p:transition spd="slow">
        <p:zoom dir="in"/>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CECD3A61-B5E3-372F-E803-6B3E8C7E6427}"/>
              </a:ext>
            </a:extLst>
          </p:cNvPr>
          <p:cNvSpPr txBox="1">
            <a:spLocks noChangeAspect="1"/>
          </p:cNvSpPr>
          <p:nvPr/>
        </p:nvSpPr>
        <p:spPr>
          <a:xfrm>
            <a:off x="679450" y="722361"/>
            <a:ext cx="10833100" cy="5853910"/>
          </a:xfrm>
          <a:prstGeom prst="rect">
            <a:avLst/>
          </a:prstGeom>
          <a:noFill/>
        </p:spPr>
        <p:txBody>
          <a:bodyPr wrap="square">
            <a:spAutoFit/>
          </a:bodyPr>
          <a:lstStyle/>
          <a:p>
            <a:pPr marL="0" marR="0">
              <a:lnSpc>
                <a:spcPct val="130000"/>
              </a:lnSpc>
              <a:buNone/>
            </a:pPr>
            <a:r>
              <a:rPr lang="zh-CN" altLang="en-US" sz="3200" b="1" dirty="0">
                <a:solidFill>
                  <a:srgbClr val="000000"/>
                </a:solidFill>
                <a:effectLst/>
                <a:latin typeface="黑体" panose="02010609060101010101" pitchFamily="49" charset="-122"/>
                <a:ea typeface="黑体" panose="02010609060101010101" pitchFamily="49" charset="-122"/>
                <a:cs typeface="Times New Roman" panose="02020603050405020304" pitchFamily="18" charset="0"/>
              </a:rPr>
              <a:t>一、按要求默写句子。</a:t>
            </a:r>
            <a:endParaRPr lang="zh-CN" altLang="en-US" sz="3200" dirty="0">
              <a:effectLst/>
              <a:latin typeface="Calibri" panose="020F0502020204030204" pitchFamily="34" charset="0"/>
              <a:ea typeface="宋体" panose="02010600030101010101" pitchFamily="2" charset="-122"/>
              <a:cs typeface="Times New Roman" panose="02020603050405020304" pitchFamily="18" charset="0"/>
            </a:endParaRPr>
          </a:p>
          <a:p>
            <a:pPr marL="0" marR="0">
              <a:lnSpc>
                <a:spcPct val="130000"/>
              </a:lnSpc>
              <a:buNone/>
            </a:pP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a:t>
            </a:r>
            <a:r>
              <a:rPr lang="zh-CN" altLang="en-US" sz="3200" b="1" dirty="0">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a:t>
            </a:r>
            <a:r>
              <a:rPr lang="en-US" altLang="zh-CN" sz="3200" b="1" dirty="0">
                <a:effectLst/>
                <a:latin typeface="宋体" panose="02010600030101010101" pitchFamily="2" charset="-122"/>
                <a:ea typeface="宋体" panose="02010600030101010101" pitchFamily="2" charset="-122"/>
                <a:cs typeface="Times New Roman" panose="02020603050405020304" pitchFamily="18" charset="0"/>
              </a:rPr>
              <a:t>《</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浣溪沙</a:t>
            </a:r>
            <a:r>
              <a:rPr lang="en-US" altLang="zh-CN" sz="3200" b="1" dirty="0">
                <a:effectLst/>
                <a:latin typeface="宋体" panose="02010600030101010101" pitchFamily="2" charset="-122"/>
                <a:ea typeface="宋体" panose="02010600030101010101" pitchFamily="2" charset="-122"/>
                <a:cs typeface="Times New Roman" panose="02020603050405020304" pitchFamily="18" charset="0"/>
              </a:rPr>
              <a:t>》</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一词中构成“新”与“旧”对比的词句是</a:t>
            </a:r>
            <a:r>
              <a:rPr lang="zh-CN" altLang="en-US" sz="3200" b="1" dirty="0" smtClean="0">
                <a:effectLst/>
                <a:latin typeface="宋体" panose="02010600030101010101" pitchFamily="2" charset="-122"/>
                <a:ea typeface="宋体" panose="02010600030101010101" pitchFamily="2" charset="-122"/>
                <a:cs typeface="Times New Roman" panose="02020603050405020304" pitchFamily="18" charset="0"/>
              </a:rPr>
              <a:t>：</a:t>
            </a:r>
            <a:endParaRPr lang="en-US" altLang="zh-CN" sz="3200" b="1" dirty="0" smtClean="0">
              <a:effectLst/>
              <a:latin typeface="宋体" panose="02010600030101010101" pitchFamily="2" charset="-122"/>
              <a:ea typeface="宋体" panose="02010600030101010101" pitchFamily="2" charset="-122"/>
              <a:cs typeface="Times New Roman" panose="02020603050405020304" pitchFamily="18" charset="0"/>
            </a:endParaRPr>
          </a:p>
          <a:p>
            <a:pPr marL="0" marR="0">
              <a:lnSpc>
                <a:spcPct val="130000"/>
              </a:lnSpc>
              <a:buNone/>
            </a:pPr>
            <a:r>
              <a:rPr lang="zh-CN" altLang="en-US" sz="3200" b="1" u="sng" dirty="0" smtClean="0">
                <a:solidFill>
                  <a:srgbClr val="FF0000"/>
                </a:solidFill>
                <a:effectLst/>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zh-CN" altLang="en-US" sz="3200" b="1" u="sng" dirty="0" smtClean="0">
                <a:solidFill>
                  <a:srgbClr val="FF0000"/>
                </a:solidFill>
                <a:effectLst/>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                              </a:t>
            </a:r>
            <a:r>
              <a:rPr lang="zh-CN" altLang="en-US" sz="3200" b="1" u="sng" dirty="0" smtClean="0">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；词人由景触情，由自然规律的变迁更替，透露出对美好景物及难以忘怀情事的流连，流露出对光阴流逝的无限惆怅的句子是：</a:t>
            </a:r>
            <a:r>
              <a:rPr lang="zh-CN" altLang="en-US" sz="3200" b="1" u="sng" dirty="0">
                <a:solidFill>
                  <a:srgbClr val="FF0000"/>
                </a:solidFill>
                <a:effectLst/>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zh-CN" altLang="en-US" sz="3200" b="1" u="sng" dirty="0" smtClean="0">
                <a:solidFill>
                  <a:srgbClr val="FF0000"/>
                </a:solidFill>
                <a:effectLst/>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          </a:t>
            </a:r>
            <a:r>
              <a:rPr lang="en-US" altLang="zh-CN" sz="3200" b="1" u="sng" dirty="0" smtClean="0">
                <a:solidFill>
                  <a:schemeClr val="bg1"/>
                </a:solidFill>
                <a:effectLst/>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_</a:t>
            </a:r>
          </a:p>
          <a:p>
            <a:pPr marL="0" marR="0">
              <a:lnSpc>
                <a:spcPct val="130000"/>
              </a:lnSpc>
              <a:buNone/>
            </a:pPr>
            <a:r>
              <a:rPr lang="zh-CN" altLang="en-US" sz="3200" b="1" u="sng" dirty="0" smtClean="0">
                <a:solidFill>
                  <a:srgbClr val="FF0000"/>
                </a:solidFill>
                <a:effectLst/>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                                     </a:t>
            </a:r>
            <a:r>
              <a:rPr lang="zh-CN" altLang="en-US" sz="3200" b="1" dirty="0" smtClean="0">
                <a:effectLst/>
                <a:latin typeface="宋体" panose="02010600030101010101" pitchFamily="2" charset="-122"/>
                <a:ea typeface="宋体" panose="02010600030101010101" pitchFamily="2" charset="-122"/>
                <a:cs typeface="Times New Roman" panose="02020603050405020304" pitchFamily="18" charset="0"/>
              </a:rPr>
              <a:t>。</a:t>
            </a:r>
            <a:r>
              <a:rPr lang="zh-CN" altLang="en-US" sz="3200" b="1" dirty="0" smtClean="0">
                <a:effectLst/>
                <a:latin typeface="Times New Roman" panose="02020603050405020304" pitchFamily="18" charset="0"/>
                <a:ea typeface="宋体" panose="02010600030101010101" pitchFamily="2" charset="-122"/>
                <a:cs typeface="Times New Roman" panose="02020603050405020304" pitchFamily="18" charset="0"/>
              </a:rPr>
              <a:t> </a:t>
            </a:r>
            <a:endParaRPr lang="zh-CN" altLang="en-US" sz="3200" dirty="0">
              <a:effectLst/>
              <a:latin typeface="Calibri" panose="020F0502020204030204" pitchFamily="34" charset="0"/>
              <a:ea typeface="宋体" panose="02010600030101010101" pitchFamily="2" charset="-122"/>
              <a:cs typeface="Times New Roman" panose="02020603050405020304" pitchFamily="18" charset="0"/>
            </a:endParaRPr>
          </a:p>
          <a:p>
            <a:pPr marL="0" marR="0" algn="dist">
              <a:lnSpc>
                <a:spcPct val="130000"/>
              </a:lnSpc>
            </a:pP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2</a:t>
            </a:r>
            <a:r>
              <a:rPr lang="zh-CN" altLang="en-US" sz="3200" b="1" dirty="0">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a:t>
            </a:r>
            <a:r>
              <a:rPr lang="en-US" altLang="zh-CN" sz="3200" b="1" dirty="0">
                <a:effectLst/>
                <a:latin typeface="宋体" panose="02010600030101010101" pitchFamily="2" charset="-122"/>
                <a:ea typeface="宋体" panose="02010600030101010101" pitchFamily="2" charset="-122"/>
                <a:cs typeface="Times New Roman" panose="02020603050405020304" pitchFamily="18" charset="0"/>
              </a:rPr>
              <a:t>《</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采桑子</a:t>
            </a:r>
            <a:r>
              <a:rPr lang="en-US" altLang="zh-CN" sz="3200" b="1" dirty="0">
                <a:effectLst/>
                <a:latin typeface="宋体" panose="02010600030101010101" pitchFamily="2" charset="-122"/>
                <a:ea typeface="宋体" panose="02010600030101010101" pitchFamily="2" charset="-122"/>
                <a:cs typeface="Times New Roman" panose="02020603050405020304" pitchFamily="18" charset="0"/>
              </a:rPr>
              <a:t>》</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中以动衬静，写涟漪微动难免惊动沙滩上的水鸟，使之掠过湖岸，愈显西湖之幽静的句子是</a:t>
            </a:r>
            <a:r>
              <a:rPr lang="zh-CN" altLang="en-US" sz="3200" b="1" dirty="0" smtClean="0">
                <a:effectLst/>
                <a:latin typeface="宋体" panose="02010600030101010101" pitchFamily="2" charset="-122"/>
                <a:ea typeface="宋体" panose="02010600030101010101" pitchFamily="2" charset="-122"/>
                <a:cs typeface="Times New Roman" panose="02020603050405020304" pitchFamily="18" charset="0"/>
              </a:rPr>
              <a:t>：</a:t>
            </a:r>
            <a:endParaRPr lang="en-US" altLang="zh-CN" sz="3200" b="1" dirty="0" smtClean="0">
              <a:effectLst/>
              <a:latin typeface="宋体" panose="02010600030101010101" pitchFamily="2" charset="-122"/>
              <a:ea typeface="宋体" panose="02010600030101010101" pitchFamily="2" charset="-122"/>
              <a:cs typeface="Times New Roman" panose="02020603050405020304" pitchFamily="18" charset="0"/>
            </a:endParaRPr>
          </a:p>
          <a:p>
            <a:pPr marL="0" marR="0">
              <a:lnSpc>
                <a:spcPct val="130000"/>
              </a:lnSpc>
            </a:pPr>
            <a:r>
              <a:rPr lang="zh-CN" altLang="en-US" sz="3200" b="1" u="sng" dirty="0" smtClean="0">
                <a:solidFill>
                  <a:srgbClr val="FF0000"/>
                </a:solidFill>
                <a:effectLst/>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zh-CN" altLang="en-US" sz="3200" b="1" u="sng" dirty="0" smtClean="0">
                <a:solidFill>
                  <a:srgbClr val="FF0000"/>
                </a:solidFill>
                <a:effectLst/>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                        </a:t>
            </a:r>
            <a:r>
              <a:rPr lang="zh-CN" altLang="en-US" sz="3200" b="1" u="sng" dirty="0" smtClean="0">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a:t>
            </a:r>
            <a:r>
              <a:rPr lang="zh-CN" altLang="en-US" sz="3200" b="1" dirty="0">
                <a:effectLst/>
                <a:latin typeface="Times New Roman" panose="02020603050405020304" pitchFamily="18" charset="0"/>
                <a:ea typeface="宋体" panose="02010600030101010101" pitchFamily="2" charset="-122"/>
                <a:cs typeface="Times New Roman" panose="02020603050405020304" pitchFamily="18" charset="0"/>
              </a:rPr>
              <a:t> </a:t>
            </a:r>
            <a:endParaRPr lang="zh-CN" altLang="en-US" sz="32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6" name="A_e5815"/>
          <p:cNvSpPr/>
          <p:nvPr/>
        </p:nvSpPr>
        <p:spPr>
          <a:xfrm>
            <a:off x="669290" y="5890753"/>
            <a:ext cx="5607114" cy="475488"/>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3200" b="1">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zh-CN" altLang="en-US" sz="3200" b="1">
                <a:solidFill>
                  <a:srgbClr val="FF0000"/>
                </a:solidFill>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微动涟漪。惊起沙禽掠岸飞</a:t>
            </a:r>
            <a:r>
              <a:rPr lang="zh-CN" altLang="en-US" sz="3200" b="1">
                <a:solidFill>
                  <a:prstClr val="black"/>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a:p>
        </p:txBody>
      </p:sp>
      <p:sp>
        <p:nvSpPr>
          <p:cNvPr id="5" name="A_dc576"/>
          <p:cNvSpPr/>
          <p:nvPr/>
        </p:nvSpPr>
        <p:spPr>
          <a:xfrm>
            <a:off x="669290" y="3988801"/>
            <a:ext cx="7953439" cy="475488"/>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3200" b="1" dirty="0">
                <a:solidFill>
                  <a:srgbClr val="FF0000"/>
                </a:solidFill>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落去，似曾相识燕归来。小园香径独徘徊</a:t>
            </a:r>
            <a:r>
              <a:rPr lang="zh-CN" altLang="en-US" sz="3200" b="1" dirty="0">
                <a:solidFill>
                  <a:prstClr val="black"/>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dirty="0"/>
          </a:p>
        </p:txBody>
      </p:sp>
      <p:sp>
        <p:nvSpPr>
          <p:cNvPr id="4" name="A_52aa2"/>
          <p:cNvSpPr/>
          <p:nvPr/>
        </p:nvSpPr>
        <p:spPr>
          <a:xfrm>
            <a:off x="8829040" y="3354817"/>
            <a:ext cx="2649601" cy="475488"/>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3200" b="1">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zh-CN" altLang="en-US" sz="3200" b="1">
                <a:solidFill>
                  <a:srgbClr val="FF0000"/>
                </a:solidFill>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无可奈何花</a:t>
            </a:r>
            <a:endParaRPr lang="zh-CN" altLang="en-US"/>
          </a:p>
        </p:txBody>
      </p:sp>
      <p:sp>
        <p:nvSpPr>
          <p:cNvPr id="2" name="A_54e0d"/>
          <p:cNvSpPr/>
          <p:nvPr/>
        </p:nvSpPr>
        <p:spPr>
          <a:xfrm>
            <a:off x="669290" y="2086849"/>
            <a:ext cx="6831075" cy="475488"/>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3200" b="1">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zh-CN" altLang="en-US" sz="3200" b="1">
                <a:solidFill>
                  <a:srgbClr val="FF0000"/>
                </a:solidFill>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一曲新词酒一杯，去年天气旧亭台</a:t>
            </a:r>
            <a:r>
              <a:rPr lang="zh-CN" altLang="en-US" sz="3200" b="1">
                <a:solidFill>
                  <a:prstClr val="black"/>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a:p>
        </p:txBody>
      </p:sp>
    </p:spTree>
    <p:extLst>
      <p:ext uri="{BB962C8B-B14F-4D97-AF65-F5344CB8AC3E}">
        <p14:creationId xmlns:p14="http://schemas.microsoft.com/office/powerpoint/2010/main" val="4320817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500"/>
                                        <p:tgtEl>
                                          <p:spTgt spid="5"/>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fade">
                                      <p:cBhvr>
                                        <p:cTn id="20"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5" grpId="0" animBg="1"/>
      <p:bldP spid="4" grpId="0" animBg="1"/>
      <p:bldP spid="2"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C6F287F1-B70F-3AC7-BA91-E0AF163F5250}"/>
              </a:ext>
            </a:extLst>
          </p:cNvPr>
          <p:cNvSpPr txBox="1">
            <a:spLocks noChangeAspect="1"/>
          </p:cNvSpPr>
          <p:nvPr/>
        </p:nvSpPr>
        <p:spPr>
          <a:xfrm>
            <a:off x="679450" y="1682623"/>
            <a:ext cx="10833100" cy="3933384"/>
          </a:xfrm>
          <a:prstGeom prst="rect">
            <a:avLst/>
          </a:prstGeom>
          <a:noFill/>
        </p:spPr>
        <p:txBody>
          <a:bodyPr wrap="square">
            <a:spAutoFit/>
          </a:bodyPr>
          <a:lstStyle/>
          <a:p>
            <a:pPr marL="0" marR="0">
              <a:lnSpc>
                <a:spcPct val="130000"/>
              </a:lnSpc>
              <a:buNone/>
            </a:pP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3</a:t>
            </a:r>
            <a:r>
              <a:rPr lang="zh-CN" altLang="en-US" sz="3200" b="1" dirty="0">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a:t>
            </a:r>
            <a:r>
              <a:rPr lang="en-US" altLang="zh-CN" sz="3200" b="1" dirty="0">
                <a:effectLst/>
                <a:latin typeface="宋体" panose="02010600030101010101" pitchFamily="2" charset="-122"/>
                <a:ea typeface="宋体" panose="02010600030101010101" pitchFamily="2" charset="-122"/>
                <a:cs typeface="Times New Roman" panose="02020603050405020304" pitchFamily="18" charset="0"/>
              </a:rPr>
              <a:t>《</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相见欢</a:t>
            </a:r>
            <a:r>
              <a:rPr lang="en-US" altLang="zh-CN" sz="3200" b="1" dirty="0">
                <a:effectLst/>
                <a:latin typeface="宋体" panose="02010600030101010101" pitchFamily="2" charset="-122"/>
                <a:ea typeface="宋体" panose="02010600030101010101" pitchFamily="2" charset="-122"/>
                <a:cs typeface="Times New Roman" panose="02020603050405020304" pitchFamily="18" charset="0"/>
              </a:rPr>
              <a:t>》</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中表现作者渴望早日恢复中原、还于旧都的强烈愿望，同时也是对朝廷苟安旦夕、不图恢复的愤慨和抗议的句子是：</a:t>
            </a:r>
            <a:r>
              <a:rPr lang="zh-CN" altLang="en-US" sz="3200" b="1" u="sng" dirty="0">
                <a:solidFill>
                  <a:srgbClr val="FF0000"/>
                </a:solidFill>
                <a:effectLst/>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zh-CN" altLang="en-US" sz="3200" b="1" u="sng" dirty="0" smtClean="0">
                <a:solidFill>
                  <a:srgbClr val="FF0000"/>
                </a:solidFill>
                <a:effectLst/>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                      </a:t>
            </a:r>
            <a:r>
              <a:rPr lang="zh-CN" altLang="en-US" sz="3200" b="1" u="sng" dirty="0" smtClean="0">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a:t>
            </a:r>
            <a:r>
              <a:rPr lang="zh-CN" altLang="en-US" sz="3200" b="1" dirty="0">
                <a:effectLst/>
                <a:latin typeface="Times New Roman" panose="02020603050405020304" pitchFamily="18" charset="0"/>
                <a:ea typeface="宋体" panose="02010600030101010101" pitchFamily="2" charset="-122"/>
                <a:cs typeface="Times New Roman" panose="02020603050405020304" pitchFamily="18" charset="0"/>
              </a:rPr>
              <a:t> </a:t>
            </a:r>
            <a:endParaRPr lang="zh-CN" altLang="en-US" sz="3200" dirty="0">
              <a:effectLst/>
              <a:latin typeface="Calibri" panose="020F0502020204030204" pitchFamily="34" charset="0"/>
              <a:ea typeface="宋体" panose="02010600030101010101" pitchFamily="2" charset="-122"/>
              <a:cs typeface="Times New Roman" panose="02020603050405020304" pitchFamily="18" charset="0"/>
            </a:endParaRPr>
          </a:p>
          <a:p>
            <a:pPr marL="0" marR="0">
              <a:lnSpc>
                <a:spcPct val="130000"/>
              </a:lnSpc>
            </a:pP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4</a:t>
            </a:r>
            <a:r>
              <a:rPr lang="zh-CN" altLang="en-US" sz="3200" b="1" dirty="0">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a:t>
            </a:r>
            <a:r>
              <a:rPr lang="en-US" altLang="zh-CN" sz="3200" b="1" dirty="0">
                <a:effectLst/>
                <a:latin typeface="宋体" panose="02010600030101010101" pitchFamily="2" charset="-122"/>
                <a:ea typeface="宋体" panose="02010600030101010101" pitchFamily="2" charset="-122"/>
                <a:cs typeface="Times New Roman" panose="02020603050405020304" pitchFamily="18" charset="0"/>
              </a:rPr>
              <a:t>《</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如梦令</a:t>
            </a:r>
            <a:r>
              <a:rPr lang="en-US" altLang="zh-CN" sz="3200" b="1" dirty="0">
                <a:effectLst/>
                <a:latin typeface="宋体" panose="02010600030101010101" pitchFamily="2" charset="-122"/>
                <a:ea typeface="宋体" panose="02010600030101010101" pitchFamily="2" charset="-122"/>
                <a:cs typeface="Times New Roman" panose="02020603050405020304" pitchFamily="18" charset="0"/>
              </a:rPr>
              <a:t>》</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中抒写瞬间美的享受的句子是：</a:t>
            </a:r>
            <a:r>
              <a:rPr lang="zh-CN" altLang="en-US" sz="3200" b="1" u="sng" dirty="0">
                <a:solidFill>
                  <a:srgbClr val="FF0000"/>
                </a:solidFill>
                <a:effectLst/>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zh-CN" altLang="en-US" sz="3200" b="1" u="sng" dirty="0" smtClean="0">
                <a:solidFill>
                  <a:srgbClr val="FF0000"/>
                </a:solidFill>
                <a:effectLst/>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         </a:t>
            </a:r>
            <a:r>
              <a:rPr lang="en-US" altLang="zh-CN" sz="3200" b="1" u="sng" dirty="0" smtClean="0">
                <a:solidFill>
                  <a:schemeClr val="bg1"/>
                </a:solidFill>
                <a:effectLst/>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_</a:t>
            </a:r>
            <a:r>
              <a:rPr lang="zh-CN" altLang="en-US" sz="3200" b="1" u="sng" dirty="0" smtClean="0">
                <a:solidFill>
                  <a:srgbClr val="FF0000"/>
                </a:solidFill>
                <a:effectLst/>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            </a:t>
            </a:r>
            <a:endParaRPr lang="en-US" altLang="zh-CN" sz="3200" b="1" u="sng" dirty="0" smtClean="0">
              <a:solidFill>
                <a:srgbClr val="FF0000"/>
              </a:solidFill>
              <a:effectLst/>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endParaRPr>
          </a:p>
          <a:p>
            <a:pPr marL="0" marR="0">
              <a:lnSpc>
                <a:spcPct val="130000"/>
              </a:lnSpc>
            </a:pPr>
            <a:r>
              <a:rPr lang="zh-CN" altLang="en-US" sz="3200" b="1" u="sng" dirty="0" smtClean="0">
                <a:solidFill>
                  <a:srgbClr val="FF0000"/>
                </a:solidFill>
                <a:effectLst/>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            </a:t>
            </a:r>
            <a:r>
              <a:rPr lang="zh-CN" altLang="en-US" sz="3200" b="1" u="sng" dirty="0" smtClean="0">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；词中追忆郊游地点、时间及由于景色迷人而忘了归路的句子是：</a:t>
            </a:r>
            <a:r>
              <a:rPr lang="zh-CN" altLang="en-US" sz="3200" b="1" u="sng" dirty="0">
                <a:solidFill>
                  <a:srgbClr val="FF0000"/>
                </a:solidFill>
                <a:effectLst/>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zh-CN" altLang="en-US" sz="3200" b="1" u="sng" dirty="0" smtClean="0">
                <a:solidFill>
                  <a:srgbClr val="FF0000"/>
                </a:solidFill>
                <a:effectLst/>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                           </a:t>
            </a:r>
            <a:r>
              <a:rPr lang="zh-CN" altLang="en-US" sz="3200" b="1" u="sng" dirty="0" smtClean="0">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a:t>
            </a:r>
            <a:r>
              <a:rPr lang="zh-CN" altLang="en-US" sz="3200" b="1" dirty="0">
                <a:effectLst/>
                <a:latin typeface="Times New Roman" panose="02020603050405020304" pitchFamily="18" charset="0"/>
                <a:ea typeface="宋体" panose="02010600030101010101" pitchFamily="2" charset="-122"/>
                <a:cs typeface="Times New Roman" panose="02020603050405020304" pitchFamily="18" charset="0"/>
              </a:rPr>
              <a:t> </a:t>
            </a:r>
            <a:endParaRPr lang="zh-CN" altLang="en-US" sz="32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6" name="A_a39a6"/>
          <p:cNvSpPr/>
          <p:nvPr/>
        </p:nvSpPr>
        <p:spPr>
          <a:xfrm>
            <a:off x="4749165" y="4949063"/>
            <a:ext cx="6015100" cy="475488"/>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3200" b="1">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zh-CN" altLang="en-US" sz="3200" b="1">
                <a:solidFill>
                  <a:srgbClr val="FF0000"/>
                </a:solidFill>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常记溪亭日暮，沉醉不知归路</a:t>
            </a:r>
            <a:r>
              <a:rPr lang="zh-CN" altLang="en-US" sz="3200" b="1">
                <a:solidFill>
                  <a:prstClr val="black"/>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a:p>
        </p:txBody>
      </p:sp>
      <p:sp>
        <p:nvSpPr>
          <p:cNvPr id="5" name="A_f3328"/>
          <p:cNvSpPr/>
          <p:nvPr/>
        </p:nvSpPr>
        <p:spPr>
          <a:xfrm>
            <a:off x="669290" y="4315079"/>
            <a:ext cx="3057589" cy="475488"/>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3200" b="1" dirty="0">
                <a:solidFill>
                  <a:srgbClr val="FF0000"/>
                </a:solidFill>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惊起一滩鸥鹭</a:t>
            </a:r>
            <a:r>
              <a:rPr lang="zh-CN" altLang="en-US" sz="3200" b="1" dirty="0">
                <a:solidFill>
                  <a:prstClr val="black"/>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dirty="0"/>
          </a:p>
        </p:txBody>
      </p:sp>
      <p:sp>
        <p:nvSpPr>
          <p:cNvPr id="4" name="A_56537"/>
          <p:cNvSpPr/>
          <p:nvPr/>
        </p:nvSpPr>
        <p:spPr>
          <a:xfrm>
            <a:off x="9032240" y="3681095"/>
            <a:ext cx="3670427" cy="475488"/>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3200" b="1" dirty="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zh-CN" altLang="en-US" sz="3200" b="1" dirty="0">
                <a:solidFill>
                  <a:srgbClr val="FF0000"/>
                </a:solidFill>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争渡，争渡，</a:t>
            </a:r>
            <a:endParaRPr lang="zh-CN" altLang="en-US" dirty="0"/>
          </a:p>
        </p:txBody>
      </p:sp>
      <p:sp>
        <p:nvSpPr>
          <p:cNvPr id="2" name="A_cffc9"/>
          <p:cNvSpPr/>
          <p:nvPr/>
        </p:nvSpPr>
        <p:spPr>
          <a:xfrm>
            <a:off x="3117215" y="3047111"/>
            <a:ext cx="5199125" cy="475488"/>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3200" b="1">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zh-CN" altLang="en-US" sz="3200" b="1">
                <a:solidFill>
                  <a:srgbClr val="FF0000"/>
                </a:solidFill>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中原乱，簪缨散，几时收</a:t>
            </a:r>
            <a:r>
              <a:rPr lang="zh-CN" altLang="en-US" sz="3200" b="1">
                <a:solidFill>
                  <a:prstClr val="black"/>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a:p>
        </p:txBody>
      </p:sp>
    </p:spTree>
    <p:extLst>
      <p:ext uri="{BB962C8B-B14F-4D97-AF65-F5344CB8AC3E}">
        <p14:creationId xmlns:p14="http://schemas.microsoft.com/office/powerpoint/2010/main" val="37363300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500"/>
                                        <p:tgtEl>
                                          <p:spTgt spid="5"/>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fade">
                                      <p:cBhvr>
                                        <p:cTn id="20"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5" grpId="0" animBg="1"/>
      <p:bldP spid="4" grpId="0" animBg="1"/>
      <p:bldP spid="2"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1211F545-8531-6713-6126-C456C038680E}"/>
              </a:ext>
            </a:extLst>
          </p:cNvPr>
          <p:cNvSpPr txBox="1">
            <a:spLocks noChangeAspect="1"/>
          </p:cNvSpPr>
          <p:nvPr/>
        </p:nvSpPr>
        <p:spPr>
          <a:xfrm>
            <a:off x="679450" y="1362536"/>
            <a:ext cx="10833100" cy="4573560"/>
          </a:xfrm>
          <a:prstGeom prst="rect">
            <a:avLst/>
          </a:prstGeom>
          <a:noFill/>
        </p:spPr>
        <p:txBody>
          <a:bodyPr wrap="square">
            <a:spAutoFit/>
          </a:bodyPr>
          <a:lstStyle/>
          <a:p>
            <a:pPr marL="0" marR="0">
              <a:lnSpc>
                <a:spcPct val="130000"/>
              </a:lnSpc>
              <a:buNone/>
            </a:pPr>
            <a:r>
              <a:rPr lang="zh-CN" altLang="en-US" sz="3200" b="1" dirty="0">
                <a:solidFill>
                  <a:srgbClr val="000000"/>
                </a:solidFill>
                <a:effectLst/>
                <a:latin typeface="黑体" panose="02010609060101010101" pitchFamily="49" charset="-122"/>
                <a:ea typeface="黑体" panose="02010609060101010101" pitchFamily="49" charset="-122"/>
                <a:cs typeface="Times New Roman" panose="02020603050405020304" pitchFamily="18" charset="0"/>
              </a:rPr>
              <a:t>二、文学常识填空。</a:t>
            </a:r>
            <a:endParaRPr lang="zh-CN" altLang="en-US" sz="3200" dirty="0">
              <a:effectLst/>
              <a:latin typeface="Calibri" panose="020F0502020204030204" pitchFamily="34" charset="0"/>
              <a:ea typeface="宋体" panose="02010600030101010101" pitchFamily="2" charset="-122"/>
              <a:cs typeface="Times New Roman" panose="02020603050405020304" pitchFamily="18" charset="0"/>
            </a:endParaRPr>
          </a:p>
          <a:p>
            <a:pPr marL="0" marR="0">
              <a:lnSpc>
                <a:spcPct val="130000"/>
              </a:lnSpc>
              <a:buNone/>
            </a:pP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5</a:t>
            </a:r>
            <a:r>
              <a:rPr lang="zh-CN" altLang="en-US" sz="3200" b="1" dirty="0">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词是宋代盛行的一种文学体裁，标志着宋代文学的最高成就。宋词有豪放和</a:t>
            </a:r>
            <a:r>
              <a:rPr lang="zh-CN" altLang="en-US" sz="3200" b="1" u="sng" dirty="0">
                <a:solidFill>
                  <a:srgbClr val="FF0000"/>
                </a:solidFill>
                <a:effectLst/>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zh-CN" altLang="en-US" sz="3200" b="1" u="sng" dirty="0" smtClean="0">
                <a:solidFill>
                  <a:srgbClr val="FF0000"/>
                </a:solidFill>
                <a:effectLst/>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    </a:t>
            </a:r>
            <a:r>
              <a:rPr lang="zh-CN" altLang="en-US" sz="3200" b="1" u="sng" dirty="0" smtClean="0">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两大流派，前者的代表人物</a:t>
            </a:r>
            <a:r>
              <a:rPr lang="zh-CN" altLang="en-US" sz="3200" b="1" dirty="0" smtClean="0">
                <a:effectLst/>
                <a:latin typeface="宋体" panose="02010600030101010101" pitchFamily="2" charset="-122"/>
                <a:ea typeface="宋体" panose="02010600030101010101" pitchFamily="2" charset="-122"/>
                <a:cs typeface="Times New Roman" panose="02020603050405020304" pitchFamily="18" charset="0"/>
              </a:rPr>
              <a:t>是</a:t>
            </a:r>
            <a:endParaRPr lang="en-US" altLang="zh-CN" sz="3200" b="1" dirty="0" smtClean="0">
              <a:effectLst/>
              <a:latin typeface="宋体" panose="02010600030101010101" pitchFamily="2" charset="-122"/>
              <a:ea typeface="宋体" panose="02010600030101010101" pitchFamily="2" charset="-122"/>
              <a:cs typeface="Times New Roman" panose="02020603050405020304" pitchFamily="18" charset="0"/>
            </a:endParaRPr>
          </a:p>
          <a:p>
            <a:pPr marL="0" marR="0">
              <a:lnSpc>
                <a:spcPct val="130000"/>
              </a:lnSpc>
              <a:buNone/>
            </a:pPr>
            <a:r>
              <a:rPr lang="zh-CN" altLang="en-US" sz="3200" b="1" u="sng" dirty="0" smtClean="0">
                <a:solidFill>
                  <a:srgbClr val="FF0000"/>
                </a:solidFill>
                <a:effectLst/>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zh-CN" altLang="en-US" sz="3200" b="1" u="sng" dirty="0" smtClean="0">
                <a:solidFill>
                  <a:srgbClr val="FF0000"/>
                </a:solidFill>
                <a:effectLst/>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    </a:t>
            </a:r>
            <a:r>
              <a:rPr lang="zh-CN" altLang="en-US" sz="3200" b="1" u="sng" dirty="0" smtClean="0">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和辛弃疾，后者的代表人物是柳永和</a:t>
            </a:r>
            <a:r>
              <a:rPr lang="zh-CN" altLang="en-US" sz="3200" b="1" u="sng" dirty="0">
                <a:solidFill>
                  <a:srgbClr val="FF0000"/>
                </a:solidFill>
                <a:effectLst/>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zh-CN" altLang="en-US" sz="3200" b="1" u="sng" dirty="0" smtClean="0">
                <a:solidFill>
                  <a:srgbClr val="FF0000"/>
                </a:solidFill>
                <a:effectLst/>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      </a:t>
            </a:r>
            <a:r>
              <a:rPr lang="zh-CN" altLang="en-US" sz="3200" b="1" u="sng" dirty="0" smtClean="0">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a:t>
            </a:r>
            <a:r>
              <a:rPr lang="zh-CN" altLang="en-US" sz="3200" b="1" dirty="0">
                <a:effectLst/>
                <a:latin typeface="Times New Roman" panose="02020603050405020304" pitchFamily="18" charset="0"/>
                <a:ea typeface="宋体" panose="02010600030101010101" pitchFamily="2" charset="-122"/>
                <a:cs typeface="Times New Roman" panose="02020603050405020304" pitchFamily="18" charset="0"/>
              </a:rPr>
              <a:t> </a:t>
            </a:r>
            <a:endParaRPr lang="zh-CN" altLang="en-US" sz="3200" dirty="0">
              <a:effectLst/>
              <a:latin typeface="Calibri" panose="020F0502020204030204" pitchFamily="34" charset="0"/>
              <a:ea typeface="宋体" panose="02010600030101010101" pitchFamily="2" charset="-122"/>
              <a:cs typeface="Times New Roman" panose="02020603050405020304" pitchFamily="18" charset="0"/>
            </a:endParaRPr>
          </a:p>
          <a:p>
            <a:pPr marL="0" marR="0">
              <a:lnSpc>
                <a:spcPct val="130000"/>
              </a:lnSpc>
              <a:buNone/>
            </a:pP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6</a:t>
            </a:r>
            <a:r>
              <a:rPr lang="zh-CN" altLang="en-US" sz="3200" b="1" dirty="0">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欧阳修，字永叔，号</a:t>
            </a:r>
            <a:r>
              <a:rPr lang="zh-CN" altLang="en-US" sz="3200" b="1" u="sng" dirty="0">
                <a:solidFill>
                  <a:srgbClr val="FF0000"/>
                </a:solidFill>
                <a:effectLst/>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zh-CN" altLang="en-US" sz="3200" b="1" u="sng" dirty="0" smtClean="0">
                <a:solidFill>
                  <a:srgbClr val="FF0000"/>
                </a:solidFill>
                <a:effectLst/>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    </a:t>
            </a:r>
            <a:r>
              <a:rPr lang="zh-CN" altLang="en-US" sz="3200" b="1" u="sng" dirty="0" smtClean="0">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、六一居士，</a:t>
            </a:r>
            <a:r>
              <a:rPr lang="zh-CN" altLang="en-US" sz="3200" b="1" u="sng" dirty="0">
                <a:solidFill>
                  <a:srgbClr val="FF0000"/>
                </a:solidFill>
                <a:effectLst/>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zh-CN" altLang="en-US" sz="3200" b="1" u="sng" dirty="0" smtClean="0">
                <a:solidFill>
                  <a:srgbClr val="FF0000"/>
                </a:solidFill>
                <a:effectLst/>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    </a:t>
            </a:r>
            <a:r>
              <a:rPr lang="zh-CN" altLang="en-US" sz="3200" b="1" u="sng" dirty="0" smtClean="0">
                <a:solidFill>
                  <a:srgbClr val="FF0000"/>
                </a:solidFill>
                <a:effectLst/>
                <a:uFill>
                  <a:solidFill>
                    <a:srgbClr val="000000"/>
                  </a:solidFill>
                </a:uFill>
                <a:latin typeface="Times New Roman" panose="02020603050405020304" pitchFamily="18" charset="0"/>
                <a:ea typeface="黑体" panose="02010609060101010101" pitchFamily="49" charset="-122"/>
                <a:cs typeface="Calibri" panose="020F0502020204030204" pitchFamily="34" charset="0"/>
              </a:rPr>
              <a:t> </a:t>
            </a:r>
            <a:r>
              <a:rPr lang="zh-CN" altLang="en-US" sz="3200" b="1" u="sng" dirty="0" smtClean="0">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a:t>
            </a:r>
            <a:r>
              <a:rPr lang="zh-CN" altLang="en-US" sz="3200" b="1" dirty="0">
                <a:effectLst/>
                <a:latin typeface="楷体" panose="02010609060101010101" pitchFamily="49" charset="-122"/>
                <a:ea typeface="楷体" panose="02010609060101010101" pitchFamily="49" charset="-122"/>
                <a:cs typeface="Times New Roman" panose="02020603050405020304" pitchFamily="18" charset="0"/>
              </a:rPr>
              <a:t>朝代</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政治家、文学家。与韩愈、</a:t>
            </a:r>
            <a:r>
              <a:rPr lang="zh-CN" altLang="en-US" sz="3200" b="1" u="sng" dirty="0">
                <a:solidFill>
                  <a:srgbClr val="FF0000"/>
                </a:solidFill>
                <a:effectLst/>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zh-CN" altLang="en-US" sz="3200" b="1" u="sng" dirty="0" smtClean="0">
                <a:solidFill>
                  <a:srgbClr val="FF0000"/>
                </a:solidFill>
                <a:effectLst/>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      </a:t>
            </a:r>
            <a:r>
              <a:rPr lang="zh-CN" altLang="en-US" sz="3200" b="1" u="sng" dirty="0" smtClean="0">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、苏洵、苏辙、苏轼</a:t>
            </a:r>
            <a:r>
              <a:rPr lang="zh-CN" altLang="en-US" sz="3200" b="1" dirty="0" smtClean="0">
                <a:effectLst/>
                <a:latin typeface="宋体" panose="02010600030101010101" pitchFamily="2" charset="-122"/>
                <a:ea typeface="宋体" panose="02010600030101010101" pitchFamily="2" charset="-122"/>
                <a:cs typeface="Times New Roman" panose="02020603050405020304" pitchFamily="18" charset="0"/>
              </a:rPr>
              <a:t>、</a:t>
            </a:r>
            <a:endParaRPr lang="en-US" altLang="zh-CN" sz="3200" b="1" dirty="0" smtClean="0">
              <a:effectLst/>
              <a:latin typeface="宋体" panose="02010600030101010101" pitchFamily="2" charset="-122"/>
              <a:ea typeface="宋体" panose="02010600030101010101" pitchFamily="2" charset="-122"/>
              <a:cs typeface="Times New Roman" panose="02020603050405020304" pitchFamily="18" charset="0"/>
            </a:endParaRPr>
          </a:p>
          <a:p>
            <a:pPr marL="0" marR="0">
              <a:lnSpc>
                <a:spcPct val="130000"/>
              </a:lnSpc>
              <a:buNone/>
            </a:pPr>
            <a:r>
              <a:rPr lang="zh-CN" altLang="en-US" sz="3200" b="1" u="sng" dirty="0" smtClean="0">
                <a:solidFill>
                  <a:srgbClr val="FF0000"/>
                </a:solidFill>
                <a:effectLst/>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zh-CN" altLang="en-US" sz="3200" b="1" u="sng" dirty="0" smtClean="0">
                <a:solidFill>
                  <a:srgbClr val="FF0000"/>
                </a:solidFill>
                <a:effectLst/>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      </a:t>
            </a:r>
            <a:r>
              <a:rPr lang="zh-CN" altLang="en-US" sz="3200" b="1" u="sng" dirty="0" smtClean="0">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、曾巩被世人称为“唐宋八大家”。</a:t>
            </a:r>
            <a:r>
              <a:rPr lang="zh-CN" altLang="en-US" sz="3200" b="1" dirty="0">
                <a:effectLst/>
                <a:latin typeface="Times New Roman" panose="02020603050405020304" pitchFamily="18" charset="0"/>
                <a:ea typeface="宋体" panose="02010600030101010101" pitchFamily="2" charset="-122"/>
                <a:cs typeface="Times New Roman" panose="02020603050405020304" pitchFamily="18" charset="0"/>
              </a:rPr>
              <a:t> </a:t>
            </a:r>
            <a:endParaRPr lang="zh-CN" altLang="en-US" sz="32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9" name="A_42463"/>
          <p:cNvSpPr/>
          <p:nvPr/>
        </p:nvSpPr>
        <p:spPr>
          <a:xfrm>
            <a:off x="669290" y="5262960"/>
            <a:ext cx="1935226" cy="475488"/>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3200" b="1">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zh-CN" altLang="en-US" sz="3200" b="1">
                <a:solidFill>
                  <a:srgbClr val="FF0000"/>
                </a:solidFill>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王安石</a:t>
            </a:r>
            <a:r>
              <a:rPr lang="zh-CN" altLang="en-US" sz="3200" b="1">
                <a:solidFill>
                  <a:prstClr val="black"/>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a:p>
        </p:txBody>
      </p:sp>
      <p:sp>
        <p:nvSpPr>
          <p:cNvPr id="8" name="A_bb6ef"/>
          <p:cNvSpPr/>
          <p:nvPr/>
        </p:nvSpPr>
        <p:spPr>
          <a:xfrm>
            <a:off x="5157153" y="4628976"/>
            <a:ext cx="1935226" cy="475488"/>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3200" b="1">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zh-CN" altLang="en-US" sz="3200" b="1">
                <a:solidFill>
                  <a:srgbClr val="FF0000"/>
                </a:solidFill>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柳宗元</a:t>
            </a:r>
            <a:r>
              <a:rPr lang="zh-CN" altLang="en-US" sz="3200" b="1">
                <a:solidFill>
                  <a:prstClr val="black"/>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a:p>
        </p:txBody>
      </p:sp>
      <p:sp>
        <p:nvSpPr>
          <p:cNvPr id="7" name="A_922be"/>
          <p:cNvSpPr/>
          <p:nvPr/>
        </p:nvSpPr>
        <p:spPr>
          <a:xfrm>
            <a:off x="8419465" y="3994992"/>
            <a:ext cx="1628839" cy="475488"/>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3200" b="1">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zh-CN" altLang="en-US" sz="3200" b="1">
                <a:solidFill>
                  <a:srgbClr val="FF0000"/>
                </a:solidFill>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北宋</a:t>
            </a:r>
            <a:r>
              <a:rPr lang="zh-CN" altLang="en-US" sz="3200" b="1">
                <a:solidFill>
                  <a:srgbClr val="FF0000"/>
                </a:solidFill>
                <a:uFill>
                  <a:solidFill>
                    <a:srgbClr val="000000"/>
                  </a:solidFill>
                </a:uFill>
                <a:latin typeface="Times New Roman" panose="02020603050405020304" pitchFamily="18" charset="0"/>
                <a:ea typeface="黑体" panose="02010609060101010101" pitchFamily="49" charset="-122"/>
                <a:cs typeface="Calibri" panose="020F0502020204030204" pitchFamily="34" charset="0"/>
              </a:rPr>
              <a:t> </a:t>
            </a:r>
            <a:endParaRPr lang="zh-CN" altLang="en-US"/>
          </a:p>
        </p:txBody>
      </p:sp>
      <p:sp>
        <p:nvSpPr>
          <p:cNvPr id="6" name="A_5ff43"/>
          <p:cNvSpPr/>
          <p:nvPr/>
        </p:nvSpPr>
        <p:spPr>
          <a:xfrm>
            <a:off x="4952365" y="3994992"/>
            <a:ext cx="1527239" cy="475488"/>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3200" b="1">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zh-CN" altLang="en-US" sz="3200" b="1">
                <a:solidFill>
                  <a:srgbClr val="FF0000"/>
                </a:solidFill>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醉翁</a:t>
            </a:r>
            <a:r>
              <a:rPr lang="zh-CN" altLang="en-US" sz="3200" b="1">
                <a:solidFill>
                  <a:prstClr val="black"/>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a:p>
        </p:txBody>
      </p:sp>
      <p:sp>
        <p:nvSpPr>
          <p:cNvPr id="5" name="A_b4c7a"/>
          <p:cNvSpPr/>
          <p:nvPr/>
        </p:nvSpPr>
        <p:spPr>
          <a:xfrm>
            <a:off x="8216265" y="3361008"/>
            <a:ext cx="1935225" cy="475488"/>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3200" b="1">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zh-CN" altLang="en-US" sz="3200" b="1">
                <a:solidFill>
                  <a:srgbClr val="FF0000"/>
                </a:solidFill>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李清照</a:t>
            </a:r>
            <a:r>
              <a:rPr lang="zh-CN" altLang="en-US" sz="3200" b="1">
                <a:solidFill>
                  <a:prstClr val="black"/>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a:p>
        </p:txBody>
      </p:sp>
      <p:sp>
        <p:nvSpPr>
          <p:cNvPr id="4" name="A_25aee"/>
          <p:cNvSpPr/>
          <p:nvPr/>
        </p:nvSpPr>
        <p:spPr>
          <a:xfrm>
            <a:off x="669290" y="3361008"/>
            <a:ext cx="1527239" cy="475488"/>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3200" b="1">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zh-CN" altLang="en-US" sz="3200" b="1">
                <a:solidFill>
                  <a:srgbClr val="FF0000"/>
                </a:solidFill>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苏轼</a:t>
            </a:r>
            <a:r>
              <a:rPr lang="zh-CN" altLang="en-US" sz="3200" b="1">
                <a:solidFill>
                  <a:prstClr val="black"/>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a:p>
        </p:txBody>
      </p:sp>
      <p:sp>
        <p:nvSpPr>
          <p:cNvPr id="2" name="A_1cc61"/>
          <p:cNvSpPr/>
          <p:nvPr/>
        </p:nvSpPr>
        <p:spPr>
          <a:xfrm>
            <a:off x="4341178" y="2727024"/>
            <a:ext cx="1527238" cy="475488"/>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3200" b="1">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zh-CN" altLang="en-US" sz="3200" b="1">
                <a:solidFill>
                  <a:srgbClr val="FF0000"/>
                </a:solidFill>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婉约</a:t>
            </a:r>
            <a:r>
              <a:rPr lang="zh-CN" altLang="en-US" sz="3200" b="1">
                <a:solidFill>
                  <a:prstClr val="black"/>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a:p>
        </p:txBody>
      </p:sp>
    </p:spTree>
    <p:extLst>
      <p:ext uri="{BB962C8B-B14F-4D97-AF65-F5344CB8AC3E}">
        <p14:creationId xmlns:p14="http://schemas.microsoft.com/office/powerpoint/2010/main" val="25011118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5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fade">
                                      <p:cBhvr>
                                        <p:cTn id="27" dur="500"/>
                                        <p:tgtEl>
                                          <p:spTgt spid="7"/>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fade">
                                      <p:cBhvr>
                                        <p:cTn id="32" dur="500"/>
                                        <p:tgtEl>
                                          <p:spTgt spid="8"/>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fade">
                                      <p:cBhvr>
                                        <p:cTn id="3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8" grpId="0" animBg="1"/>
      <p:bldP spid="7" grpId="0" animBg="1"/>
      <p:bldP spid="6" grpId="0" animBg="1"/>
      <p:bldP spid="5" grpId="0" animBg="1"/>
      <p:bldP spid="4" grpId="0" animBg="1"/>
      <p:bldP spid="2"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67AB5DD4-8CF7-5D0D-BB3B-BB791C3E1C49}"/>
              </a:ext>
            </a:extLst>
          </p:cNvPr>
          <p:cNvSpPr txBox="1">
            <a:spLocks noChangeAspect="1"/>
          </p:cNvSpPr>
          <p:nvPr/>
        </p:nvSpPr>
        <p:spPr>
          <a:xfrm>
            <a:off x="664702" y="531860"/>
            <a:ext cx="11148756" cy="5853910"/>
          </a:xfrm>
          <a:prstGeom prst="rect">
            <a:avLst/>
          </a:prstGeom>
          <a:noFill/>
        </p:spPr>
        <p:txBody>
          <a:bodyPr wrap="square">
            <a:spAutoFit/>
          </a:bodyPr>
          <a:lstStyle/>
          <a:p>
            <a:pPr marL="0" marR="0">
              <a:lnSpc>
                <a:spcPct val="130000"/>
              </a:lnSpc>
              <a:buNone/>
            </a:pPr>
            <a:r>
              <a:rPr lang="zh-CN" altLang="en-US" sz="3200" b="1" dirty="0">
                <a:solidFill>
                  <a:srgbClr val="000000"/>
                </a:solidFill>
                <a:effectLst/>
                <a:latin typeface="黑体" panose="02010609060101010101" pitchFamily="49" charset="-122"/>
                <a:ea typeface="黑体" panose="02010609060101010101" pitchFamily="49" charset="-122"/>
                <a:cs typeface="Times New Roman" panose="02020603050405020304" pitchFamily="18" charset="0"/>
              </a:rPr>
              <a:t>三、诗歌鉴赏。</a:t>
            </a:r>
            <a:endParaRPr lang="zh-CN" altLang="en-US" sz="3200" dirty="0">
              <a:effectLst/>
              <a:latin typeface="Calibri" panose="020F0502020204030204" pitchFamily="34" charset="0"/>
              <a:ea typeface="宋体" panose="02010600030101010101" pitchFamily="2" charset="-122"/>
              <a:cs typeface="Times New Roman" panose="02020603050405020304" pitchFamily="18" charset="0"/>
            </a:endParaRPr>
          </a:p>
          <a:p>
            <a:pPr marL="0" marR="0" algn="ctr">
              <a:lnSpc>
                <a:spcPct val="130000"/>
              </a:lnSpc>
              <a:buNone/>
            </a:pPr>
            <a:r>
              <a:rPr lang="en-US" altLang="zh-CN" sz="3200" b="1" dirty="0">
                <a:effectLst/>
                <a:latin typeface="Times New Roman" panose="02020603050405020304" pitchFamily="18" charset="0"/>
                <a:ea typeface="黑体" panose="02010609060101010101" pitchFamily="49" charset="-122"/>
                <a:cs typeface="Times New Roman" panose="02020603050405020304" pitchFamily="18" charset="0"/>
              </a:rPr>
              <a:t>(</a:t>
            </a:r>
            <a:r>
              <a:rPr lang="en-US" altLang="zh-CN" sz="3200" b="1" dirty="0">
                <a:effectLst/>
                <a:latin typeface="宋体" panose="02010600030101010101" pitchFamily="2" charset="-122"/>
                <a:ea typeface="宋体" panose="02010600030101010101" pitchFamily="2" charset="-122"/>
                <a:cs typeface="Times New Roman" panose="02020603050405020304" pitchFamily="18" charset="0"/>
              </a:rPr>
              <a:t>—</a:t>
            </a:r>
            <a:r>
              <a:rPr lang="en-US" altLang="zh-CN" sz="3200" b="1" dirty="0">
                <a:effectLst/>
                <a:latin typeface="Times New Roman" panose="02020603050405020304" pitchFamily="18" charset="0"/>
                <a:ea typeface="黑体" panose="02010609060101010101" pitchFamily="49" charset="-122"/>
                <a:cs typeface="Times New Roman" panose="02020603050405020304" pitchFamily="18" charset="0"/>
              </a:rPr>
              <a:t>)</a:t>
            </a:r>
            <a:r>
              <a:rPr lang="zh-CN" altLang="en-US" sz="3200" b="1" dirty="0">
                <a:effectLst/>
                <a:latin typeface="黑体" panose="02010609060101010101" pitchFamily="49" charset="-122"/>
                <a:ea typeface="黑体" panose="02010609060101010101" pitchFamily="49" charset="-122"/>
                <a:cs typeface="Times New Roman" panose="02020603050405020304" pitchFamily="18" charset="0"/>
              </a:rPr>
              <a:t>浣溪沙</a:t>
            </a:r>
            <a:endParaRPr lang="zh-CN" altLang="en-US" sz="3200" dirty="0">
              <a:effectLst/>
              <a:latin typeface="Calibri" panose="020F0502020204030204" pitchFamily="34" charset="0"/>
              <a:ea typeface="宋体" panose="02010600030101010101" pitchFamily="2" charset="-122"/>
              <a:cs typeface="Times New Roman" panose="02020603050405020304" pitchFamily="18" charset="0"/>
            </a:endParaRPr>
          </a:p>
          <a:p>
            <a:pPr marL="0" marR="0">
              <a:lnSpc>
                <a:spcPct val="130000"/>
              </a:lnSpc>
              <a:buNone/>
            </a:pP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    </a:t>
            </a:r>
            <a:r>
              <a:rPr lang="zh-CN" altLang="en-US" sz="3200" b="1" dirty="0">
                <a:effectLst/>
                <a:latin typeface="楷体" panose="02010609060101010101" pitchFamily="49" charset="-122"/>
                <a:ea typeface="楷体" panose="02010609060101010101" pitchFamily="49" charset="-122"/>
                <a:cs typeface="Times New Roman" panose="02020603050405020304" pitchFamily="18" charset="0"/>
              </a:rPr>
              <a:t>一曲新词酒一杯，去年天气旧亭台。夕阳西下几时回！</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 </a:t>
            </a:r>
            <a:r>
              <a:rPr lang="zh-CN" altLang="en-US" sz="3200" b="1" dirty="0">
                <a:effectLst/>
                <a:latin typeface="楷体" panose="02010609060101010101" pitchFamily="49" charset="-122"/>
                <a:ea typeface="楷体" panose="02010609060101010101" pitchFamily="49" charset="-122"/>
                <a:cs typeface="Times New Roman" panose="02020603050405020304" pitchFamily="18" charset="0"/>
              </a:rPr>
              <a:t>无可奈何花落去，似曾相识燕归来。小园香径独徘徊。</a:t>
            </a:r>
            <a:endParaRPr lang="zh-CN" altLang="en-US" sz="3200" dirty="0">
              <a:effectLst/>
              <a:latin typeface="Calibri" panose="020F0502020204030204" pitchFamily="34" charset="0"/>
              <a:ea typeface="宋体" panose="02010600030101010101" pitchFamily="2" charset="-122"/>
              <a:cs typeface="Times New Roman" panose="02020603050405020304" pitchFamily="18" charset="0"/>
            </a:endParaRPr>
          </a:p>
          <a:p>
            <a:pPr marL="0" marR="0">
              <a:lnSpc>
                <a:spcPct val="130000"/>
              </a:lnSpc>
              <a:buNone/>
            </a:pP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7</a:t>
            </a:r>
            <a:r>
              <a:rPr lang="zh-CN" altLang="en-US" sz="3200" b="1" dirty="0">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作者徘徊于小园香径，精心选择了</a:t>
            </a:r>
            <a:r>
              <a:rPr lang="zh-CN" altLang="en-US" sz="3200" b="1" u="sng" dirty="0">
                <a:solidFill>
                  <a:srgbClr val="FF0000"/>
                </a:solidFill>
                <a:effectLst/>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zh-CN" altLang="en-US" sz="3200" b="1" u="sng" dirty="0" smtClean="0">
                <a:solidFill>
                  <a:srgbClr val="FF0000"/>
                </a:solidFill>
                <a:effectLst/>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    </a:t>
            </a:r>
            <a:r>
              <a:rPr lang="zh-CN" altLang="en-US" sz="3200" b="1" u="sng" dirty="0" smtClean="0">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a:t>
            </a:r>
            <a:r>
              <a:rPr lang="zh-CN" altLang="en-US" sz="3200" b="1" u="sng" dirty="0">
                <a:solidFill>
                  <a:srgbClr val="FF0000"/>
                </a:solidFill>
                <a:effectLst/>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zh-CN" altLang="en-US" sz="3200" b="1" u="sng" dirty="0" smtClean="0">
                <a:solidFill>
                  <a:srgbClr val="FF0000"/>
                </a:solidFill>
                <a:effectLst/>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    </a:t>
            </a:r>
            <a:r>
              <a:rPr lang="zh-CN" altLang="en-US" sz="3200" b="1" u="sng" dirty="0" smtClean="0">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和</a:t>
            </a:r>
            <a:r>
              <a:rPr lang="zh-CN" altLang="en-US" sz="3200" b="1" u="sng" dirty="0">
                <a:solidFill>
                  <a:srgbClr val="FF0000"/>
                </a:solidFill>
                <a:effectLst/>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zh-CN" altLang="en-US" sz="3200" b="1" u="sng" dirty="0" smtClean="0">
                <a:solidFill>
                  <a:srgbClr val="FF0000"/>
                </a:solidFill>
                <a:effectLst/>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    </a:t>
            </a:r>
            <a:r>
              <a:rPr lang="en-US" altLang="zh-CN" sz="3200" b="1" u="sng" dirty="0" smtClean="0">
                <a:solidFill>
                  <a:schemeClr val="bg1"/>
                </a:solidFill>
                <a:effectLst/>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_</a:t>
            </a:r>
            <a:r>
              <a:rPr lang="zh-CN" altLang="en-US" sz="3200" b="1" u="sng" dirty="0" smtClean="0">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等景物，描绘了一幅优美的画面。</a:t>
            </a:r>
            <a:r>
              <a:rPr lang="zh-CN" altLang="en-US" sz="3200" b="1" dirty="0">
                <a:effectLst/>
                <a:latin typeface="Times New Roman" panose="02020603050405020304" pitchFamily="18" charset="0"/>
                <a:ea typeface="宋体" panose="02010600030101010101" pitchFamily="2" charset="-122"/>
                <a:cs typeface="Times New Roman" panose="02020603050405020304" pitchFamily="18" charset="0"/>
              </a:rPr>
              <a:t> </a:t>
            </a:r>
            <a:endParaRPr lang="zh-CN" altLang="en-US" sz="3200" dirty="0">
              <a:effectLst/>
              <a:latin typeface="Calibri" panose="020F0502020204030204" pitchFamily="34" charset="0"/>
              <a:ea typeface="宋体" panose="02010600030101010101" pitchFamily="2" charset="-122"/>
              <a:cs typeface="Times New Roman" panose="02020603050405020304" pitchFamily="18" charset="0"/>
            </a:endParaRPr>
          </a:p>
          <a:p>
            <a:pPr marL="0" marR="0">
              <a:lnSpc>
                <a:spcPct val="130000"/>
              </a:lnSpc>
              <a:buNone/>
            </a:pP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8</a:t>
            </a:r>
            <a:r>
              <a:rPr lang="zh-CN" altLang="en-US" sz="3200" b="1" dirty="0">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“小园香径独徘徊”中的“独”字用得极妙，请加以赏析</a:t>
            </a:r>
            <a:r>
              <a:rPr lang="zh-CN" altLang="en-US" sz="3200" b="1" dirty="0" smtClean="0">
                <a:effectLst/>
                <a:latin typeface="宋体" panose="02010600030101010101" pitchFamily="2" charset="-122"/>
                <a:ea typeface="宋体" panose="02010600030101010101" pitchFamily="2" charset="-122"/>
                <a:cs typeface="Times New Roman" panose="02020603050405020304" pitchFamily="18" charset="0"/>
              </a:rPr>
              <a:t>。</a:t>
            </a:r>
            <a:endParaRPr lang="en-US" altLang="zh-CN" sz="3200" b="1" dirty="0" smtClean="0">
              <a:effectLst/>
              <a:latin typeface="宋体" panose="02010600030101010101" pitchFamily="2" charset="-122"/>
              <a:ea typeface="宋体" panose="02010600030101010101" pitchFamily="2" charset="-122"/>
              <a:cs typeface="Times New Roman" panose="02020603050405020304" pitchFamily="18" charset="0"/>
            </a:endParaRPr>
          </a:p>
          <a:p>
            <a:pPr>
              <a:lnSpc>
                <a:spcPct val="130000"/>
              </a:lnSpc>
            </a:pPr>
            <a:r>
              <a:rPr lang="en-US" altLang="zh-CN" sz="3200" dirty="0" smtClean="0">
                <a:latin typeface="Times New Roman" panose="02020603050405020304" pitchFamily="18" charset="0"/>
                <a:ea typeface="宋体" panose="02010600030101010101" pitchFamily="2" charset="-122"/>
                <a:cs typeface="Times New Roman" panose="02020603050405020304" pitchFamily="18" charset="0"/>
              </a:rPr>
              <a:t>__________________________________________________________________________________________________________</a:t>
            </a:r>
            <a:endParaRPr lang="zh-CN" altLang="en-US" sz="32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2" name="矩形 1"/>
          <p:cNvSpPr>
            <a:spLocks noChangeAspect="1"/>
          </p:cNvSpPr>
          <p:nvPr/>
        </p:nvSpPr>
        <p:spPr>
          <a:xfrm>
            <a:off x="664702" y="4946977"/>
            <a:ext cx="11148756" cy="1313052"/>
          </a:xfrm>
          <a:prstGeom prst="rect">
            <a:avLst/>
          </a:prstGeom>
        </p:spPr>
        <p:txBody>
          <a:bodyPr wrap="square">
            <a:spAutoFit/>
          </a:bodyPr>
          <a:lstStyle/>
          <a:p>
            <a:pPr>
              <a:lnSpc>
                <a:spcPct val="130000"/>
              </a:lnSpc>
            </a:pPr>
            <a:r>
              <a:rPr lang="zh-CN" altLang="en-US" sz="3200" b="1" dirty="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zh-CN" altLang="en-US" sz="3200" b="1" dirty="0">
                <a:solidFill>
                  <a:srgbClr val="FF0000"/>
                </a:solidFill>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a:t>
            </a:r>
            <a:r>
              <a:rPr lang="zh-CN" altLang="en-US" sz="3200" b="1" dirty="0">
                <a:solidFill>
                  <a:srgbClr val="FF0000"/>
                </a:solidFill>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独</a:t>
            </a:r>
            <a:r>
              <a:rPr lang="zh-CN" altLang="en-US" sz="3200" b="1" dirty="0">
                <a:solidFill>
                  <a:srgbClr val="FF0000"/>
                </a:solidFill>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a:t>
            </a:r>
            <a:r>
              <a:rPr lang="zh-CN" altLang="en-US" sz="3200" b="1" dirty="0">
                <a:solidFill>
                  <a:srgbClr val="FF0000"/>
                </a:solidFill>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字写出了词人独处时的寂寞，伴着萧条的春色和眼前时光的流逝，生出无限的悲凉，突出了词人的凄凉寂寞之感。</a:t>
            </a:r>
            <a:r>
              <a:rPr lang="zh-CN" altLang="en-US"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sz="3200" dirty="0">
              <a:solidFill>
                <a:srgbClr val="FF0000"/>
              </a:solidFill>
              <a:latin typeface="Calibri" panose="020F0502020204030204" pitchFamily="34" charset="0"/>
              <a:ea typeface="宋体" panose="02010600030101010101" pitchFamily="2" charset="-122"/>
              <a:cs typeface="Times New Roman" panose="02020603050405020304" pitchFamily="18" charset="0"/>
            </a:endParaRPr>
          </a:p>
        </p:txBody>
      </p:sp>
      <p:sp>
        <p:nvSpPr>
          <p:cNvPr id="6" name="A_23ed9"/>
          <p:cNvSpPr/>
          <p:nvPr/>
        </p:nvSpPr>
        <p:spPr>
          <a:xfrm>
            <a:off x="10239867" y="3164316"/>
            <a:ext cx="1425639" cy="475488"/>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3200" b="1">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zh-CN" altLang="en-US" sz="3200" b="1">
                <a:solidFill>
                  <a:srgbClr val="FF0000"/>
                </a:solidFill>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归燕</a:t>
            </a:r>
            <a:endParaRPr lang="zh-CN" altLang="en-US"/>
          </a:p>
        </p:txBody>
      </p:sp>
      <p:sp>
        <p:nvSpPr>
          <p:cNvPr id="5" name="A_077bb"/>
          <p:cNvSpPr/>
          <p:nvPr/>
        </p:nvSpPr>
        <p:spPr>
          <a:xfrm>
            <a:off x="8812705" y="3164316"/>
            <a:ext cx="1527238" cy="475488"/>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3200" b="1">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zh-CN" altLang="en-US" sz="3200" b="1">
                <a:solidFill>
                  <a:srgbClr val="FF0000"/>
                </a:solidFill>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落花</a:t>
            </a:r>
            <a:r>
              <a:rPr lang="zh-CN" altLang="en-US" sz="3200" b="1">
                <a:solidFill>
                  <a:prstClr val="black"/>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a:p>
        </p:txBody>
      </p:sp>
      <p:sp>
        <p:nvSpPr>
          <p:cNvPr id="4" name="A_bfd51"/>
          <p:cNvSpPr/>
          <p:nvPr/>
        </p:nvSpPr>
        <p:spPr>
          <a:xfrm>
            <a:off x="7385542" y="3164316"/>
            <a:ext cx="1527240" cy="475488"/>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3200" b="1">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zh-CN" altLang="en-US" sz="3200" b="1">
                <a:solidFill>
                  <a:srgbClr val="FF0000"/>
                </a:solidFill>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夕阳</a:t>
            </a:r>
            <a:r>
              <a:rPr lang="zh-CN" altLang="en-US" sz="3200" b="1">
                <a:solidFill>
                  <a:prstClr val="black"/>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a:p>
        </p:txBody>
      </p:sp>
    </p:spTree>
    <p:extLst>
      <p:ext uri="{BB962C8B-B14F-4D97-AF65-F5344CB8AC3E}">
        <p14:creationId xmlns:p14="http://schemas.microsoft.com/office/powerpoint/2010/main" val="34421664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2">
                                            <p:txEl>
                                              <p:pRg st="0" end="0"/>
                                            </p:txEl>
                                          </p:spTgt>
                                        </p:tgtEl>
                                        <p:attrNameLst>
                                          <p:attrName>style.visibility</p:attrName>
                                        </p:attrNameLst>
                                      </p:cBhvr>
                                      <p:to>
                                        <p:strVal val="visible"/>
                                      </p:to>
                                    </p:set>
                                    <p:animEffect transition="in" filter="fade">
                                      <p:cBhvr>
                                        <p:cTn id="22"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5" grpId="0" animBg="1"/>
      <p:bldP spid="4"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BC819F19-54E6-68D3-B41C-0CEDC4C8B4FC}"/>
              </a:ext>
            </a:extLst>
          </p:cNvPr>
          <p:cNvSpPr txBox="1">
            <a:spLocks noChangeAspect="1"/>
          </p:cNvSpPr>
          <p:nvPr/>
        </p:nvSpPr>
        <p:spPr>
          <a:xfrm>
            <a:off x="679450" y="722361"/>
            <a:ext cx="10833100" cy="5853910"/>
          </a:xfrm>
          <a:prstGeom prst="rect">
            <a:avLst/>
          </a:prstGeom>
          <a:noFill/>
        </p:spPr>
        <p:txBody>
          <a:bodyPr wrap="square">
            <a:spAutoFit/>
          </a:bodyPr>
          <a:lstStyle/>
          <a:p>
            <a:pPr marL="0" marR="0">
              <a:lnSpc>
                <a:spcPct val="130000"/>
              </a:lnSpc>
              <a:buNone/>
            </a:pP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9</a:t>
            </a:r>
            <a:r>
              <a:rPr lang="zh-CN" altLang="en-US" sz="3200" b="1" dirty="0">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这首词表达了作者怎样的思想感情</a:t>
            </a:r>
            <a:r>
              <a:rPr lang="zh-CN" altLang="en-US" sz="3200" b="1" dirty="0" smtClean="0">
                <a:effectLst/>
                <a:latin typeface="宋体" panose="02010600030101010101" pitchFamily="2" charset="-122"/>
                <a:ea typeface="宋体" panose="02010600030101010101" pitchFamily="2" charset="-122"/>
                <a:cs typeface="Times New Roman" panose="02020603050405020304" pitchFamily="18" charset="0"/>
              </a:rPr>
              <a:t>？</a:t>
            </a:r>
            <a:endParaRPr lang="en-US" altLang="zh-CN" sz="3200" b="1" dirty="0" smtClean="0">
              <a:effectLst/>
              <a:latin typeface="宋体" panose="02010600030101010101" pitchFamily="2" charset="-122"/>
              <a:ea typeface="宋体" panose="02010600030101010101" pitchFamily="2" charset="-122"/>
              <a:cs typeface="Times New Roman" panose="02020603050405020304" pitchFamily="18" charset="0"/>
            </a:endParaRPr>
          </a:p>
          <a:p>
            <a:pPr>
              <a:lnSpc>
                <a:spcPct val="130000"/>
              </a:lnSpc>
            </a:pPr>
            <a:r>
              <a:rPr lang="en-US" altLang="zh-CN" sz="3200" dirty="0">
                <a:latin typeface="Times New Roman" panose="02020603050405020304" pitchFamily="18" charset="0"/>
                <a:ea typeface="宋体" panose="02010600030101010101" pitchFamily="2" charset="-122"/>
                <a:cs typeface="Times New Roman" panose="02020603050405020304" pitchFamily="18" charset="0"/>
              </a:rPr>
              <a:t>________________________________________________________________________________________________________</a:t>
            </a:r>
            <a:endParaRPr lang="zh-CN" altLang="en-US" sz="3200" dirty="0">
              <a:effectLst/>
              <a:latin typeface="Calibri" panose="020F0502020204030204" pitchFamily="34" charset="0"/>
              <a:ea typeface="宋体" panose="02010600030101010101" pitchFamily="2" charset="-122"/>
              <a:cs typeface="Times New Roman" panose="02020603050405020304" pitchFamily="18" charset="0"/>
            </a:endParaRPr>
          </a:p>
          <a:p>
            <a:pPr marL="0" marR="0">
              <a:lnSpc>
                <a:spcPct val="130000"/>
              </a:lnSpc>
              <a:buNone/>
            </a:pPr>
            <a:r>
              <a:rPr lang="en-US" altLang="zh-CN" sz="3200" b="1" dirty="0" smtClean="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10</a:t>
            </a:r>
            <a:r>
              <a:rPr lang="zh-CN" altLang="en-US" sz="3200" b="1" dirty="0">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“无可奈何花落去，似曾相识燕归来”是千古名句，试简析这两句词好在哪里</a:t>
            </a:r>
            <a:r>
              <a:rPr lang="zh-CN" altLang="en-US" sz="3200" b="1" dirty="0" smtClean="0">
                <a:effectLst/>
                <a:latin typeface="宋体" panose="02010600030101010101" pitchFamily="2" charset="-122"/>
                <a:ea typeface="宋体" panose="02010600030101010101" pitchFamily="2" charset="-122"/>
                <a:cs typeface="Times New Roman" panose="02020603050405020304" pitchFamily="18" charset="0"/>
              </a:rPr>
              <a:t>。</a:t>
            </a:r>
            <a:endParaRPr lang="en-US" altLang="zh-CN" sz="3200" b="1" dirty="0" smtClean="0">
              <a:effectLst/>
              <a:latin typeface="宋体" panose="02010600030101010101" pitchFamily="2" charset="-122"/>
              <a:ea typeface="宋体" panose="02010600030101010101" pitchFamily="2" charset="-122"/>
              <a:cs typeface="Times New Roman" panose="02020603050405020304" pitchFamily="18" charset="0"/>
            </a:endParaRPr>
          </a:p>
          <a:p>
            <a:pPr>
              <a:lnSpc>
                <a:spcPct val="130000"/>
              </a:lnSpc>
            </a:pPr>
            <a:r>
              <a:rPr lang="en-US" altLang="zh-CN" sz="3200" dirty="0" smtClean="0">
                <a:latin typeface="Times New Roman" panose="02020603050405020304" pitchFamily="18" charset="0"/>
                <a:ea typeface="宋体" panose="02010600030101010101" pitchFamily="2" charset="-122"/>
                <a:cs typeface="Times New Roman" panose="02020603050405020304" pitchFamily="18" charset="0"/>
              </a:rPr>
              <a:t>________________________________________________________________________________________________________________________________________________________________________________________________________________</a:t>
            </a:r>
            <a:endParaRPr lang="zh-CN" altLang="en-US" sz="32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2" name="矩形 1"/>
          <p:cNvSpPr>
            <a:spLocks noChangeAspect="1"/>
          </p:cNvSpPr>
          <p:nvPr/>
        </p:nvSpPr>
        <p:spPr>
          <a:xfrm>
            <a:off x="679450" y="1345189"/>
            <a:ext cx="10833100" cy="1313052"/>
          </a:xfrm>
          <a:prstGeom prst="rect">
            <a:avLst/>
          </a:prstGeom>
        </p:spPr>
        <p:txBody>
          <a:bodyPr>
            <a:spAutoFit/>
          </a:bodyPr>
          <a:lstStyle/>
          <a:p>
            <a:pPr>
              <a:lnSpc>
                <a:spcPct val="130000"/>
              </a:lnSpc>
            </a:pPr>
            <a:r>
              <a:rPr lang="zh-CN" altLang="en-US" sz="3200" b="1" dirty="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zh-CN" altLang="en-US" sz="3200" b="1" dirty="0">
                <a:solidFill>
                  <a:srgbClr val="FF0000"/>
                </a:solidFill>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表达了词人对时光流逝、春色飘零的惆怅，抒发了物是人非之感和孤独寂寞之情。</a:t>
            </a:r>
            <a:r>
              <a:rPr lang="zh-CN" altLang="en-US" sz="3200" b="1" dirty="0">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sz="3200" dirty="0">
              <a:latin typeface="Calibri" panose="020F0502020204030204" pitchFamily="34" charset="0"/>
              <a:ea typeface="宋体" panose="02010600030101010101" pitchFamily="2" charset="-122"/>
              <a:cs typeface="Times New Roman" panose="02020603050405020304" pitchFamily="18" charset="0"/>
            </a:endParaRPr>
          </a:p>
        </p:txBody>
      </p:sp>
      <p:sp>
        <p:nvSpPr>
          <p:cNvPr id="4" name="矩形 3"/>
          <p:cNvSpPr>
            <a:spLocks noChangeAspect="1"/>
          </p:cNvSpPr>
          <p:nvPr/>
        </p:nvSpPr>
        <p:spPr>
          <a:xfrm>
            <a:off x="679450" y="3883864"/>
            <a:ext cx="10833100" cy="2594300"/>
          </a:xfrm>
          <a:prstGeom prst="rect">
            <a:avLst/>
          </a:prstGeom>
        </p:spPr>
        <p:txBody>
          <a:bodyPr>
            <a:spAutoFit/>
          </a:bodyPr>
          <a:lstStyle/>
          <a:p>
            <a:pPr>
              <a:lnSpc>
                <a:spcPct val="130000"/>
              </a:lnSpc>
            </a:pPr>
            <a:r>
              <a:rPr lang="zh-CN" altLang="en-US" sz="3200" b="1" dirty="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zh-CN" altLang="en-US" sz="3200" b="1" dirty="0">
                <a:solidFill>
                  <a:srgbClr val="FF0000"/>
                </a:solidFill>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对仗工整，音调和谐，画面生动，通过对易逝的自然春光的描写，抒发了对青春易逝的感慨，感情浓郁。寓意深刻，发人深省，揭示了人生易逝、轮回无穷的人生哲理，因而成为千古传诵的名句。</a:t>
            </a:r>
            <a:r>
              <a:rPr lang="zh-CN" altLang="en-US" sz="3200" b="1" dirty="0">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sz="3200" dirty="0"/>
          </a:p>
        </p:txBody>
      </p:sp>
    </p:spTree>
    <p:extLst>
      <p:ext uri="{BB962C8B-B14F-4D97-AF65-F5344CB8AC3E}">
        <p14:creationId xmlns:p14="http://schemas.microsoft.com/office/powerpoint/2010/main" val="1799266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Effect transition="in" filter="fade">
                                      <p:cBhvr>
                                        <p:cTn id="12"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829C5A81-7DBD-A7C9-4685-7DE994675CF3}"/>
              </a:ext>
            </a:extLst>
          </p:cNvPr>
          <p:cNvSpPr txBox="1">
            <a:spLocks noChangeAspect="1"/>
          </p:cNvSpPr>
          <p:nvPr/>
        </p:nvSpPr>
        <p:spPr>
          <a:xfrm>
            <a:off x="679450" y="2642886"/>
            <a:ext cx="10833100" cy="2012859"/>
          </a:xfrm>
          <a:prstGeom prst="rect">
            <a:avLst/>
          </a:prstGeom>
          <a:noFill/>
        </p:spPr>
        <p:txBody>
          <a:bodyPr wrap="square">
            <a:spAutoFit/>
          </a:bodyPr>
          <a:lstStyle/>
          <a:p>
            <a:pPr marL="0" marR="0">
              <a:lnSpc>
                <a:spcPct val="130000"/>
              </a:lnSpc>
              <a:buNone/>
            </a:pP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11</a:t>
            </a:r>
            <a:r>
              <a:rPr lang="zh-CN" altLang="en-US" sz="3200" b="1" dirty="0">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“夕阳西下几时回”一句寓情于景，请简要分析此句抒发了什么样的感情</a:t>
            </a:r>
            <a:r>
              <a:rPr lang="zh-CN" altLang="en-US" sz="3200" b="1" dirty="0" smtClean="0">
                <a:effectLst/>
                <a:latin typeface="宋体" panose="02010600030101010101" pitchFamily="2" charset="-122"/>
                <a:ea typeface="宋体" panose="02010600030101010101" pitchFamily="2" charset="-122"/>
                <a:cs typeface="Times New Roman" panose="02020603050405020304" pitchFamily="18" charset="0"/>
              </a:rPr>
              <a:t>。</a:t>
            </a:r>
            <a:endParaRPr lang="en-US" altLang="zh-CN" sz="3200" b="1" dirty="0" smtClean="0">
              <a:effectLst/>
              <a:latin typeface="宋体" panose="02010600030101010101" pitchFamily="2" charset="-122"/>
              <a:ea typeface="宋体" panose="02010600030101010101" pitchFamily="2" charset="-122"/>
              <a:cs typeface="Times New Roman" panose="02020603050405020304" pitchFamily="18" charset="0"/>
            </a:endParaRPr>
          </a:p>
          <a:p>
            <a:pPr>
              <a:lnSpc>
                <a:spcPct val="130000"/>
              </a:lnSpc>
            </a:pPr>
            <a:r>
              <a:rPr lang="en-US" altLang="zh-CN" sz="3200" dirty="0" smtClean="0">
                <a:latin typeface="Times New Roman" panose="02020603050405020304" pitchFamily="18" charset="0"/>
                <a:ea typeface="宋体" panose="02010600030101010101" pitchFamily="2" charset="-122"/>
                <a:cs typeface="Times New Roman" panose="02020603050405020304" pitchFamily="18" charset="0"/>
              </a:rPr>
              <a:t>____________________________________________________</a:t>
            </a:r>
            <a:endParaRPr lang="zh-CN" altLang="en-US" sz="32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2" name="矩形 1"/>
          <p:cNvSpPr>
            <a:spLocks noChangeAspect="1"/>
          </p:cNvSpPr>
          <p:nvPr/>
        </p:nvSpPr>
        <p:spPr>
          <a:xfrm>
            <a:off x="679450" y="3892582"/>
            <a:ext cx="11203708" cy="672877"/>
          </a:xfrm>
          <a:prstGeom prst="rect">
            <a:avLst/>
          </a:prstGeom>
        </p:spPr>
        <p:txBody>
          <a:bodyPr wrap="none">
            <a:spAutoFit/>
          </a:bodyPr>
          <a:lstStyle/>
          <a:p>
            <a:pPr>
              <a:lnSpc>
                <a:spcPct val="130000"/>
              </a:lnSpc>
            </a:pPr>
            <a:r>
              <a:rPr lang="zh-CN" altLang="en-US" sz="3200" b="1" dirty="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zh-CN" altLang="en-US" sz="3200" b="1" dirty="0">
                <a:solidFill>
                  <a:srgbClr val="FF0000"/>
                </a:solidFill>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抒发了词人惜春伤时的惆怅和寂寞，叹惜年华将逝的情思。</a:t>
            </a:r>
            <a:r>
              <a:rPr lang="zh-CN" altLang="en-US" sz="3200" b="1" dirty="0">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sz="32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2353880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6EF8AA37-4ACA-6F63-9D99-5507C7B3C9BE}"/>
              </a:ext>
            </a:extLst>
          </p:cNvPr>
          <p:cNvSpPr txBox="1">
            <a:spLocks noChangeAspect="1"/>
          </p:cNvSpPr>
          <p:nvPr/>
        </p:nvSpPr>
        <p:spPr>
          <a:xfrm>
            <a:off x="396260" y="851948"/>
            <a:ext cx="11399479" cy="5213735"/>
          </a:xfrm>
          <a:prstGeom prst="rect">
            <a:avLst/>
          </a:prstGeom>
          <a:noFill/>
        </p:spPr>
        <p:txBody>
          <a:bodyPr wrap="square">
            <a:spAutoFit/>
          </a:bodyPr>
          <a:lstStyle/>
          <a:p>
            <a:pPr marL="0" marR="0" algn="ctr">
              <a:lnSpc>
                <a:spcPct val="130000"/>
              </a:lnSpc>
              <a:buNone/>
            </a:pPr>
            <a:r>
              <a:rPr lang="en-US" altLang="zh-CN" sz="3200" b="1" dirty="0">
                <a:effectLst/>
                <a:latin typeface="Times New Roman" panose="02020603050405020304" pitchFamily="18" charset="0"/>
                <a:ea typeface="黑体" panose="02010609060101010101" pitchFamily="49" charset="-122"/>
                <a:cs typeface="Times New Roman" panose="02020603050405020304" pitchFamily="18" charset="0"/>
              </a:rPr>
              <a:t>(</a:t>
            </a:r>
            <a:r>
              <a:rPr lang="zh-CN" altLang="en-US" sz="3200" b="1" dirty="0">
                <a:effectLst/>
                <a:latin typeface="黑体" panose="02010609060101010101" pitchFamily="49" charset="-122"/>
                <a:ea typeface="黑体" panose="02010609060101010101" pitchFamily="49" charset="-122"/>
                <a:cs typeface="Times New Roman" panose="02020603050405020304" pitchFamily="18" charset="0"/>
              </a:rPr>
              <a:t>二</a:t>
            </a:r>
            <a:r>
              <a:rPr lang="en-US" altLang="zh-CN" sz="3200" b="1" dirty="0">
                <a:effectLst/>
                <a:latin typeface="Times New Roman" panose="02020603050405020304" pitchFamily="18" charset="0"/>
                <a:ea typeface="黑体" panose="02010609060101010101" pitchFamily="49" charset="-122"/>
                <a:cs typeface="Times New Roman" panose="02020603050405020304" pitchFamily="18" charset="0"/>
              </a:rPr>
              <a:t>)</a:t>
            </a:r>
            <a:r>
              <a:rPr lang="zh-CN" altLang="en-US" sz="3200" b="1" dirty="0">
                <a:effectLst/>
                <a:latin typeface="黑体" panose="02010609060101010101" pitchFamily="49" charset="-122"/>
                <a:ea typeface="黑体" panose="02010609060101010101" pitchFamily="49" charset="-122"/>
                <a:cs typeface="Times New Roman" panose="02020603050405020304" pitchFamily="18" charset="0"/>
              </a:rPr>
              <a:t>采桑子</a:t>
            </a:r>
            <a:endParaRPr lang="zh-CN" altLang="en-US" sz="3200" dirty="0">
              <a:effectLst/>
              <a:latin typeface="Calibri" panose="020F0502020204030204" pitchFamily="34" charset="0"/>
              <a:ea typeface="宋体" panose="02010600030101010101" pitchFamily="2" charset="-122"/>
              <a:cs typeface="Times New Roman" panose="02020603050405020304" pitchFamily="18" charset="0"/>
            </a:endParaRPr>
          </a:p>
          <a:p>
            <a:pPr marL="0" marR="0" indent="280670">
              <a:lnSpc>
                <a:spcPct val="130000"/>
              </a:lnSpc>
              <a:buNone/>
            </a:pPr>
            <a:r>
              <a:rPr lang="zh-CN" altLang="en-US" sz="3200" b="1" dirty="0">
                <a:effectLst/>
                <a:latin typeface="楷体" panose="02010609060101010101" pitchFamily="49" charset="-122"/>
                <a:ea typeface="楷体" panose="02010609060101010101" pitchFamily="49" charset="-122"/>
                <a:cs typeface="Times New Roman" panose="02020603050405020304" pitchFamily="18" charset="0"/>
              </a:rPr>
              <a:t>   轻舟短棹西湖好，绿水逶迤，芳草长堤。隐隐笙歌处处随。</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 </a:t>
            </a:r>
            <a:r>
              <a:rPr lang="zh-CN" altLang="en-US" sz="3200" b="1" dirty="0">
                <a:effectLst/>
                <a:latin typeface="楷体" panose="02010609060101010101" pitchFamily="49" charset="-122"/>
                <a:ea typeface="楷体" panose="02010609060101010101" pitchFamily="49" charset="-122"/>
                <a:cs typeface="Times New Roman" panose="02020603050405020304" pitchFamily="18" charset="0"/>
              </a:rPr>
              <a:t>无风水面琉璃滑，不觉船移，微动涟漪。惊起沙禽掠岸飞。</a:t>
            </a:r>
            <a:endParaRPr lang="zh-CN" altLang="en-US" sz="3200" dirty="0">
              <a:effectLst/>
              <a:latin typeface="Calibri" panose="020F0502020204030204" pitchFamily="34" charset="0"/>
              <a:ea typeface="宋体" panose="02010600030101010101" pitchFamily="2" charset="-122"/>
              <a:cs typeface="Times New Roman" panose="02020603050405020304" pitchFamily="18" charset="0"/>
            </a:endParaRPr>
          </a:p>
          <a:p>
            <a:pPr marL="0" marR="0">
              <a:lnSpc>
                <a:spcPct val="130000"/>
              </a:lnSpc>
              <a:buNone/>
            </a:pP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12</a:t>
            </a:r>
            <a:r>
              <a:rPr lang="zh-CN" altLang="en-US" sz="3200" b="1" dirty="0">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词的上片第一句在整首词中的作用是什么？上片描写了一幅什么样的图景</a:t>
            </a:r>
            <a:r>
              <a:rPr lang="zh-CN" altLang="en-US" sz="3200" b="1" dirty="0" smtClean="0">
                <a:effectLst/>
                <a:latin typeface="宋体" panose="02010600030101010101" pitchFamily="2" charset="-122"/>
                <a:ea typeface="宋体" panose="02010600030101010101" pitchFamily="2" charset="-122"/>
                <a:cs typeface="Times New Roman" panose="02020603050405020304" pitchFamily="18" charset="0"/>
              </a:rPr>
              <a:t>？</a:t>
            </a:r>
            <a:endParaRPr lang="en-US" altLang="zh-CN" sz="3200" b="1" dirty="0" smtClean="0">
              <a:effectLst/>
              <a:latin typeface="宋体" panose="02010600030101010101" pitchFamily="2" charset="-122"/>
              <a:ea typeface="宋体" panose="02010600030101010101" pitchFamily="2" charset="-122"/>
              <a:cs typeface="Times New Roman" panose="02020603050405020304" pitchFamily="18" charset="0"/>
            </a:endParaRPr>
          </a:p>
          <a:p>
            <a:pPr>
              <a:lnSpc>
                <a:spcPct val="130000"/>
              </a:lnSpc>
            </a:pPr>
            <a:r>
              <a:rPr lang="en-US" altLang="zh-CN" sz="3200" dirty="0" smtClean="0">
                <a:latin typeface="Times New Roman" panose="02020603050405020304" pitchFamily="18" charset="0"/>
                <a:ea typeface="宋体" panose="02010600030101010101" pitchFamily="2" charset="-122"/>
                <a:cs typeface="Times New Roman" panose="02020603050405020304" pitchFamily="18" charset="0"/>
              </a:rPr>
              <a:t>_____________________________________________________________________________________________________________________________________________________________________</a:t>
            </a:r>
            <a:endParaRPr lang="zh-CN" altLang="en-US" sz="32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2" name="矩形 1"/>
          <p:cNvSpPr>
            <a:spLocks noChangeAspect="1"/>
          </p:cNvSpPr>
          <p:nvPr/>
        </p:nvSpPr>
        <p:spPr>
          <a:xfrm>
            <a:off x="396259" y="4007453"/>
            <a:ext cx="11399479" cy="2012859"/>
          </a:xfrm>
          <a:prstGeom prst="rect">
            <a:avLst/>
          </a:prstGeom>
        </p:spPr>
        <p:txBody>
          <a:bodyPr wrap="square">
            <a:spAutoFit/>
          </a:bodyPr>
          <a:lstStyle/>
          <a:p>
            <a:pPr>
              <a:lnSpc>
                <a:spcPct val="130000"/>
              </a:lnSpc>
            </a:pPr>
            <a:r>
              <a:rPr lang="zh-CN" altLang="en-US" sz="3200" b="1" dirty="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zh-CN" altLang="en-US" sz="3200" b="1" dirty="0">
                <a:solidFill>
                  <a:srgbClr val="FF0000"/>
                </a:solidFill>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上片第一句总摄全篇，点明题意，直抒赞美之情。</a:t>
            </a:r>
            <a:r>
              <a:rPr lang="zh-CN" altLang="en-US" sz="3200" b="1" dirty="0">
                <a:solidFill>
                  <a:srgbClr val="FF0000"/>
                </a:solidFill>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 </a:t>
            </a:r>
            <a:r>
              <a:rPr lang="zh-CN" altLang="en-US" sz="3200" b="1" dirty="0">
                <a:solidFill>
                  <a:srgbClr val="FF0000"/>
                </a:solidFill>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上片从视觉和听觉两方面描写了蜿蜒曲折的绿水、长满芳草的长堤、动听的乐声和歌声，描绘了西湖清丽、恬静、淡远的春景。</a:t>
            </a:r>
            <a:r>
              <a:rPr lang="zh-CN" altLang="en-US" sz="3200" b="1" dirty="0">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sz="32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6709622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全频道课时作业">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模板无字号3个栏目  32号复制.potx" id="{5B89CEC6-3F4F-41A4-9503-93C638186164}" vid="{7155217A-5BAE-4FA4-AAD2-46644F8B138B}"/>
    </a:ext>
  </a:extLst>
</a:theme>
</file>

<file path=docProps/app.xml><?xml version="1.0" encoding="utf-8"?>
<Properties xmlns="http://schemas.openxmlformats.org/officeDocument/2006/extended-properties" xmlns:vt="http://schemas.openxmlformats.org/officeDocument/2006/docPropsVTypes">
  <Template>模板无字号3个栏目  32号复制</Template>
  <TotalTime>124</TotalTime>
  <Words>1900</Words>
  <Application>Microsoft Office PowerPoint</Application>
  <PresentationFormat>宽屏</PresentationFormat>
  <Paragraphs>112</Paragraphs>
  <Slides>21</Slides>
  <Notes>0</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21</vt:i4>
      </vt:variant>
    </vt:vector>
  </HeadingPairs>
  <TitlesOfParts>
    <vt:vector size="31" baseType="lpstr">
      <vt:lpstr>等线</vt:lpstr>
      <vt:lpstr>等线 Light</vt:lpstr>
      <vt:lpstr>黑体</vt:lpstr>
      <vt:lpstr>楷体</vt:lpstr>
      <vt:lpstr>宋体</vt:lpstr>
      <vt:lpstr>微软雅黑</vt:lpstr>
      <vt:lpstr>Arial</vt:lpstr>
      <vt:lpstr>Calibri</vt:lpstr>
      <vt:lpstr>Times New Roman</vt:lpstr>
      <vt:lpstr>全频道课时作业</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微软中国</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Microsoft 帐户</dc:creator>
  <cp:lastModifiedBy>Administrator</cp:lastModifiedBy>
  <cp:revision>27</cp:revision>
  <dcterms:created xsi:type="dcterms:W3CDTF">2025-07-26T00:40:55Z</dcterms:created>
  <dcterms:modified xsi:type="dcterms:W3CDTF">2025-07-30T09:16:13Z</dcterms:modified>
</cp:coreProperties>
</file>