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884" r:id="rId14"/>
    <p:sldId id="885" r:id="rId15"/>
    <p:sldId id="886" r:id="rId16"/>
    <p:sldId id="887" r:id="rId17"/>
    <p:sldId id="259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97" r:id="rId28"/>
    <p:sldId id="899" r:id="rId29"/>
    <p:sldId id="898" r:id="rId30"/>
    <p:sldId id="874" r:id="rId31"/>
    <p:sldId id="87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愚公移山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65F92B-AFB8-2AB0-5A6F-F4C63A2EC1C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按要求默写句子。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愚公移山的原因是：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愚公移山的目的是：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愚公坚信大山可移的依据是：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愚公移山的方式是：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表现移山过程艰难的是：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4511d"/>
          <p:cNvSpPr/>
          <p:nvPr/>
        </p:nvSpPr>
        <p:spPr>
          <a:xfrm>
            <a:off x="7873365" y="5262960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始一反焉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ae9f4"/>
          <p:cNvSpPr/>
          <p:nvPr/>
        </p:nvSpPr>
        <p:spPr>
          <a:xfrm>
            <a:off x="5630228" y="5262960"/>
            <a:ext cx="23432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寒暑易节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93132"/>
          <p:cNvSpPr/>
          <p:nvPr/>
        </p:nvSpPr>
        <p:spPr>
          <a:xfrm>
            <a:off x="7057390" y="4628976"/>
            <a:ext cx="3975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箕畚运于渤海之尾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a143d"/>
          <p:cNvSpPr/>
          <p:nvPr/>
        </p:nvSpPr>
        <p:spPr>
          <a:xfrm>
            <a:off x="4814253" y="4628976"/>
            <a:ext cx="23432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叩石垦壤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e3c1d"/>
          <p:cNvSpPr/>
          <p:nvPr/>
        </p:nvSpPr>
        <p:spPr>
          <a:xfrm>
            <a:off x="669290" y="3994992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而山不加增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2ae1d"/>
          <p:cNvSpPr/>
          <p:nvPr/>
        </p:nvSpPr>
        <p:spPr>
          <a:xfrm>
            <a:off x="6446203" y="3361008"/>
            <a:ext cx="39751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子子孙孙无穷匮也</a:t>
            </a:r>
            <a:r>
              <a:rPr lang="zh-CN" altLang="en-US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A_097fd"/>
          <p:cNvSpPr/>
          <p:nvPr/>
        </p:nvSpPr>
        <p:spPr>
          <a:xfrm>
            <a:off x="7057390" y="2727024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达于汉阴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4a243"/>
          <p:cNvSpPr/>
          <p:nvPr/>
        </p:nvSpPr>
        <p:spPr>
          <a:xfrm>
            <a:off x="4814253" y="2727024"/>
            <a:ext cx="23432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指通豫南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0a9a"/>
          <p:cNvSpPr/>
          <p:nvPr/>
        </p:nvSpPr>
        <p:spPr>
          <a:xfrm>
            <a:off x="7465378" y="2093040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出入之迂也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1f99"/>
          <p:cNvSpPr/>
          <p:nvPr/>
        </p:nvSpPr>
        <p:spPr>
          <a:xfrm>
            <a:off x="4814253" y="2093040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惩山北之塞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0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083531-1389-689E-48BD-485CF55CD57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愚公移山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，体裁是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，作者是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，名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，郑国人，战国前期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家思想代表人物之一。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cc16d"/>
          <p:cNvSpPr/>
          <p:nvPr/>
        </p:nvSpPr>
        <p:spPr>
          <a:xfrm>
            <a:off x="7603490" y="3687287"/>
            <a:ext cx="111925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道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7b05a"/>
          <p:cNvSpPr/>
          <p:nvPr/>
        </p:nvSpPr>
        <p:spPr>
          <a:xfrm>
            <a:off x="2912428" y="3687287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御寇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af00"/>
          <p:cNvSpPr/>
          <p:nvPr/>
        </p:nvSpPr>
        <p:spPr>
          <a:xfrm>
            <a:off x="1077278" y="3687287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列子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c6b04"/>
          <p:cNvSpPr/>
          <p:nvPr/>
        </p:nvSpPr>
        <p:spPr>
          <a:xfrm>
            <a:off x="9033828" y="3053303"/>
            <a:ext cx="15272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寓言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f147d"/>
          <p:cNvSpPr/>
          <p:nvPr/>
        </p:nvSpPr>
        <p:spPr>
          <a:xfrm>
            <a:off x="4750753" y="3053303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列子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汤问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54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3B52BED-A982-F12F-640A-1FAEAB7006EB}"/>
              </a:ext>
            </a:extLst>
          </p:cNvPr>
          <p:cNvSpPr txBox="1">
            <a:spLocks noChangeAspect="1"/>
          </p:cNvSpPr>
          <p:nvPr/>
        </p:nvSpPr>
        <p:spPr>
          <a:xfrm>
            <a:off x="649953" y="602756"/>
            <a:ext cx="11193002" cy="6033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7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南平某中学开展了“青山绿水美如画，玉带交织绘蓝图”主题活动，请你参与并完成以下任务。</a:t>
            </a:r>
            <a:endParaRPr lang="zh-CN" altLang="en-US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请你根据下面材料中画波浪线的句子内容，将下联补充完整。</a:t>
            </a:r>
            <a:endParaRPr lang="zh-CN" altLang="en-US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南平高速公路通车里程达到</a:t>
            </a:r>
            <a:r>
              <a:rPr lang="en-US" altLang="zh-CN" sz="27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1045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公里，居全省第一。正是在各方的不懈努力下，一条条绿色生态路，共同构筑起我市跨越发展的交通主骨架。</a:t>
            </a:r>
            <a:r>
              <a:rPr lang="zh-CN" altLang="en-US" sz="27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抚今追昔，回望南平高速建设，一幅幅震撼人心的动人图景，一组组振奋人心的骄傲数字，追赶的是时代速度，见证的是南平精神，展现的是海西奇迹。</a:t>
            </a:r>
            <a:endParaRPr lang="zh-CN" altLang="en-US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抚今追昔，动人图景见证南平精神</a:t>
            </a:r>
            <a:endParaRPr lang="zh-CN" altLang="en-US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27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en-US" sz="27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继往开来，</a:t>
            </a:r>
            <a:r>
              <a:rPr lang="zh-CN" altLang="en-US" sz="27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7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7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27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7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7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</a:t>
            </a:r>
            <a:endParaRPr lang="en-US" altLang="zh-CN" sz="2700" b="1" u="sng" dirty="0" smtClean="0">
              <a:solidFill>
                <a:srgbClr val="FF0000"/>
              </a:solidFill>
              <a:effectLst/>
              <a:uFill>
                <a:solidFill>
                  <a:srgbClr val="00000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27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7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27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27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8ce09"/>
          <p:cNvSpPr/>
          <p:nvPr/>
        </p:nvSpPr>
        <p:spPr>
          <a:xfrm>
            <a:off x="639793" y="6034448"/>
            <a:ext cx="2230501" cy="40119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赶时代速度</a:t>
            </a:r>
            <a:endParaRPr lang="zh-CN" altLang="en-US" dirty="0"/>
          </a:p>
        </p:txBody>
      </p:sp>
      <p:sp>
        <p:nvSpPr>
          <p:cNvPr id="2" name="A_31eda"/>
          <p:cNvSpPr/>
          <p:nvPr/>
        </p:nvSpPr>
        <p:spPr>
          <a:xfrm>
            <a:off x="3395693" y="5499524"/>
            <a:ext cx="9207628" cy="401193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示例一：骄傲数字展现海西奇迹</a:t>
            </a:r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7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示例二：高速建设追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74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96C785B-D590-E146-3005-4C67961842D9}"/>
              </a:ext>
            </a:extLst>
          </p:cNvPr>
          <p:cNvSpPr txBox="1">
            <a:spLocks noChangeAspect="1"/>
          </p:cNvSpPr>
          <p:nvPr/>
        </p:nvSpPr>
        <p:spPr>
          <a:xfrm>
            <a:off x="458224" y="1226566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阅读下面两则材料，请你概括出高速公路建设带来的两点意义。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材料一：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区位偏远、交通闭塞，长时间制约了政和县社会经济的发展。随着宁武、松建、京台等高速公路的相继开通，政和县迎来了发展的新契机，打开了发展的新局面。目前，政和经济开发区已签约入驻企业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家，总投资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64.1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亿元。今年，又有近百家企业前来考察。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89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D02DF23-2140-FB38-3CF0-42C4F136396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553934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意义一：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意义二：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aa6d"/>
          <p:cNvSpPr/>
          <p:nvPr/>
        </p:nvSpPr>
        <p:spPr>
          <a:xfrm>
            <a:off x="669290" y="5918422"/>
            <a:ext cx="451815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设中的战略地位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c6ea4"/>
          <p:cNvSpPr/>
          <p:nvPr/>
        </p:nvSpPr>
        <p:spPr>
          <a:xfrm>
            <a:off x="2301240" y="5284438"/>
            <a:ext cx="93123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高效地为海西建设服务。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凸显我市在海西建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297471-349B-ACA8-B1C8-0540C3E645A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79284"/>
            <a:ext cx="10833100" cy="3874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材料二：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县县通高速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，并非结束，而是一个新的开始。新区绕城高速、延尤高速、武沙高速、南三龙铁路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随着更多项目的实施，一个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南接北联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西进东出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，全方位发展的交通体系已在形成，这将进一步凸显我市在海西建设中沟通沿海、服务中西部的战略通道地位，充分发挥海西绿色腹地纵深推进的前锋平台作用。</a:t>
            </a:r>
            <a:endParaRPr lang="zh-CN" altLang="en-US" sz="3200" dirty="0"/>
          </a:p>
        </p:txBody>
      </p:sp>
      <p:sp>
        <p:nvSpPr>
          <p:cNvPr id="2" name="A_53047"/>
          <p:cNvSpPr/>
          <p:nvPr/>
        </p:nvSpPr>
        <p:spPr>
          <a:xfrm>
            <a:off x="2301240" y="4650454"/>
            <a:ext cx="8158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示例：高速公路给经济发展带来新契机。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04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CA23212-F9F4-ECA6-6F56-6CAEF02777C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608750"/>
            <a:ext cx="10833100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新建成的高速公路，沿途景色非常优美，与以往的高速公路单调的景观不同。为此，小记者陈宇采访了公路建设局局长。请你根据下面语境，在横线上补写出对话内容。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陈宇：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丁局长，您好！我是建明中学校报记者。请问，</a:t>
            </a:r>
            <a:r>
              <a:rPr lang="zh-CN" altLang="en-US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30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endParaRPr lang="en-US" altLang="zh-CN" sz="3000" b="1" u="sng" dirty="0" smtClean="0">
              <a:solidFill>
                <a:srgbClr val="FF0000"/>
              </a:solidFill>
              <a:effectLst/>
              <a:uFill>
                <a:solidFill>
                  <a:srgbClr val="00000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en-US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丁局长：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我市在推进高速公路建设时，为了有效保护沿线环境，各条高速公路在设计之初就予以充分考虑，能不劈山的就不劈山，该搭桥的绝不填方，该复垦绿化的绝不遗漏，该进行污水处理的绝不含糊。力争做到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穿行山水间，风景美如画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，把高速公路打造成闽北优美山水中的新景点。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7b66"/>
          <p:cNvSpPr/>
          <p:nvPr/>
        </p:nvSpPr>
        <p:spPr>
          <a:xfrm>
            <a:off x="669290" y="3082710"/>
            <a:ext cx="6724714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怎样建成风景如此优美的高速公路的</a:t>
            </a:r>
            <a:r>
              <a:rPr lang="zh-CN" altLang="en-US" sz="30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2" name="A_e7e4c"/>
          <p:cNvSpPr/>
          <p:nvPr/>
        </p:nvSpPr>
        <p:spPr>
          <a:xfrm>
            <a:off x="9851390" y="2488350"/>
            <a:ext cx="2325815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我市是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253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921F4D0-09C3-E296-0889-9BBF35871257}"/>
              </a:ext>
            </a:extLst>
          </p:cNvPr>
          <p:cNvSpPr txBox="1">
            <a:spLocks noChangeAspect="1"/>
          </p:cNvSpPr>
          <p:nvPr/>
        </p:nvSpPr>
        <p:spPr>
          <a:xfrm>
            <a:off x="413978" y="660132"/>
            <a:ext cx="11458473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按要求完成下列各题。</a:t>
            </a:r>
            <a:endParaRPr lang="zh-CN" altLang="en-US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4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精神的力量是无穷的，它能激发人的斗志，将其转化为改造世界的强大正能量。实现中华民族伟大复兴的中国梦，需要弘扬中华民族在长期发展进程中形成的宝贵精神。［甲］</a:t>
            </a:r>
            <a:r>
              <a:rPr lang="zh-CN" altLang="en-US" sz="24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愚公移山精神在我们党领导人民推进革命的进程中发挥过巨大作用，愚公移山精神在我们党领导人民推进建设的进程中发挥过巨大作用，愚公移山精神在我们党领导人民推进改革的进程中发挥过巨大作用。</a:t>
            </a:r>
            <a:r>
              <a:rPr lang="zh-CN" altLang="en-US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en-US" sz="24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新的历史条件下，我们要进一步弘扬愚公移山精神，赋予其新的时代内涵，为党和国家事业发展提供源源不断的精神。</a:t>
            </a:r>
            <a:endParaRPr lang="zh-CN" altLang="en-US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4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①把［甲］处画线句子转换为一个长句。</a:t>
            </a:r>
            <a:endParaRPr lang="zh-CN" altLang="en-US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4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-US" altLang="zh-CN" sz="24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24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u="sng" dirty="0" smtClean="0"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24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［乙］处画线句中有搭配不当的问题，应在</a:t>
            </a:r>
            <a:r>
              <a:rPr lang="zh-CN" altLang="en-US" sz="24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后添加</a:t>
            </a:r>
            <a:r>
              <a:rPr lang="zh-CN" altLang="en-US" sz="24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一词。</a:t>
            </a:r>
            <a:r>
              <a:rPr lang="zh-CN" altLang="en-US" sz="24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c63e"/>
          <p:cNvSpPr/>
          <p:nvPr/>
        </p:nvSpPr>
        <p:spPr>
          <a:xfrm>
            <a:off x="10360618" y="5497464"/>
            <a:ext cx="1273239" cy="35661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动力</a:t>
            </a:r>
            <a:r>
              <a:rPr lang="zh-CN" altLang="en-US" sz="24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8ad7"/>
          <p:cNvSpPr/>
          <p:nvPr/>
        </p:nvSpPr>
        <p:spPr>
          <a:xfrm>
            <a:off x="6837956" y="5497464"/>
            <a:ext cx="2498788" cy="35661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4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不断的精神</a:t>
            </a:r>
            <a:r>
              <a:rPr lang="zh-CN" altLang="en-US" sz="24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41dfc"/>
          <p:cNvSpPr/>
          <p:nvPr/>
        </p:nvSpPr>
        <p:spPr>
          <a:xfrm>
            <a:off x="403818" y="5021976"/>
            <a:ext cx="12447715" cy="35661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愚公移山精神在我们党领导人民推进革命、建设和改革的进程中发挥过巨大作用。</a:t>
            </a:r>
            <a:r>
              <a:rPr lang="zh-CN" altLang="en-US" sz="24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618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2118839-B23A-EB09-82F5-9E67D019DAF7}"/>
              </a:ext>
            </a:extLst>
          </p:cNvPr>
          <p:cNvSpPr txBox="1">
            <a:spLocks noChangeAspect="1"/>
          </p:cNvSpPr>
          <p:nvPr/>
        </p:nvSpPr>
        <p:spPr>
          <a:xfrm>
            <a:off x="384483" y="1179525"/>
            <a:ext cx="11689530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愚公移山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，回答问题。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下列句子，全都能表现愚公移山“意志坚定”的一项是</a:t>
            </a:r>
            <a:r>
              <a:rPr lang="en-US" altLang="zh-CN" sz="30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0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0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惩山北之塞，出入之迂也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指通豫南，达于汉阴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寒暑易节，始一反焉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虽我之死，有子存焉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帝感其诚，命夸娥氏二子负二山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．③④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．②⑤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．②③  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．①④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e1c44"/>
          <p:cNvSpPr/>
          <p:nvPr/>
        </p:nvSpPr>
        <p:spPr>
          <a:xfrm>
            <a:off x="10256511" y="2464765"/>
            <a:ext cx="1312164" cy="53492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4CEFF3F-6588-D773-C585-1CA18819B76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“邻人京城氏之孀妻有遗男，始龀，跳往助之”这一内容可否去掉？说明理由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智叟与愚公之妻对愚公移山的态度有什么不同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98170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不能去掉。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这一内容说明愚公移山的行动得到了大家的支持，所以不能去掉。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513891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出发点不同。其妻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献疑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，表明她对愚公的关心；智叟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笑而止之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，不是提出疑问，而是对愚公的否定。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语气不同。其妻的语气是委婉的，智叟的语气是刻薄的。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99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D03293-F35F-2549-05F8-A08092A32A6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8122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愚公和智叟分别是怎样的形象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427610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愚公：目光长远，以发展的眼光看问题，认为人能够改造自然，不怕困难，顽强执着，具有坚定的信念。智叟：目光短浅，以静止的观点看问题，认为人在自然面前无能为力。对困难采取冷漠逃避的态度。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92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24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愚公移山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第六单元　品格志趣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7E8364-40D0-02D2-DB88-7E1A32DF7F70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F1BF6E-6EBE-15F2-3D98-AC1CB0C98B8B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5435A23A-00D7-5443-7148-CE48ACDD3B50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F388DAAB-8692-7DB2-1664-04222D0AD003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90D64BC-AB15-C5AB-35E1-854828CEFD5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本文以神话结尾，有什么作用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46246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本文以神话结尾，借助神的力量来实现愚公的宏伟抱负，是在生产力极不发达的条件下解决人和自然之间的矛盾的想象方式，反映了古代劳动人民的美好愿望。同时，也包含了对愚公精神的肯定和赞扬。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7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713809-B7C5-F217-3D1E-0A15EF85C0D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实现中国梦，任重而道远。从选文中愚公的身上，我们可以汲取哪些精神营养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5828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敢想敢干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不安于现状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；团结合作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广泛依靠群众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；有坚韧不拔的毅力、脚踏实地的实干精神；做事不畏艰险。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15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D5F7835-DDB7-1FA0-9D57-ABB39FF2E7B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．［新考法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开放探究］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有人说：“愚公真的很愚，大山挡住了路，自己去挖山本来就傻，为什么还叫子子孙孙去吃这苦头呢？绕山开路或者干脆搬家不就行了吗？”对此，你怎么看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550840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愚公不愚蠢，他挖山体现的是一种锲而不舍，不放弃，有毅力，有长远打算的精神，从他不愿绕山开路，而愿意去挖山，也能看出愚公不逃避问题，他想要挖山的本质，也是为他人着想，但他挖山的行为却不值得借鉴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59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CD34E6D-0922-7FAD-E6D9-BBD3BDEA30F9}"/>
              </a:ext>
            </a:extLst>
          </p:cNvPr>
          <p:cNvSpPr txBox="1">
            <a:spLocks noChangeAspect="1"/>
          </p:cNvSpPr>
          <p:nvPr/>
        </p:nvSpPr>
        <p:spPr>
          <a:xfrm>
            <a:off x="322518" y="524638"/>
            <a:ext cx="11546963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阅读文言文，回答问题。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太行、王屋二山，方七百里，高万仞，本在冀州之南，河阳之北。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北山愚公者，年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九十，面山而居。惩山北之塞，出入之迂也，聚室而谋曰：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吾与汝毕力平险，指通豫南，达于汉阴，可乎？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杂然相许。其妻献疑曰：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以君之力，曾不能损魁父之丘，如太行、王屋何？且焉置土石？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杂曰：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投诸渤海之尾，隐土之北。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遂率子孙荷担者三夫，叩石垦壤，箕畚运于渤海之尾。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邻人京城氏之孀妻有遗男，始龀，跳往助之。寒暑易节，始一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反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焉。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55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B4E97AB-5CC2-0571-A414-B93CF4287B3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河曲智叟笑而止之曰：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甚矣，汝之不惠！以残年余力，曾不能毁山之一毛，其如土石何？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北山愚公长息曰：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汝心之固，固不可彻，曾不若孀妻弱子。虽我之死，有子存焉。子又生孙，孙又生子；子又有子，子又有孙；子子孙孙无穷匮也，而山不加增，何苦而不平？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河曲智叟亡以应。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愚公移山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3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CF3178-0468-9F81-C358-665D055BC0BF}"/>
              </a:ext>
            </a:extLst>
          </p:cNvPr>
          <p:cNvSpPr txBox="1">
            <a:spLocks noChangeAspect="1"/>
          </p:cNvSpPr>
          <p:nvPr/>
        </p:nvSpPr>
        <p:spPr>
          <a:xfrm>
            <a:off x="487721" y="731115"/>
            <a:ext cx="11266744" cy="5641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予少时读书，</a:t>
            </a:r>
            <a:r>
              <a:rPr lang="zh-CN" altLang="en-US" sz="28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一见辄能诵暗疏</a:t>
            </a:r>
            <a:r>
              <a:rPr lang="zh-CN" altLang="en-US" sz="2800" b="1" u="wavy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之亦不甚失。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然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此自放，喜</a:t>
            </a:r>
            <a:r>
              <a:rPr lang="zh-CN" altLang="en-US" sz="28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en-US" sz="28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滑稽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饮酒者游。旬朔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之间，把卷无几日。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故虽有强记之力，而常废于不勤。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比数年来，颇发愤自惩艾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，悔前所为；而聪明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衰耗，殆不如曩时十一二。每阅一事，必寻绎数终</a:t>
            </a:r>
            <a:r>
              <a:rPr lang="zh-CN" altLang="en-US" sz="28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，掩卷茫然，辄复不省。故虽有勤劳之苦，而常废于善忘。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嗟夫！败吾业者，常此二物也。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节选自秦观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精骑集序</a:t>
            </a:r>
            <a:r>
              <a:rPr lang="en-US" altLang="zh-CN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8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28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［注］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暗疏：默写。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滑稽：诙谐戏谑。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旬朔：十天一月。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惩艾：惩戒。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聪明：听力和视力。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28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寻绎数终：从头到尾翻寻几次。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53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B26211-0F52-AE7D-724E-657E752AE19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九十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且：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chemeClr val="bg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始一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反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焉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反：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然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此自放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负：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喜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滑稽饮酒者游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从：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2a4f"/>
          <p:cNvSpPr/>
          <p:nvPr/>
        </p:nvSpPr>
        <p:spPr>
          <a:xfrm>
            <a:off x="5649278" y="4635167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跟随</a:t>
            </a:r>
            <a:endParaRPr lang="zh-CN" altLang="en-US"/>
          </a:p>
        </p:txBody>
      </p:sp>
      <p:sp>
        <p:nvSpPr>
          <p:cNvPr id="5" name="A_b48d0"/>
          <p:cNvSpPr/>
          <p:nvPr/>
        </p:nvSpPr>
        <p:spPr>
          <a:xfrm>
            <a:off x="5654040" y="4001183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凭借</a:t>
            </a:r>
            <a:endParaRPr lang="zh-CN" altLang="en-US"/>
          </a:p>
        </p:txBody>
      </p:sp>
      <p:sp>
        <p:nvSpPr>
          <p:cNvPr id="4" name="A_69150"/>
          <p:cNvSpPr/>
          <p:nvPr/>
        </p:nvSpPr>
        <p:spPr>
          <a:xfrm>
            <a:off x="5655628" y="3367199"/>
            <a:ext cx="3465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返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，往返</a:t>
            </a:r>
            <a:endParaRPr lang="zh-CN" altLang="en-US"/>
          </a:p>
        </p:txBody>
      </p:sp>
      <p:sp>
        <p:nvSpPr>
          <p:cNvPr id="2" name="A_d868b"/>
          <p:cNvSpPr/>
          <p:nvPr/>
        </p:nvSpPr>
        <p:spPr>
          <a:xfrm>
            <a:off x="5655628" y="2733215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将近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53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75151A9-18B7-EBF8-16E7-DCAAA7AF270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文中画波浪线的部分有两处需要断句，请在相应位置用“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一见辄能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诵暗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疏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之亦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不甚失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735220"/>
            <a:ext cx="5767926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一见辄能诵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暗疏之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亦不甚失。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76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遂率子孙荷担者三夫，叩石垦壤，箕畚运于渤海之尾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故虽有强记之力，而常废于不勤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934839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愚公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带领儿孙中三个能挑担的人，敲石头，挖泥土，用箕畚装土石运到渤海边上。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840046"/>
            <a:ext cx="10379765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所以，即使有很强的记忆力，也常常荒废在不勤奋上。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03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8CAB40A-B95D-819B-D7F1-B9A9194C8D6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请结合愚公移山精神，对［乙］文中的人物进行劝勉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298021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秦观先生，您年少英武，博闻强识，这是学习的绝佳条件。但是我不赞成您自恃聪明就不用功读书，刻苦钻研的做法。如果您能知难而进，坚持不懈，就像搬山的愚公一样，打牢基础，厚积薄发，您一定可以取得更大的成就，您说是吧！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59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2D922C6-05B9-428C-7A7E-5EF552A8E14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给下列加点字注音。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仞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荷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箕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畚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孀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妻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穷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匮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始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龀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5c6d9"/>
          <p:cNvSpPr/>
          <p:nvPr/>
        </p:nvSpPr>
        <p:spPr>
          <a:xfrm>
            <a:off x="5576619" y="4321271"/>
            <a:ext cx="15478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4d4a0"/>
          <p:cNvSpPr/>
          <p:nvPr/>
        </p:nvSpPr>
        <p:spPr>
          <a:xfrm>
            <a:off x="2017492" y="4321271"/>
            <a:ext cx="157168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 </a:t>
            </a:r>
            <a:endParaRPr lang="zh-CN" altLang="en-US"/>
          </a:p>
        </p:txBody>
      </p:sp>
      <p:sp>
        <p:nvSpPr>
          <p:cNvPr id="7" name="A_ab66e"/>
          <p:cNvSpPr/>
          <p:nvPr/>
        </p:nvSpPr>
        <p:spPr>
          <a:xfrm>
            <a:off x="5576619" y="3687287"/>
            <a:ext cx="195427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bd9f0"/>
          <p:cNvSpPr/>
          <p:nvPr/>
        </p:nvSpPr>
        <p:spPr>
          <a:xfrm>
            <a:off x="2017492" y="3687287"/>
            <a:ext cx="13669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ě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e7fb"/>
          <p:cNvSpPr/>
          <p:nvPr/>
        </p:nvSpPr>
        <p:spPr>
          <a:xfrm>
            <a:off x="5576619" y="3053303"/>
            <a:ext cx="114147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ade9a"/>
          <p:cNvSpPr/>
          <p:nvPr/>
        </p:nvSpPr>
        <p:spPr>
          <a:xfrm>
            <a:off x="2017492" y="3053303"/>
            <a:ext cx="13224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187EE71-19A4-9817-1FE6-334EC90A5F2D}"/>
              </a:ext>
            </a:extLst>
          </p:cNvPr>
          <p:cNvSpPr txBox="1">
            <a:spLocks noChangeAspect="1"/>
          </p:cNvSpPr>
          <p:nvPr/>
        </p:nvSpPr>
        <p:spPr>
          <a:xfrm>
            <a:off x="327944" y="1153793"/>
            <a:ext cx="11660034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．［核心素养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思维能力］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反复阅读下面这首歌词，你能从中总结出什么样的“愚公精神”？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听起来是奇闻，讲起来是笑谈，任凭那扁担把脊背压弯，任凭那脚板把木屐磨穿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无路难呀开路更难，所以后来人为你感叹。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歌曲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愚公移山</a:t>
            </a:r>
            <a:r>
              <a:rPr lang="en-US" altLang="zh-CN" sz="3200" b="1" dirty="0" smtClean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7944" y="4302427"/>
            <a:ext cx="11660034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示例：愚公精神就是不怕吃苦、不惧怕任何困难的精神；就是敢于改造自然、征服自然的精神；就是敢于斗争、敢于胜利的精神。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DFFD59-D7AE-FC1E-67EC-9702FA82030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解释下列加点的词。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寒暑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易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惩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山北之塞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出入之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迂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也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聚室而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谋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毕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力平险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杂然相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许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荷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担者三夫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固不可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彻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5496a"/>
          <p:cNvSpPr/>
          <p:nvPr/>
        </p:nvSpPr>
        <p:spPr>
          <a:xfrm>
            <a:off x="2926715" y="5890753"/>
            <a:ext cx="3975164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通达，这里指改变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41187"/>
          <p:cNvSpPr/>
          <p:nvPr/>
        </p:nvSpPr>
        <p:spPr>
          <a:xfrm>
            <a:off x="3334703" y="5256769"/>
            <a:ext cx="2343213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肩负、扛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9da69"/>
          <p:cNvSpPr/>
          <p:nvPr/>
        </p:nvSpPr>
        <p:spPr>
          <a:xfrm>
            <a:off x="2926715" y="4622785"/>
            <a:ext cx="152723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赞同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b08fb"/>
          <p:cNvSpPr/>
          <p:nvPr/>
        </p:nvSpPr>
        <p:spPr>
          <a:xfrm>
            <a:off x="2926715" y="3988801"/>
            <a:ext cx="19352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尽、全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7df77"/>
          <p:cNvSpPr/>
          <p:nvPr/>
        </p:nvSpPr>
        <p:spPr>
          <a:xfrm>
            <a:off x="2926715" y="3354817"/>
            <a:ext cx="27512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谋划，商量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7ab6"/>
          <p:cNvSpPr/>
          <p:nvPr/>
        </p:nvSpPr>
        <p:spPr>
          <a:xfrm>
            <a:off x="3334703" y="2720833"/>
            <a:ext cx="275120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曲折，绕远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54c2"/>
          <p:cNvSpPr/>
          <p:nvPr/>
        </p:nvSpPr>
        <p:spPr>
          <a:xfrm>
            <a:off x="3334703" y="2086849"/>
            <a:ext cx="1527238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苦于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fba0"/>
          <p:cNvSpPr/>
          <p:nvPr/>
        </p:nvSpPr>
        <p:spPr>
          <a:xfrm>
            <a:off x="2926715" y="1452865"/>
            <a:ext cx="152723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更替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75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EBCD18A-FA40-35C1-D1EC-20BD86FE834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解释下列加点的古今异义词。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七百里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今义：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北山愚公长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息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曾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不能损魁父之丘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c0fba"/>
          <p:cNvSpPr/>
          <p:nvPr/>
        </p:nvSpPr>
        <p:spPr>
          <a:xfrm>
            <a:off x="8375333" y="5262960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曾经</a:t>
            </a:r>
            <a:endParaRPr lang="zh-CN" altLang="en-US"/>
          </a:p>
        </p:txBody>
      </p:sp>
      <p:sp>
        <p:nvSpPr>
          <p:cNvPr id="7" name="A_c0ba1"/>
          <p:cNvSpPr/>
          <p:nvPr/>
        </p:nvSpPr>
        <p:spPr>
          <a:xfrm>
            <a:off x="1893253" y="5262960"/>
            <a:ext cx="47705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连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都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/>
          </a:p>
        </p:txBody>
      </p:sp>
      <p:sp>
        <p:nvSpPr>
          <p:cNvPr id="6" name="A_b1aca"/>
          <p:cNvSpPr/>
          <p:nvPr/>
        </p:nvSpPr>
        <p:spPr>
          <a:xfrm>
            <a:off x="8375333" y="3994992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休息</a:t>
            </a:r>
            <a:endParaRPr lang="zh-CN" altLang="en-US"/>
          </a:p>
        </p:txBody>
      </p:sp>
      <p:sp>
        <p:nvSpPr>
          <p:cNvPr id="5" name="A_45741"/>
          <p:cNvSpPr/>
          <p:nvPr/>
        </p:nvSpPr>
        <p:spPr>
          <a:xfrm>
            <a:off x="1893253" y="3994992"/>
            <a:ext cx="47705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叹气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	</a:t>
            </a:r>
            <a:endParaRPr lang="zh-CN" altLang="en-US"/>
          </a:p>
        </p:txBody>
      </p:sp>
      <p:sp>
        <p:nvSpPr>
          <p:cNvPr id="4" name="A_459ab"/>
          <p:cNvSpPr/>
          <p:nvPr/>
        </p:nvSpPr>
        <p:spPr>
          <a:xfrm>
            <a:off x="8375333" y="2727024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方向</a:t>
            </a:r>
            <a:endParaRPr lang="zh-CN" altLang="en-US" dirty="0"/>
          </a:p>
        </p:txBody>
      </p:sp>
      <p:sp>
        <p:nvSpPr>
          <p:cNvPr id="2" name="A_78790"/>
          <p:cNvSpPr/>
          <p:nvPr/>
        </p:nvSpPr>
        <p:spPr>
          <a:xfrm>
            <a:off x="1893253" y="2727024"/>
            <a:ext cx="47705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古代计量面积用语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15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BBC856-59E6-8C81-4D86-2C1DC948501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曾不能毁山之一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毛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投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诸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渤海之尾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今义：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9f7a1"/>
          <p:cNvSpPr/>
          <p:nvPr/>
        </p:nvSpPr>
        <p:spPr>
          <a:xfrm>
            <a:off x="6465253" y="4321271"/>
            <a:ext cx="22416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众，许多</a:t>
            </a:r>
            <a:endParaRPr lang="zh-CN" altLang="en-US"/>
          </a:p>
        </p:txBody>
      </p:sp>
      <p:sp>
        <p:nvSpPr>
          <p:cNvPr id="5" name="A_69afb"/>
          <p:cNvSpPr/>
          <p:nvPr/>
        </p:nvSpPr>
        <p:spPr>
          <a:xfrm>
            <a:off x="1893253" y="4321271"/>
            <a:ext cx="38561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相当于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之于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 dirty="0"/>
          </a:p>
        </p:txBody>
      </p:sp>
      <p:sp>
        <p:nvSpPr>
          <p:cNvPr id="4" name="A_42acf"/>
          <p:cNvSpPr/>
          <p:nvPr/>
        </p:nvSpPr>
        <p:spPr>
          <a:xfrm>
            <a:off x="6465253" y="3053303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毛发</a:t>
            </a:r>
            <a:endParaRPr lang="zh-CN" altLang="en-US"/>
          </a:p>
        </p:txBody>
      </p:sp>
      <p:sp>
        <p:nvSpPr>
          <p:cNvPr id="2" name="A_269fb"/>
          <p:cNvSpPr/>
          <p:nvPr/>
        </p:nvSpPr>
        <p:spPr>
          <a:xfrm>
            <a:off x="1893253" y="3053303"/>
            <a:ext cx="38561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草木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37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E62700A-0CAD-6169-504C-842C2F96FAC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下列语句中不含通假字的一项是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．始一反焉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．汝之不惠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．无陇断焉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．帝感其诚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417c"/>
          <p:cNvSpPr/>
          <p:nvPr/>
        </p:nvSpPr>
        <p:spPr>
          <a:xfrm>
            <a:off x="7127240" y="2739406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81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D07E3AD-F564-02A6-E556-DEB29A5813D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70328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请把下面的句子翻译成现代汉语。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以君之力，曾不能损魁父之丘，如太行、王屋何？且焉置土石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汝心之固，固不可彻，曾不若孀妻弱子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62974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凭你的力气，连魁父这样的小山丘都不能削减，能把太行山、王屋山怎么样？况且往哪里放置土石呢？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85562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你思想顽固，顽固到了不可改变的地步，竟然连寡妇和孤儿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都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不如。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06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03E6EC-67D3-272F-0150-B46840CC47E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子子孙孙无穷匮也，而山不加增，何苦而不平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7235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子子孙孙是没有穷尽的，可是山不会加大增高，还担心挖不平吗？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96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460</TotalTime>
  <Words>2973</Words>
  <Application>Microsoft Office PowerPoint</Application>
  <PresentationFormat>宽屏</PresentationFormat>
  <Paragraphs>197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28</cp:revision>
  <dcterms:created xsi:type="dcterms:W3CDTF">2025-07-27T01:04:36Z</dcterms:created>
  <dcterms:modified xsi:type="dcterms:W3CDTF">2025-07-30T09:15:26Z</dcterms:modified>
</cp:coreProperties>
</file>