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5" r:id="rId5"/>
    <p:sldId id="876" r:id="rId6"/>
    <p:sldId id="877" r:id="rId7"/>
    <p:sldId id="878" r:id="rId8"/>
    <p:sldId id="879" r:id="rId9"/>
    <p:sldId id="880" r:id="rId10"/>
    <p:sldId id="881" r:id="rId11"/>
    <p:sldId id="882" r:id="rId12"/>
    <p:sldId id="259" r:id="rId13"/>
    <p:sldId id="883" r:id="rId14"/>
    <p:sldId id="884" r:id="rId15"/>
    <p:sldId id="885" r:id="rId16"/>
    <p:sldId id="886" r:id="rId17"/>
    <p:sldId id="887" r:id="rId18"/>
    <p:sldId id="888" r:id="rId19"/>
    <p:sldId id="889" r:id="rId20"/>
    <p:sldId id="890" r:id="rId21"/>
    <p:sldId id="891" r:id="rId22"/>
    <p:sldId id="892" r:id="rId23"/>
    <p:sldId id="893" r:id="rId24"/>
    <p:sldId id="894" r:id="rId25"/>
    <p:sldId id="895" r:id="rId26"/>
    <p:sldId id="896" r:id="rId27"/>
    <p:sldId id="897" r:id="rId28"/>
    <p:sldId id="898" r:id="rId29"/>
    <p:sldId id="874" r:id="rId30"/>
    <p:sldId id="873" r:id="rId3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794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162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timing>
    <p:tnLst>
      <p:par>
        <p:cTn id="1" dur="indefinite" restart="never" nodeType="tmRoot"/>
      </p:par>
    </p:tn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r>
              <a:rPr lang="zh-CN" alt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“飞天”凌空　</a:t>
            </a:r>
            <a:r>
              <a:rPr lang="en-US" altLang="zh-CN"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跳水姑娘吕伟夺魁记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9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 smtClean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语 文</a:t>
                  </a:r>
                  <a:endParaRPr lang="zh-CN" altLang="en-US" sz="4200" b="1" dirty="0"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</a:t>
                  </a:r>
                  <a:r>
                    <a:rPr lang="zh-CN" altLang="en-US" sz="2000" b="1" spc="300" dirty="0" smtClean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年级 </a:t>
                  </a:r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上册 </a:t>
                  </a:r>
                  <a:endParaRPr lang="en-US" altLang="zh-CN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zh-CN" altLang="en-US" sz="2000" b="1" spc="300" dirty="0" smtClean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人教版</a:t>
                  </a:r>
                  <a:endParaRPr lang="zh-CN" altLang="en-US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623665"/>
            <a:ext cx="108077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［甲］处画线句有语病，应改为：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</a:t>
            </a:r>
            <a:endParaRPr lang="en-US" altLang="zh-CN" sz="3200" b="1" u="sng" dirty="0" smtClean="0">
              <a:solidFill>
                <a:srgbClr val="FF0000"/>
              </a:solidFill>
              <a:uFill>
                <a:solidFill>
                  <a:srgbClr val="000000"/>
                </a:solidFill>
              </a:u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</a:t>
            </a:r>
            <a:r>
              <a:rPr lang="zh-CN" altLang="zh-CN" sz="3200" b="1" u="sng" dirty="0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［乙］处画线句搭配不当，请提出修改意见：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en-US" altLang="zh-CN" sz="3200" b="1" u="sng" dirty="0" smtClean="0">
              <a:solidFill>
                <a:srgbClr val="FF0000"/>
              </a:solidFill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文段中有一处标点符号使用错误，请提出修改意见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endParaRPr lang="en-US" altLang="zh-CN" sz="32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</a:t>
            </a:r>
            <a:r>
              <a:rPr lang="en-US" altLang="zh-CN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8502f"/>
          <p:cNvSpPr/>
          <p:nvPr/>
        </p:nvSpPr>
        <p:spPr>
          <a:xfrm>
            <a:off x="681990" y="4890105"/>
            <a:ext cx="8351900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将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书名号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改为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双引号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A_79e1e"/>
          <p:cNvSpPr/>
          <p:nvPr/>
        </p:nvSpPr>
        <p:spPr>
          <a:xfrm>
            <a:off x="681990" y="3622137"/>
            <a:ext cx="3048064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改为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充满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6e938"/>
          <p:cNvSpPr/>
          <p:nvPr/>
        </p:nvSpPr>
        <p:spPr>
          <a:xfrm>
            <a:off x="9249728" y="2988153"/>
            <a:ext cx="3149728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将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发扬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en-US"/>
          </a:p>
        </p:txBody>
      </p:sp>
      <p:sp>
        <p:nvSpPr>
          <p:cNvPr id="4" name="A_c99b9"/>
          <p:cNvSpPr/>
          <p:nvPr/>
        </p:nvSpPr>
        <p:spPr>
          <a:xfrm>
            <a:off x="681990" y="2354169"/>
            <a:ext cx="345605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田径类、拔河等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1f30c"/>
          <p:cNvSpPr/>
          <p:nvPr/>
        </p:nvSpPr>
        <p:spPr>
          <a:xfrm>
            <a:off x="7209790" y="1720185"/>
            <a:ext cx="4792790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比赛项目包括球类、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76175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362536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下面是八年级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班的宣传委员为本班运动员写的加油稿。请你仿照画波浪线的句子，续写两个句子，使稿件通顺、连贯。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运动健儿们，加油啊！</a:t>
            </a:r>
            <a:r>
              <a:rPr lang="zh-CN" altLang="zh-CN" sz="3200" b="1" u="wavy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你们带来的是拼搏的精神，你们带走的是悦耳的呐喊；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                 </a:t>
            </a:r>
            <a:r>
              <a:rPr lang="zh-CN" altLang="zh-CN" sz="3200" b="1" u="sng" dirty="0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endParaRPr lang="en-US" altLang="zh-CN" sz="32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       </a:t>
            </a:r>
            <a:r>
              <a:rPr lang="zh-CN" altLang="zh-CN" sz="3200" b="1" u="sng" dirty="0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。你们的双眼燃烧着熊熊火焰，你们的背影诉说着昂扬斗志，你们是班级的骄傲！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71067"/>
          <p:cNvSpPr/>
          <p:nvPr/>
        </p:nvSpPr>
        <p:spPr>
          <a:xfrm>
            <a:off x="669290" y="4628976"/>
            <a:ext cx="518007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你们收获的是轰鸣的掌声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89d36"/>
          <p:cNvSpPr/>
          <p:nvPr/>
        </p:nvSpPr>
        <p:spPr>
          <a:xfrm>
            <a:off x="4749165" y="3994992"/>
            <a:ext cx="640403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示例：你们付出的是淋漓的汗水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1365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679450" y="2002711"/>
            <a:ext cx="108331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◆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课内精读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阅读《“飞天”凌空——跳水姑娘吕伟夺魁记》，回答问题。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文章第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段写“白云”与“飞鸟”有何用意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en-US" altLang="zh-CN" sz="32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79450" y="3905511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以白云、飞鸟之动衬托吕伟的沉静，突出吕伟起跳前镇定从容的神情与优雅迷人的气质。</a:t>
            </a:r>
            <a:r>
              <a:rPr lang="en-US" altLang="zh-CN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362536"/>
            <a:ext cx="108331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文中运用了大量的动作描写，如“轻舒双臂，向上举起”“轻轻一蹬”“向前翻腾一周半”“空中转体三周”“插进碧波之中”等，试分析这样描写有什么好处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3244820"/>
            <a:ext cx="10833100" cy="195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这一系列的动作描写把吕伟的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5136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这个高难度动作分解成起跳、腾空、入水三个步骤，逐一刻画，犹如慢镜头回放，描摹出吕伟在精彩刹那的具体形象，让读者印象深刻。</a:t>
            </a:r>
            <a:r>
              <a:rPr lang="en-US" altLang="zh-CN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0686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300362"/>
            <a:ext cx="108077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下面句子运用了什么修辞手法？有何作用？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她已经展开身体，像轻盈的、笔直的箭，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哧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地插进碧波之中</a:t>
            </a:r>
            <a:r>
              <a:rPr lang="zh-CN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3196714"/>
            <a:ext cx="10833100" cy="195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运用了比喻的修辞手法。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将吕伟比喻成箭，生动形象地写出了吕伟跳水时动作的敏捷，不但增加了特写的文采，而且使吕伟的动作更加可视可感。</a:t>
            </a:r>
            <a:r>
              <a:rPr lang="en-US" altLang="zh-CN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1191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322350"/>
            <a:ext cx="10833100" cy="20128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最后一段引用了印度观众的一句话，有什么作用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en-US" altLang="zh-CN" sz="32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2934390"/>
            <a:ext cx="10833100" cy="13139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运用侧面描写，突出了中国跳水人才之多，将整个特写推向高潮，也点出了体育健儿奋力拼搏、为祖国争光的主题。</a:t>
            </a:r>
            <a:r>
              <a:rPr lang="en-US" altLang="zh-CN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81073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362536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请依据文章内容，在下面横线上填写合适的语句。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描写吕伟精彩的表演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         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吕伟精彩表演的得分和获奖结果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           </a:t>
            </a:r>
            <a:r>
              <a:rPr lang="en-US" altLang="zh-CN" sz="3200" b="1" u="sng" dirty="0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本文蕴含了作者怎样丰富的思想感情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en-US" altLang="zh-CN" sz="32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4510421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表达了作者对中国跳水运动员高超技艺和奋力拼搏精神的赞美，也流露出身为中国人的骄傲和自豪之情。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 </a:t>
            </a:r>
            <a:endParaRPr lang="zh-CN" altLang="zh-CN" sz="320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41972"/>
          <p:cNvSpPr/>
          <p:nvPr/>
        </p:nvSpPr>
        <p:spPr>
          <a:xfrm>
            <a:off x="669290" y="3361008"/>
            <a:ext cx="5505514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员代表得到印度观众的赞赏</a:t>
            </a:r>
            <a:r>
              <a:rPr lang="en-US" altLang="zh-CN" sz="3200" b="1" dirty="0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6" name="A_3d63e"/>
          <p:cNvSpPr/>
          <p:nvPr/>
        </p:nvSpPr>
        <p:spPr>
          <a:xfrm>
            <a:off x="8101965" y="2727024"/>
            <a:ext cx="346557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吕伟作为中国队</a:t>
            </a:r>
            <a:endParaRPr lang="zh-CN" altLang="en-US"/>
          </a:p>
        </p:txBody>
      </p:sp>
      <p:sp>
        <p:nvSpPr>
          <p:cNvPr id="5" name="A_73b54"/>
          <p:cNvSpPr/>
          <p:nvPr/>
        </p:nvSpPr>
        <p:spPr>
          <a:xfrm>
            <a:off x="669290" y="2727024"/>
            <a:ext cx="1416114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反应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9aca5"/>
          <p:cNvSpPr/>
          <p:nvPr/>
        </p:nvSpPr>
        <p:spPr>
          <a:xfrm>
            <a:off x="5467033" y="2093040"/>
            <a:ext cx="601510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吕伟精彩表演结束后观众们的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1492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274582"/>
            <a:ext cx="10807700" cy="456283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◆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类文荐读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阅读短文，回答问题。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材料一：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人文元素彰显底蕴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杭州亚运会火炬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薪火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，设计灵感源于良渚文化。方形炬冠采用良渚文化中玉琮的造型；炬身则以良渚螺旋纹演化而来，寓意着中华文明薪火相传</a:t>
            </a:r>
            <a:r>
              <a:rPr lang="zh-CN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3680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82623"/>
            <a:ext cx="10833100" cy="38737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除此之外，丰富的人文底蕴，体现在亚运视觉形象的方方面面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会徽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潮涌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是杭州亚运会发布的首个亚运视觉形象标志，造型宛如扇面，将钱塘江、钱江潮头、赛道、互联网符号及象征亚奥理事会的太阳图形等元素融合在一起，展现了江南特色和时代活力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传统文化渗透在细节中，体现着杭州的人文之美。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1071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亮点纷呈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在杭州奥体中心一侧，亚洲花卉主题园汇集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200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余个花卉品种，展现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亚洲人民团结共进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的理念；在杭州临平人民广场，亚运观赛空间将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运河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非遗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等内容绘入主题墙景；在杭州临安钱王街，建筑外墙上的亚运主题立体墙雕十分醒目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杭州的大街小巷，迎亚运主题景观无处不在。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独具特色的人文景观，散落于城市中，更点缀在亚运场馆里，将中华文化的魅力传递给八方来客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6928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“飞天”凌空　</a:t>
            </a:r>
            <a:r>
              <a:rPr lang="en-US" altLang="zh-CN" sz="28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跳水姑娘吕伟夺魁记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第一单元　新闻视野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E3CDFA48-B839-6D66-AA61-71A85EC959B3}"/>
              </a:ext>
            </a:extLst>
          </p:cNvPr>
          <p:cNvGrpSpPr/>
          <p:nvPr/>
        </p:nvGrpSpPr>
        <p:grpSpPr>
          <a:xfrm>
            <a:off x="4706901" y="5629493"/>
            <a:ext cx="4476446" cy="640508"/>
            <a:chOff x="1145233" y="1930184"/>
            <a:chExt cx="4476446" cy="640508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DCC5A756-1D98-DC64-3BFF-D44169B695F7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TextBox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FEB673B5-3F92-6AD1-2075-7FB88B50BA8A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核心素养</a:t>
              </a:r>
            </a:p>
          </p:txBody>
        </p:sp>
        <p:sp>
          <p:nvSpPr>
            <p:cNvPr id="17" name="TextBox 10">
              <a:extLst>
                <a:ext uri="{FF2B5EF4-FFF2-40B4-BE49-F238E27FC236}">
                  <a16:creationId xmlns:a16="http://schemas.microsoft.com/office/drawing/2014/main" id="{6C9B1EEF-25F8-434E-96EC-55FCCFD1F65C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浸润心田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志愿服务凸显人文精神，人文亚运也体现在文明的细节里。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礼让斑马线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是杭州城市文明的一张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金名片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数据显示，杭州市区主要道路上斑马线前的礼让率达到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94%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，公交车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礼让斑马线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率达到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99%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《文明亚运市民手册》特别包含了文明礼仪和观赛礼仪等内容，发扬文明谦和的人文精神，彰显东道主的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有礼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风采。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选自《人民日报》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2023</a:t>
            </a:r>
            <a:r>
              <a:rPr lang="zh-CN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</a:t>
            </a:r>
            <a:r>
              <a:rPr lang="zh-CN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日，有删改</a:t>
            </a:r>
            <a:r>
              <a:rPr lang="en-US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0955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274582"/>
            <a:ext cx="10807700" cy="456283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材料二：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据杭州亚组委执行秘书长、杭州亚运会主新闻发言人陈卫强介绍，开幕式的高效运转得益于集合了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5G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物联网、大数据和人工智能等技术的智能指挥体系。例如，对于观众的快速有序疏散是通过安装在每个区域的绿灯来实现的，整个观众席上，如果绿灯亮起，就意味着这一方阵的观众可以离场了，这是基于各个出口人流量的统计得出的结果和指令</a:t>
            </a:r>
            <a:r>
              <a:rPr lang="zh-CN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142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322799"/>
            <a:ext cx="108331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在杭州亚运会上，不只是担负保障开幕式和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56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个场馆比赛项目顺利进行重任的智能指挥体系，还有无人驾驶冰淇淋车、机器人钢琴家、自动捕蚊机器人等都科技感满满。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选自中国日报网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2023</a:t>
            </a:r>
            <a:r>
              <a:rPr lang="zh-CN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日，有删改</a:t>
            </a:r>
            <a:r>
              <a:rPr lang="en-US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1981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42874" y="512001"/>
            <a:ext cx="10833100" cy="60380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0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材料三：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阿联酋通讯社评价称，在本次杭州亚运会开幕式上，中华传统文明的元素与现代化的视觉效果碰撞在一起，令人惊叹。这种古典式浪漫与现代化视觉的融合，融入东方美学和全球视角，呈现出震撼人心的画面效果，展现了中国对现代化的孜孜追求。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《印度时报》称，杭州亚运会开幕式以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潮涌亚细亚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为主题，象征着新时代中国、亚洲和国际社会的融合，彰显了亚洲人民的团结、亲情和友情。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0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选自中国新闻网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2023</a:t>
            </a:r>
            <a:r>
              <a:rPr lang="zh-CN" altLang="zh-CN" sz="30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0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0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日，有删改</a:t>
            </a:r>
            <a:r>
              <a:rPr lang="en-US" altLang="zh-CN" sz="30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3673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304328"/>
            <a:ext cx="10807700" cy="450334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材料四：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亚运会不仅是体育盛会，更是各国各地区友好交流、互学互鉴的平台。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本届亚运会设置了多个赛区，每个赛区的场馆设计和场地条件都让我眼前一亮。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胡玛加因说，尼泊尔目前体育场馆数量不多，尤其是能承办国际赛事的场馆仍需建设，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我希望报道中国在场馆建设上的更多经验。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4200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2711"/>
            <a:ext cx="10833100" cy="323357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沙特阿拉伯男足助理教练阿卜杜拉赫曼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伊布拉辛说：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亚运会是我们最重视的运动会之一。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沙特将于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2034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年在利雅得首次举办亚运会，他说：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期待杭州亚运会的成功经验给我们带来借鉴。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选自《人民日报》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2023</a:t>
            </a:r>
            <a:r>
              <a:rPr lang="zh-CN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26</a:t>
            </a:r>
            <a:r>
              <a:rPr lang="zh-CN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日，有删改</a:t>
            </a:r>
            <a:r>
              <a:rPr lang="en-US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5236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42449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材料一中的第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和第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个小标题不完整，请进行补充。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人文元素彰显底蕴——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 dirty="0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亮点纷呈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endParaRPr lang="en-US" altLang="zh-CN" sz="32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 dirty="0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浸润心田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材料一中画线句能否删去？请任选一处谈谈看法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3560757"/>
            <a:ext cx="10833100" cy="26530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示例：不能删。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处画线句主要采用列数据的说明方法，具体列举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94%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99%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的数据，准确清晰地说明了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礼让斑马线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率之高，是杭州城市文明的一张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金名片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，进而说明杭州人文亚运体现在文明的细节里的特点。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 </a:t>
            </a:r>
            <a:endParaRPr lang="zh-CN" altLang="zh-CN" sz="320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4b554"/>
          <p:cNvSpPr/>
          <p:nvPr/>
        </p:nvSpPr>
        <p:spPr>
          <a:xfrm>
            <a:off x="669290" y="2406937"/>
            <a:ext cx="2324164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人文精神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f7a80"/>
          <p:cNvSpPr/>
          <p:nvPr/>
        </p:nvSpPr>
        <p:spPr>
          <a:xfrm>
            <a:off x="5535783" y="1772953"/>
            <a:ext cx="2324164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人文景观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9917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83006" y="914121"/>
            <a:ext cx="10807700" cy="54938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zh-CN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小文爷爷准备去观看开幕式，但临行前有这样的顾虑：“开幕式规模大、人数多，出现突发情况该怎么办呀？”你阅读材料二后，将相关内容转述给小文爷爷听</a:t>
            </a:r>
            <a:r>
              <a:rPr lang="zh-CN" altLang="zh-CN" sz="30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0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2684900"/>
            <a:ext cx="10833100" cy="3637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示例：爷爷，您不必有任何顾虑，我们开幕式的指挥体系集合了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5G</a:t>
            </a:r>
            <a:r>
              <a:rPr lang="zh-CN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、物联网、大数据和人工智能等先进技术，它能非常高效地运转。比如，为保证观众的快速有序疏散，会场在每个区域安装了绿灯。如果某个区域的绿灯亮起，就意味着这一方阵的观众可以离场了，这是基于各个出口人流量的统计得出的结果和指令。所以，不会发生拥堵等突发情况。您就放心吧。</a:t>
            </a:r>
            <a:r>
              <a:rPr lang="en-US" altLang="zh-CN" sz="30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 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9718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2711"/>
            <a:ext cx="108331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．［核心素养·思维能力］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阅读材料，梳理举办杭州亚运会的价值意义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3261865"/>
            <a:ext cx="10833100" cy="195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彰显了杭州的人文之美、人文景观和人文精神；展现了我国科技的快速发展；展现了中国对现代化的孜孜追求；搭建了各国各地区友好交流、互学互鉴的平台。</a:t>
            </a:r>
            <a:r>
              <a:rPr lang="en-US" altLang="zh-CN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9236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42874" y="1508249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．［核心素养·语言运用］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课文《“飞天”凌空——跳水姑娘吕伟夺魁记》写的是“跳水”运动，可是与“水”有关的词语还有很多，常常表达特殊的意味。请给下面横线处选择合适的词语。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填序号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最近一段时间，促销活动十分火爆，由于大打价格战，全行业产品全面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引发顾客到处打听：商家售前的承诺是否会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服务是否会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但是，商家的回应只言片语，无异于扬汤止沸，毫无效果。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．缩水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．反水　　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．跳水</a:t>
            </a:r>
            <a:endParaRPr lang="zh-CN" altLang="en-US" sz="2800" dirty="0"/>
          </a:p>
        </p:txBody>
      </p:sp>
      <p:sp>
        <p:nvSpPr>
          <p:cNvPr id="6" name="A_15f7e"/>
          <p:cNvSpPr/>
          <p:nvPr/>
        </p:nvSpPr>
        <p:spPr>
          <a:xfrm>
            <a:off x="5092002" y="4378449"/>
            <a:ext cx="1259395" cy="41605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9f90e"/>
          <p:cNvSpPr/>
          <p:nvPr/>
        </p:nvSpPr>
        <p:spPr>
          <a:xfrm>
            <a:off x="1763014" y="4378449"/>
            <a:ext cx="1278001" cy="41605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pic>
        <p:nvPicPr>
          <p:cNvPr id="2" name="image7.jpeg">
            <a:extLst>
              <a:ext uri="{FF2B5EF4-FFF2-40B4-BE49-F238E27FC236}">
                <a16:creationId xmlns:a16="http://schemas.microsoft.com/office/drawing/2014/main" id="{DD020717-96FF-7DBC-E422-0C846D8ECD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27944" y="686193"/>
            <a:ext cx="2141987" cy="467600"/>
          </a:xfrm>
          <a:prstGeom prst="rect">
            <a:avLst/>
          </a:prstGeom>
        </p:spPr>
      </p:pic>
      <p:sp>
        <p:nvSpPr>
          <p:cNvPr id="4" name="A_24873"/>
          <p:cNvSpPr/>
          <p:nvPr/>
        </p:nvSpPr>
        <p:spPr>
          <a:xfrm>
            <a:off x="2477389" y="3823713"/>
            <a:ext cx="1298639" cy="41605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7057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33100"/>
            <a:ext cx="2353285" cy="513727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679450" y="935684"/>
            <a:ext cx="10833100" cy="57942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请运用积累的知识，完成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(1)~(4)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紧接着，是向前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一周半，同时伴随着旋风般的空中转体三周，动作疾如流星，又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xi</a:t>
            </a:r>
            <a:r>
              <a:rPr lang="en-US" altLang="zh-CN" sz="32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洒自如，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1.7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秒的时间对她似乎特别慷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32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，让她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地展示身体优美的线条，从前伸的手指，一直延续到绷直的足尖。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还没等观众从眼花</a:t>
            </a:r>
            <a:r>
              <a:rPr lang="zh-CN" altLang="zh-CN" sz="32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缭</a:t>
            </a:r>
            <a:r>
              <a:rPr lang="zh-CN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乱中反应过来，她已经展开身体，像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的、笔直的箭，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哧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地插进碧波之中，几串白色的气泡拥抱了这位自天而降的仙女，四面水花则</a:t>
            </a:r>
            <a:r>
              <a:rPr lang="zh-CN" altLang="zh-CN" sz="32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悄</a:t>
            </a:r>
            <a:r>
              <a:rPr lang="zh-CN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然不惊。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0306" y="630683"/>
            <a:ext cx="10833100" cy="58539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给加点的字注音，根据拼音写出相应的汉字。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xi</a:t>
            </a:r>
            <a:r>
              <a:rPr lang="en-US" altLang="zh-CN" sz="32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洒自如　　　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慷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32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眼花</a:t>
            </a:r>
            <a:r>
              <a:rPr lang="zh-CN" altLang="zh-CN" sz="32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缭</a:t>
            </a:r>
            <a:r>
              <a:rPr lang="zh-CN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乱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3200" b="1" spc="-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悄</a:t>
            </a:r>
            <a:r>
              <a:rPr lang="zh-CN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依次填入文中横线处的词语，全都正确的一项是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．翻腾　一丝不苟　轻松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．翻转　从容不迫　轻松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．翻腾　从容不迫　轻盈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．翻转　一丝不苟　轻盈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段的新闻体裁是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 dirty="0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8f6cf"/>
          <p:cNvSpPr/>
          <p:nvPr/>
        </p:nvSpPr>
        <p:spPr>
          <a:xfrm>
            <a:off x="4656593" y="5742803"/>
            <a:ext cx="2324164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新闻特写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7" name="A_5dd67"/>
          <p:cNvSpPr/>
          <p:nvPr/>
        </p:nvSpPr>
        <p:spPr>
          <a:xfrm>
            <a:off x="9835896" y="2629155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A_41e58"/>
          <p:cNvSpPr/>
          <p:nvPr/>
        </p:nvSpPr>
        <p:spPr>
          <a:xfrm>
            <a:off x="6150663" y="1995171"/>
            <a:ext cx="1457388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qi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8ab02"/>
          <p:cNvSpPr/>
          <p:nvPr/>
        </p:nvSpPr>
        <p:spPr>
          <a:xfrm>
            <a:off x="2450910" y="1995171"/>
            <a:ext cx="134467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786f3"/>
          <p:cNvSpPr/>
          <p:nvPr/>
        </p:nvSpPr>
        <p:spPr>
          <a:xfrm>
            <a:off x="6140196" y="1361187"/>
            <a:ext cx="110972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慨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9c7ff"/>
          <p:cNvSpPr/>
          <p:nvPr/>
        </p:nvSpPr>
        <p:spPr>
          <a:xfrm>
            <a:off x="1341184" y="1361187"/>
            <a:ext cx="110972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潇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217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4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2711"/>
            <a:ext cx="108331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段中描写白色的气泡和四面水花有何作用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en-US" altLang="zh-CN" sz="32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2632178"/>
            <a:ext cx="108331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运用环境描写，几串白色的气泡和悄然不惊的四面水花，是跳水姑娘吕伟入水时的情形，写出了吕伟入水的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轻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，和前文的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哧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形成对比，生动形象地写出了吕伟跳水技术的高超，表达了赞美之情。</a:t>
            </a:r>
            <a:r>
              <a:rPr lang="en-US" altLang="zh-CN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7229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362536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下列句子没有使用修辞手法的一项是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．他就像一只猎豹，飞一般地向终点跑去。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．这位年方十六的中国姑娘，赢得了金牌。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．她那修长美妙的身体犹如被空气托住了，衬着蓝天白云，酷似敦煌壁画中凌空翔舞的“飞天”。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．几串白色的气泡拥抱了这位自天而降的仙女，四面水花则悄然不惊。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42e3f"/>
          <p:cNvSpPr/>
          <p:nvPr/>
        </p:nvSpPr>
        <p:spPr>
          <a:xfrm>
            <a:off x="7943215" y="1459056"/>
            <a:ext cx="1389125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0716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2711"/>
            <a:ext cx="108331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文学常识填空。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808990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新闻特写，是指采用类似于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的手法，以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endParaRPr lang="en-US" altLang="zh-CN" sz="3200" b="1" u="sng" dirty="0" smtClean="0">
              <a:solidFill>
                <a:srgbClr val="FF0000"/>
              </a:solidFill>
              <a:uFill>
                <a:solidFill>
                  <a:srgbClr val="000000"/>
                </a:solidFill>
              </a:u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作为主要表现手段，截取新闻事件中最具有价值、最生动感人、最富有特征的片段和部分予以放大，从而鲜明再现典型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的一种新闻体裁。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37863"/>
          <p:cNvSpPr/>
          <p:nvPr/>
        </p:nvSpPr>
        <p:spPr>
          <a:xfrm>
            <a:off x="5068839" y="4635167"/>
            <a:ext cx="1508188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场景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7" name="A_e44ea"/>
          <p:cNvSpPr/>
          <p:nvPr/>
        </p:nvSpPr>
        <p:spPr>
          <a:xfrm>
            <a:off x="3527083" y="4635167"/>
            <a:ext cx="150818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事件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A_61917"/>
          <p:cNvSpPr/>
          <p:nvPr/>
        </p:nvSpPr>
        <p:spPr>
          <a:xfrm>
            <a:off x="2018895" y="4635167"/>
            <a:ext cx="1508188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人物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38338"/>
          <p:cNvSpPr/>
          <p:nvPr/>
        </p:nvSpPr>
        <p:spPr>
          <a:xfrm>
            <a:off x="669290" y="3367199"/>
            <a:ext cx="1416114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描写</a:t>
            </a:r>
            <a:r>
              <a:rPr lang="zh-CN" altLang="zh-CN" sz="3200" b="1" dirty="0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4" name="A_e89af"/>
          <p:cNvSpPr/>
          <p:nvPr/>
        </p:nvSpPr>
        <p:spPr>
          <a:xfrm>
            <a:off x="9470465" y="2733215"/>
            <a:ext cx="2752852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形象化的</a:t>
            </a:r>
            <a:endParaRPr lang="zh-CN" altLang="en-US" dirty="0"/>
          </a:p>
        </p:txBody>
      </p:sp>
      <p:sp>
        <p:nvSpPr>
          <p:cNvPr id="3" name="A_fdef2"/>
          <p:cNvSpPr/>
          <p:nvPr/>
        </p:nvSpPr>
        <p:spPr>
          <a:xfrm>
            <a:off x="6430402" y="2733215"/>
            <a:ext cx="1508190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特写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414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4" grpId="0" animBg="1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322799"/>
            <a:ext cx="10833100" cy="26530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学校开展阳光体育运动会，请你参与。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为调动同学们参加运动会的积极性，请你运用一种修辞手法，拟写一则宣传标语。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                                     </a:t>
            </a:r>
            <a:r>
              <a:rPr lang="en-US" altLang="zh-CN" sz="3200" b="1" u="sng" dirty="0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74c12"/>
          <p:cNvSpPr/>
          <p:nvPr/>
        </p:nvSpPr>
        <p:spPr>
          <a:xfrm>
            <a:off x="669290" y="4321271"/>
            <a:ext cx="8871014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示例：健康为船，运动为帆，驶向阳光的彼岸</a:t>
            </a:r>
            <a:r>
              <a:rPr lang="en-US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4211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665654"/>
            <a:ext cx="10807700" cy="57806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下面是学生会通讯组写的一篇报道，其中有一些问题，请你帮助修改。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808990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23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日，一年一度的秋季运动会在校体育馆正式拉开序幕。这次运动会以《阳光体育，健康少年》为主题，旨在丰富学生们的校园生活，增强学生们的身体素质。［甲］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比赛项目包括球类、田径类、拔河、跳远等。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［乙］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运动员们发扬了朝气，赛场内外洋溢着热烈而祥和的气氛。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各参赛运动员不畏困难，挑战自我，为荣誉而战，为梦想而拼搏，共同谱写出青春飞扬的乐章</a:t>
            </a:r>
            <a:r>
              <a:rPr lang="zh-CN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849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1" id="{6C3CD349-C86C-4D9E-9F35-03EAE8CE02C5}" vid="{64FB1C92-030D-4367-BE1D-AF9036777D8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三个</Template>
  <TotalTime>187</TotalTime>
  <Words>2545</Words>
  <Application>Microsoft Office PowerPoint</Application>
  <PresentationFormat>宽屏</PresentationFormat>
  <Paragraphs>143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1" baseType="lpstr">
      <vt:lpstr>等线</vt:lpstr>
      <vt:lpstr>等线 Light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</dc:creator>
  <cp:lastModifiedBy>Administrator</cp:lastModifiedBy>
  <cp:revision>8</cp:revision>
  <dcterms:created xsi:type="dcterms:W3CDTF">2025-07-29T01:46:49Z</dcterms:created>
  <dcterms:modified xsi:type="dcterms:W3CDTF">2025-07-30T06:52:44Z</dcterms:modified>
</cp:coreProperties>
</file>