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874" r:id="rId5"/>
    <p:sldId id="875" r:id="rId6"/>
    <p:sldId id="876" r:id="rId7"/>
    <p:sldId id="877" r:id="rId8"/>
    <p:sldId id="878" r:id="rId9"/>
    <p:sldId id="879" r:id="rId10"/>
    <p:sldId id="880" r:id="rId11"/>
    <p:sldId id="881" r:id="rId12"/>
    <p:sldId id="882" r:id="rId13"/>
    <p:sldId id="883" r:id="rId14"/>
    <p:sldId id="884" r:id="rId15"/>
    <p:sldId id="885" r:id="rId16"/>
    <p:sldId id="886" r:id="rId17"/>
    <p:sldId id="887" r:id="rId18"/>
    <p:sldId id="888" r:id="rId19"/>
    <p:sldId id="889" r:id="rId20"/>
    <p:sldId id="890" r:id="rId21"/>
    <p:sldId id="891" r:id="rId22"/>
    <p:sldId id="892" r:id="rId23"/>
    <p:sldId id="873"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8" autoAdjust="0"/>
    <p:restoredTop sz="94660"/>
  </p:normalViewPr>
  <p:slideViewPr>
    <p:cSldViewPr snapToGrid="0" showGuides="1">
      <p:cViewPr varScale="1">
        <p:scale>
          <a:sx n="68" d="100"/>
          <a:sy n="68" d="100"/>
        </p:scale>
        <p:origin x="816"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148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081796-2ADD-468A-966D-400FB997E24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086C6C3-9226-451C-B6B7-F11D8D15234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E05198-E4EE-4794-BC6C-759C3B90959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91DE9DE4-97F9-45D4-9EEF-023522C35D2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49F59F7-B9E1-4CBF-9240-E30A8F6CA75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153035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F72E5-D41D-46BE-A609-2E6D136F11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6F5C2A4-0B29-430C-9025-323D4CC50B10}"/>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63F275D-8621-498F-9B5C-CBF02A9886E9}"/>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5" name="页脚占位符 4">
            <a:extLst>
              <a:ext uri="{FF2B5EF4-FFF2-40B4-BE49-F238E27FC236}">
                <a16:creationId xmlns:a16="http://schemas.microsoft.com/office/drawing/2014/main" id="{A3C3B24D-FB56-4873-98E2-D2227A5111D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63D195C-8F2E-4C46-9CBE-1411EF87CB86}"/>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20092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垂直排列标题与文本">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5607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1840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768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160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0BA53C-FC17-4995-BD73-2AFA61E542E7}"/>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35BA311-1EB8-4BDA-AF93-4530A4860D3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5B1B67F5-4541-44F4-800E-051204D1BE1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A8DE82-9895-4A2B-9960-0DE9C761842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6FBDE9F-5AAC-4332-AED0-53E7057CDF6E}"/>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C4F3089D-01BE-4AA1-A816-E4877F9E6E7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8" name="页脚占位符 7">
            <a:extLst>
              <a:ext uri="{FF2B5EF4-FFF2-40B4-BE49-F238E27FC236}">
                <a16:creationId xmlns:a16="http://schemas.microsoft.com/office/drawing/2014/main" id="{43BCAACE-047A-4355-B938-08742B5101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43479820-B1AC-460E-9967-B255D2652AA0}"/>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272687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D157-A2CD-4BEC-BB74-7EDEE108568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0A9982B-26B0-456E-9D8B-E37B4356B4C5}"/>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4" name="页脚占位符 3">
            <a:extLst>
              <a:ext uri="{FF2B5EF4-FFF2-40B4-BE49-F238E27FC236}">
                <a16:creationId xmlns:a16="http://schemas.microsoft.com/office/drawing/2014/main" id="{688E86F2-0AB4-4B74-811D-2777FB0C3B0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79B1C76-8890-4C12-AA76-F2BBF77F7A4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9838981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8149BF3-3D67-4551-B370-202ACFC34602}"/>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3" name="页脚占位符 2">
            <a:extLst>
              <a:ext uri="{FF2B5EF4-FFF2-40B4-BE49-F238E27FC236}">
                <a16:creationId xmlns:a16="http://schemas.microsoft.com/office/drawing/2014/main" id="{8405ED6C-D44A-4ED2-9D79-FC0558A2A8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A4AB21DE-078D-4382-BCC1-B2C66959459E}"/>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762411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491A1-9352-406A-BE02-F6331A18D73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73C501-1AEC-4880-A928-C6FFF13B4BE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DF44802-4845-4D92-8982-1D35BFE88C4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75CC68-98F0-4CED-85EC-646DBDCF84F7}"/>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296DB8-BEBF-48E8-86CC-22E05C86E7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A9ED5EB-C466-4284-8B35-7BF081F15341}"/>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4156337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1F442-66D8-442C-9735-564A5CE66CF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D4657C5-F83F-444F-A1C9-C686AB59C4D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a:extLst>
              <a:ext uri="{FF2B5EF4-FFF2-40B4-BE49-F238E27FC236}">
                <a16:creationId xmlns:a16="http://schemas.microsoft.com/office/drawing/2014/main" id="{D479F67F-774A-42D6-9A35-5415C2ECFAE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3B6D6A0-62B3-42F9-B1EE-7D3EF0FAF4E0}"/>
              </a:ext>
            </a:extLst>
          </p:cNvPr>
          <p:cNvSpPr>
            <a:spLocks noGrp="1"/>
          </p:cNvSpPr>
          <p:nvPr>
            <p:ph type="dt" sz="half" idx="10"/>
          </p:nvPr>
        </p:nvSpPr>
        <p:spPr>
          <a:xfrm>
            <a:off x="838200" y="6356350"/>
            <a:ext cx="2743200" cy="365125"/>
          </a:xfrm>
          <a:prstGeom prst="rect">
            <a:avLst/>
          </a:prstGeom>
        </p:spPr>
        <p:txBody>
          <a:bodyPr/>
          <a:lstStyle/>
          <a:p>
            <a:fld id="{91BD49B6-88A3-4750-8D7B-996FB34CBB0B}" type="datetimeFigureOut">
              <a:rPr lang="zh-CN" altLang="en-US" smtClean="0"/>
              <a:t>2025/7/30</a:t>
            </a:fld>
            <a:endParaRPr lang="zh-CN" altLang="en-US"/>
          </a:p>
        </p:txBody>
      </p:sp>
      <p:sp>
        <p:nvSpPr>
          <p:cNvPr id="6" name="页脚占位符 5">
            <a:extLst>
              <a:ext uri="{FF2B5EF4-FFF2-40B4-BE49-F238E27FC236}">
                <a16:creationId xmlns:a16="http://schemas.microsoft.com/office/drawing/2014/main" id="{CA4B6D7A-D603-45DA-8650-E06CC449CDF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6B663EC-6385-4AF6-8BF7-463DDE4C4A09}"/>
              </a:ext>
            </a:extLst>
          </p:cNvPr>
          <p:cNvSpPr>
            <a:spLocks noGrp="1"/>
          </p:cNvSpPr>
          <p:nvPr>
            <p:ph type="sldNum" sz="quarter" idx="12"/>
          </p:nvPr>
        </p:nvSpPr>
        <p:spPr>
          <a:xfrm>
            <a:off x="8610600" y="6356350"/>
            <a:ext cx="2743200" cy="365125"/>
          </a:xfrm>
          <a:prstGeom prst="rect">
            <a:avLst/>
          </a:prstGeom>
        </p:spPr>
        <p:txBody>
          <a:bodyPr/>
          <a:lstStyle/>
          <a:p>
            <a:fld id="{EF99B3D3-5A2E-492E-AC23-00E025AA8364}" type="slidenum">
              <a:rPr lang="zh-CN" altLang="en-US" smtClean="0"/>
              <a:t>‹#›</a:t>
            </a:fld>
            <a:endParaRPr lang="zh-CN" altLang="en-US"/>
          </a:p>
        </p:txBody>
      </p:sp>
    </p:spTree>
    <p:extLst>
      <p:ext uri="{BB962C8B-B14F-4D97-AF65-F5344CB8AC3E}">
        <p14:creationId xmlns:p14="http://schemas.microsoft.com/office/powerpoint/2010/main" val="2301030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BE3997AE-5637-44EA-AD5D-D1580F7A8535}"/>
              </a:ext>
            </a:extLst>
          </p:cNvPr>
          <p:cNvGrpSpPr/>
          <p:nvPr userDrawn="1"/>
        </p:nvGrpSpPr>
        <p:grpSpPr>
          <a:xfrm>
            <a:off x="367547" y="112121"/>
            <a:ext cx="353339" cy="381476"/>
            <a:chOff x="260576" y="210565"/>
            <a:chExt cx="303410" cy="327571"/>
          </a:xfrm>
        </p:grpSpPr>
        <p:sp>
          <p:nvSpPr>
            <p:cNvPr id="8" name="等腰三角形 7">
              <a:extLst>
                <a:ext uri="{FF2B5EF4-FFF2-40B4-BE49-F238E27FC236}">
                  <a16:creationId xmlns:a16="http://schemas.microsoft.com/office/drawing/2014/main" id="{28A31228-9A09-44F5-A84F-86BAE8F593CD}"/>
                </a:ext>
              </a:extLst>
            </p:cNvPr>
            <p:cNvSpPr/>
            <p:nvPr/>
          </p:nvSpPr>
          <p:spPr>
            <a:xfrm rot="5400000">
              <a:off x="237985" y="233156"/>
              <a:ext cx="327571" cy="282389"/>
            </a:xfrm>
            <a:prstGeom prst="triangle">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ED5C1634-BB04-4B69-913F-06C7824D9AAD}"/>
                </a:ext>
              </a:extLst>
            </p:cNvPr>
            <p:cNvSpPr/>
            <p:nvPr/>
          </p:nvSpPr>
          <p:spPr>
            <a:xfrm rot="5400000">
              <a:off x="400895" y="375046"/>
              <a:ext cx="175171" cy="15101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a:extLst>
              <a:ext uri="{FF2B5EF4-FFF2-40B4-BE49-F238E27FC236}">
                <a16:creationId xmlns:a16="http://schemas.microsoft.com/office/drawing/2014/main" id="{02AE376E-10D8-4C01-B9DD-FFBBB0D706BC}"/>
              </a:ext>
            </a:extLst>
          </p:cNvPr>
          <p:cNvCxnSpPr/>
          <p:nvPr userDrawn="1"/>
        </p:nvCxnSpPr>
        <p:spPr>
          <a:xfrm>
            <a:off x="336000" y="601591"/>
            <a:ext cx="11520000" cy="0"/>
          </a:xfrm>
          <a:prstGeom prst="line">
            <a:avLst/>
          </a:prstGeom>
          <a:ln>
            <a:solidFill>
              <a:srgbClr val="E60012"/>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C299776A-5294-4E33-A080-6A33F04E64B7}"/>
              </a:ext>
            </a:extLst>
          </p:cNvPr>
          <p:cNvSpPr/>
          <p:nvPr userDrawn="1"/>
        </p:nvSpPr>
        <p:spPr>
          <a:xfrm>
            <a:off x="0" y="6569842"/>
            <a:ext cx="12192000" cy="288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hlinkClick r:id="rId14" action="ppaction://hlinksldjump"/>
            <a:extLst>
              <a:ext uri="{FF2B5EF4-FFF2-40B4-BE49-F238E27FC236}">
                <a16:creationId xmlns:a16="http://schemas.microsoft.com/office/drawing/2014/main" id="{C41FBD50-8289-4C28-BA64-A90AF4043852}"/>
              </a:ext>
            </a:extLst>
          </p:cNvPr>
          <p:cNvSpPr txBox="1"/>
          <p:nvPr userDrawn="1"/>
        </p:nvSpPr>
        <p:spPr>
          <a:xfrm>
            <a:off x="10587745" y="182462"/>
            <a:ext cx="1287470" cy="369332"/>
          </a:xfrm>
          <a:prstGeom prst="rect">
            <a:avLst/>
          </a:prstGeom>
          <a:solidFill>
            <a:schemeClr val="bg1"/>
          </a:solidFill>
          <a:ln>
            <a:noFill/>
          </a:ln>
        </p:spPr>
        <p:txBody>
          <a:bodyPr wrap="square" rtlCol="0">
            <a:spAutoFit/>
          </a:bodyPr>
          <a:lstStyle/>
          <a:p>
            <a:pPr algn="ctr"/>
            <a:r>
              <a:rPr lang="zh-CN" altLang="en-US" sz="1800" b="1" baseline="0" dirty="0">
                <a:solidFill>
                  <a:srgbClr val="C00000"/>
                </a:solidFill>
              </a:rPr>
              <a:t>返回目录</a:t>
            </a:r>
          </a:p>
        </p:txBody>
      </p:sp>
      <p:sp>
        <p:nvSpPr>
          <p:cNvPr id="2" name="TextBox 7">
            <a:extLst>
              <a:ext uri="{FF2B5EF4-FFF2-40B4-BE49-F238E27FC236}">
                <a16:creationId xmlns:a16="http://schemas.microsoft.com/office/drawing/2014/main" id="{BF45EFFB-D4E6-A532-CFAE-5A1CC503CB65}"/>
              </a:ext>
            </a:extLst>
          </p:cNvPr>
          <p:cNvSpPr txBox="1"/>
          <p:nvPr userDrawn="1"/>
        </p:nvSpPr>
        <p:spPr>
          <a:xfrm>
            <a:off x="839819" y="79639"/>
            <a:ext cx="9384836" cy="523220"/>
          </a:xfrm>
          <a:prstGeom prst="rect">
            <a:avLst/>
          </a:prstGeom>
          <a:noFill/>
        </p:spPr>
        <p:txBody>
          <a:bodyPr wrap="square" rtlCol="0">
            <a:spAutoFit/>
          </a:bodyPr>
          <a:lstStyle/>
          <a:p>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期末复习</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8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专题学习活动　</a:t>
            </a:r>
          </a:p>
        </p:txBody>
      </p:sp>
    </p:spTree>
    <p:extLst>
      <p:ext uri="{BB962C8B-B14F-4D97-AF65-F5344CB8AC3E}">
        <p14:creationId xmlns:p14="http://schemas.microsoft.com/office/powerpoint/2010/main" val="1482188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6A064C01-C6EC-4D0F-BE70-8E501BD79EDF}"/>
              </a:ext>
            </a:extLst>
          </p:cNvPr>
          <p:cNvGrpSpPr/>
          <p:nvPr/>
        </p:nvGrpSpPr>
        <p:grpSpPr>
          <a:xfrm>
            <a:off x="223788" y="821515"/>
            <a:ext cx="11744425" cy="5332963"/>
            <a:chOff x="223788" y="821515"/>
            <a:chExt cx="11744425" cy="5332963"/>
          </a:xfrm>
        </p:grpSpPr>
        <p:grpSp>
          <p:nvGrpSpPr>
            <p:cNvPr id="5" name="组合 4">
              <a:extLst>
                <a:ext uri="{FF2B5EF4-FFF2-40B4-BE49-F238E27FC236}">
                  <a16:creationId xmlns:a16="http://schemas.microsoft.com/office/drawing/2014/main" id="{46F0F1B6-32C1-40F7-BDA6-7F6B0A41673F}"/>
                </a:ext>
              </a:extLst>
            </p:cNvPr>
            <p:cNvGrpSpPr/>
            <p:nvPr/>
          </p:nvGrpSpPr>
          <p:grpSpPr>
            <a:xfrm>
              <a:off x="223788" y="821515"/>
              <a:ext cx="11744425" cy="5332963"/>
              <a:chOff x="223788" y="561261"/>
              <a:chExt cx="11744425" cy="5332963"/>
            </a:xfrm>
          </p:grpSpPr>
          <p:sp>
            <p:nvSpPr>
              <p:cNvPr id="13" name="矩形 12">
                <a:extLst>
                  <a:ext uri="{FF2B5EF4-FFF2-40B4-BE49-F238E27FC236}">
                    <a16:creationId xmlns:a16="http://schemas.microsoft.com/office/drawing/2014/main" id="{7A170505-D14C-4037-8B76-EC647B40C551}"/>
                  </a:ext>
                </a:extLst>
              </p:cNvPr>
              <p:cNvSpPr/>
              <p:nvPr/>
            </p:nvSpPr>
            <p:spPr>
              <a:xfrm>
                <a:off x="223788" y="561261"/>
                <a:ext cx="11744425" cy="5332963"/>
              </a:xfrm>
              <a:prstGeom prst="rect">
                <a:avLst/>
              </a:prstGeom>
              <a:solidFill>
                <a:srgbClr val="FFFCC5"/>
              </a:solidFill>
              <a:ln>
                <a:solidFill>
                  <a:srgbClr val="FF0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Freeform 6">
                <a:extLst>
                  <a:ext uri="{FF2B5EF4-FFF2-40B4-BE49-F238E27FC236}">
                    <a16:creationId xmlns:a16="http://schemas.microsoft.com/office/drawing/2014/main" id="{5E037592-40AF-4A6C-97CD-6BEA280C0D9C}"/>
                  </a:ext>
                </a:extLst>
              </p:cNvPr>
              <p:cNvSpPr/>
              <p:nvPr/>
            </p:nvSpPr>
            <p:spPr bwMode="auto">
              <a:xfrm>
                <a:off x="225393" y="561261"/>
                <a:ext cx="9490509" cy="5332963"/>
              </a:xfrm>
              <a:custGeom>
                <a:avLst/>
                <a:gdLst>
                  <a:gd name="T0" fmla="*/ 0 w 4756"/>
                  <a:gd name="T1" fmla="*/ 0 h 2239"/>
                  <a:gd name="T2" fmla="*/ 3897 w 4756"/>
                  <a:gd name="T3" fmla="*/ 0 h 2239"/>
                  <a:gd name="T4" fmla="*/ 4756 w 4756"/>
                  <a:gd name="T5" fmla="*/ 1121 h 2239"/>
                  <a:gd name="T6" fmla="*/ 3897 w 4756"/>
                  <a:gd name="T7" fmla="*/ 2239 h 2239"/>
                  <a:gd name="T8" fmla="*/ 0 w 4756"/>
                  <a:gd name="T9" fmla="*/ 2239 h 2239"/>
                  <a:gd name="T10" fmla="*/ 0 w 4756"/>
                  <a:gd name="T11" fmla="*/ 0 h 2239"/>
                </a:gdLst>
                <a:ahLst/>
                <a:cxnLst>
                  <a:cxn ang="0">
                    <a:pos x="T0" y="T1"/>
                  </a:cxn>
                  <a:cxn ang="0">
                    <a:pos x="T2" y="T3"/>
                  </a:cxn>
                  <a:cxn ang="0">
                    <a:pos x="T4" y="T5"/>
                  </a:cxn>
                  <a:cxn ang="0">
                    <a:pos x="T6" y="T7"/>
                  </a:cxn>
                  <a:cxn ang="0">
                    <a:pos x="T8" y="T9"/>
                  </a:cxn>
                  <a:cxn ang="0">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E60012"/>
              </a:solidFill>
              <a:ln w="0">
                <a:noFill/>
                <a:prstDash val="solid"/>
                <a:round/>
              </a:ln>
            </p:spPr>
            <p:txBody>
              <a:bodyPr vert="horz" wrap="square" lIns="128580" tIns="64290" rIns="128580" bIns="64290" numCol="1" anchor="t" anchorCtr="0" compatLnSpc="1"/>
              <a:lstStyle/>
              <a:p>
                <a:endParaRPr lang="zh-CN" altLang="en-US" dirty="0"/>
              </a:p>
            </p:txBody>
          </p:sp>
        </p:grpSp>
        <p:pic>
          <p:nvPicPr>
            <p:cNvPr id="6" name="图片 5">
              <a:extLst>
                <a:ext uri="{FF2B5EF4-FFF2-40B4-BE49-F238E27FC236}">
                  <a16:creationId xmlns:a16="http://schemas.microsoft.com/office/drawing/2014/main" id="{65EA5A74-F842-4999-B9F7-A2ABD3019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43" y="1514759"/>
              <a:ext cx="5602377" cy="3753593"/>
            </a:xfrm>
            <a:prstGeom prst="rect">
              <a:avLst/>
            </a:prstGeom>
          </p:spPr>
        </p:pic>
        <p:grpSp>
          <p:nvGrpSpPr>
            <p:cNvPr id="7" name="组合 6">
              <a:extLst>
                <a:ext uri="{FF2B5EF4-FFF2-40B4-BE49-F238E27FC236}">
                  <a16:creationId xmlns:a16="http://schemas.microsoft.com/office/drawing/2014/main" id="{602BC47E-9713-45F4-8F5E-23F2615F49B1}"/>
                </a:ext>
              </a:extLst>
            </p:cNvPr>
            <p:cNvGrpSpPr/>
            <p:nvPr/>
          </p:nvGrpSpPr>
          <p:grpSpPr>
            <a:xfrm>
              <a:off x="8923445" y="4639752"/>
              <a:ext cx="2931807" cy="1479810"/>
              <a:chOff x="8823593" y="4714359"/>
              <a:chExt cx="2931807" cy="1479810"/>
            </a:xfrm>
          </p:grpSpPr>
          <p:grpSp>
            <p:nvGrpSpPr>
              <p:cNvPr id="8" name="组合 7">
                <a:extLst>
                  <a:ext uri="{FF2B5EF4-FFF2-40B4-BE49-F238E27FC236}">
                    <a16:creationId xmlns:a16="http://schemas.microsoft.com/office/drawing/2014/main" id="{51918DD0-7464-4719-95CD-F234FA8565DC}"/>
                  </a:ext>
                </a:extLst>
              </p:cNvPr>
              <p:cNvGrpSpPr/>
              <p:nvPr/>
            </p:nvGrpSpPr>
            <p:grpSpPr>
              <a:xfrm>
                <a:off x="8823593" y="4714359"/>
                <a:ext cx="2931807" cy="1479810"/>
                <a:chOff x="8738249" y="4823543"/>
                <a:chExt cx="2931807" cy="1479810"/>
              </a:xfrm>
            </p:grpSpPr>
            <p:sp>
              <p:nvSpPr>
                <p:cNvPr id="10" name="矩形: 圆角 9">
                  <a:extLst>
                    <a:ext uri="{FF2B5EF4-FFF2-40B4-BE49-F238E27FC236}">
                      <a16:creationId xmlns:a16="http://schemas.microsoft.com/office/drawing/2014/main" id="{4FCBAE2A-13F3-48BA-8A30-E1E3D2AE42E3}"/>
                    </a:ext>
                  </a:extLst>
                </p:cNvPr>
                <p:cNvSpPr/>
                <p:nvPr/>
              </p:nvSpPr>
              <p:spPr>
                <a:xfrm>
                  <a:off x="8965838" y="4823543"/>
                  <a:ext cx="2704218" cy="1339283"/>
                </a:xfrm>
                <a:prstGeom prst="roundRect">
                  <a:avLst/>
                </a:prstGeom>
                <a:noFill/>
                <a:ln w="285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40">
                    <a:latin typeface="Times New Roman" panose="02020603050405020304" pitchFamily="18" charset="0"/>
                    <a:sym typeface="Times New Roman" panose="02020603050405020304" pitchFamily="18" charset="0"/>
                  </a:endParaRPr>
                </a:p>
              </p:txBody>
            </p:sp>
            <p:sp>
              <p:nvSpPr>
                <p:cNvPr id="11" name="文本框 10">
                  <a:extLst>
                    <a:ext uri="{FF2B5EF4-FFF2-40B4-BE49-F238E27FC236}">
                      <a16:creationId xmlns:a16="http://schemas.microsoft.com/office/drawing/2014/main" id="{4E2F3C54-E82C-4FE2-AB0C-84D213F75A0F}"/>
                    </a:ext>
                  </a:extLst>
                </p:cNvPr>
                <p:cNvSpPr txBox="1"/>
                <p:nvPr/>
              </p:nvSpPr>
              <p:spPr>
                <a:xfrm>
                  <a:off x="9515059" y="4873419"/>
                  <a:ext cx="1409360" cy="738664"/>
                </a:xfrm>
                <a:prstGeom prst="rect">
                  <a:avLst/>
                </a:prstGeom>
                <a:noFill/>
              </p:spPr>
              <p:txBody>
                <a:bodyPr wrap="none" rtlCol="0">
                  <a:spAutoFit/>
                </a:bodyPr>
                <a:lstStyle/>
                <a:p>
                  <a:pPr algn="l"/>
                  <a:r>
                    <a:rPr lang="zh-CN" altLang="en-US" sz="4200" b="1" dirty="0" smtClean="0">
                      <a:ea typeface="微软雅黑" panose="020B0503020204020204" pitchFamily="34" charset="-122"/>
                      <a:sym typeface="Times New Roman" panose="02020603050405020304" pitchFamily="18" charset="0"/>
                    </a:rPr>
                    <a:t>语 文</a:t>
                  </a:r>
                  <a:endParaRPr lang="zh-CN" altLang="en-US" sz="4200" b="1" dirty="0">
                    <a:ea typeface="微软雅黑" panose="020B0503020204020204" pitchFamily="34" charset="-122"/>
                    <a:sym typeface="Times New Roman" panose="02020603050405020304" pitchFamily="18" charset="0"/>
                  </a:endParaRPr>
                </a:p>
              </p:txBody>
            </p:sp>
            <p:sp>
              <p:nvSpPr>
                <p:cNvPr id="12" name="文本框 11">
                  <a:extLst>
                    <a:ext uri="{FF2B5EF4-FFF2-40B4-BE49-F238E27FC236}">
                      <a16:creationId xmlns:a16="http://schemas.microsoft.com/office/drawing/2014/main" id="{B8A28FD6-2FA7-4587-8E87-A8B29F9711F7}"/>
                    </a:ext>
                  </a:extLst>
                </p:cNvPr>
                <p:cNvSpPr txBox="1"/>
                <p:nvPr/>
              </p:nvSpPr>
              <p:spPr>
                <a:xfrm>
                  <a:off x="8738249" y="5595467"/>
                  <a:ext cx="2931807" cy="707886"/>
                </a:xfrm>
                <a:prstGeom prst="rect">
                  <a:avLst/>
                </a:prstGeom>
                <a:noFill/>
              </p:spPr>
              <p:txBody>
                <a:bodyPr wrap="square" rtlCol="0">
                  <a:spAutoFit/>
                </a:bodyPr>
                <a:lstStyle/>
                <a:p>
                  <a:pPr algn="ctr"/>
                  <a:r>
                    <a:rPr lang="zh-CN" altLang="en-US" sz="2000" b="1" spc="300" dirty="0">
                      <a:cs typeface="Times New Roman" panose="02020603050405020304" pitchFamily="18" charset="0"/>
                      <a:sym typeface="Times New Roman" panose="02020603050405020304" pitchFamily="18" charset="0"/>
                    </a:rPr>
                    <a:t>八年级 上册 </a:t>
                  </a:r>
                  <a:endParaRPr lang="en-US" altLang="zh-CN" sz="2000" b="1" spc="300" dirty="0">
                    <a:cs typeface="Times New Roman" panose="02020603050405020304" pitchFamily="18" charset="0"/>
                    <a:sym typeface="Times New Roman" panose="02020603050405020304" pitchFamily="18" charset="0"/>
                  </a:endParaRPr>
                </a:p>
                <a:p>
                  <a:pPr algn="ctr"/>
                  <a:r>
                    <a:rPr lang="zh-CN" altLang="en-US" sz="2000" b="1" spc="300" dirty="0">
                      <a:cs typeface="Times New Roman" panose="02020603050405020304" pitchFamily="18" charset="0"/>
                      <a:sym typeface="Times New Roman" panose="02020603050405020304" pitchFamily="18" charset="0"/>
                    </a:rPr>
                    <a:t>人教版</a:t>
                  </a:r>
                  <a:endParaRPr lang="zh-CN" altLang="en-US" sz="2000" b="1" spc="300" dirty="0">
                    <a:cs typeface="Times New Roman" panose="02020603050405020304" pitchFamily="18" charset="0"/>
                    <a:sym typeface="Times New Roman" panose="02020603050405020304" pitchFamily="18" charset="0"/>
                  </a:endParaRPr>
                </a:p>
              </p:txBody>
            </p:sp>
          </p:grpSp>
          <p:cxnSp>
            <p:nvCxnSpPr>
              <p:cNvPr id="9" name="直接连接符 8">
                <a:extLst>
                  <a:ext uri="{FF2B5EF4-FFF2-40B4-BE49-F238E27FC236}">
                    <a16:creationId xmlns:a16="http://schemas.microsoft.com/office/drawing/2014/main" id="{168BFF46-3A62-4392-8442-A37A0988162C}"/>
                  </a:ext>
                </a:extLst>
              </p:cNvPr>
              <p:cNvCxnSpPr/>
              <p:nvPr/>
            </p:nvCxnSpPr>
            <p:spPr>
              <a:xfrm>
                <a:off x="9288057" y="5485237"/>
                <a:ext cx="225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15" name="图片 14">
            <a:extLst>
              <a:ext uri="{FF2B5EF4-FFF2-40B4-BE49-F238E27FC236}">
                <a16:creationId xmlns:a16="http://schemas.microsoft.com/office/drawing/2014/main" id="{28191C0A-3393-4CB6-B83B-B2090DCA2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7992" y="1043545"/>
            <a:ext cx="1730939" cy="616443"/>
          </a:xfrm>
          <a:prstGeom prst="rect">
            <a:avLst/>
          </a:prstGeom>
        </p:spPr>
      </p:pic>
    </p:spTree>
    <p:extLst>
      <p:ext uri="{BB962C8B-B14F-4D97-AF65-F5344CB8AC3E}">
        <p14:creationId xmlns:p14="http://schemas.microsoft.com/office/powerpoint/2010/main" val="1896266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18AF25C-DCB2-52E1-913C-2C9A94D32D2C}"/>
              </a:ext>
            </a:extLst>
          </p:cNvPr>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班级开展“身边的文化遗产”专题学习活动，老师要求同学们实地采访，撰写新闻通讯稿。</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你约扬扬周末去漆器厂采访，可扬扬说何必那么辛苦，不如在家上网搜点资料，轻松又省时。你劝说道：</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a:t>
            </a: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2927262"/>
            <a:ext cx="10833100" cy="3293209"/>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：扬扬，这次开展的实践活动，如果我们去实地采访，收集资料，了解的内容会更加丰富、更加准确。而且实地考察也会比网络搜集的感受更加深刻；网络搜集很快，但是不如实地收集好，我建议还是实地考察吧</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p>
        </p:txBody>
      </p:sp>
    </p:spTree>
    <p:extLst>
      <p:ext uri="{BB962C8B-B14F-4D97-AF65-F5344CB8AC3E}">
        <p14:creationId xmlns:p14="http://schemas.microsoft.com/office/powerpoint/2010/main" val="331115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D9D9607-1B7E-3BAB-35A9-C128458B47E2}"/>
              </a:ext>
            </a:extLst>
          </p:cNvPr>
          <p:cNvSpPr txBox="1">
            <a:spLocks noChangeAspect="1"/>
          </p:cNvSpPr>
          <p:nvPr/>
        </p:nvSpPr>
        <p:spPr>
          <a:xfrm>
            <a:off x="256151" y="809710"/>
            <a:ext cx="11355234" cy="600229"/>
          </a:xfrm>
          <a:prstGeom prst="rect">
            <a:avLst/>
          </a:prstGeom>
          <a:noFill/>
        </p:spPr>
        <p:txBody>
          <a:bodyPr wrap="square">
            <a:spAutoFit/>
          </a:bodyPr>
          <a:lstStyle/>
          <a:p>
            <a:pPr marL="0" marR="0">
              <a:lnSpc>
                <a:spcPct val="130000"/>
              </a:lnSpc>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扬扬同意前往。请你针对他采访提纲中的“采访问题”提出修改意见。</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A60065AD-0E6E-046E-246F-500B7B5FCF26}"/>
              </a:ext>
            </a:extLst>
          </p:cNvPr>
          <p:cNvSpPr txBox="1">
            <a:spLocks noChangeAspect="1"/>
          </p:cNvSpPr>
          <p:nvPr/>
        </p:nvSpPr>
        <p:spPr>
          <a:xfrm>
            <a:off x="472973" y="1409939"/>
            <a:ext cx="10833100" cy="600229"/>
          </a:xfrm>
          <a:prstGeom prst="rect">
            <a:avLst/>
          </a:prstGeom>
          <a:noFill/>
        </p:spPr>
        <p:txBody>
          <a:bodyPr wrap="square">
            <a:spAutoFit/>
          </a:bodyPr>
          <a:lstStyle/>
          <a:p>
            <a:pPr marL="0" marR="0" algn="ctr">
              <a:lnSpc>
                <a:spcPct val="130000"/>
              </a:lnSpc>
            </a:pPr>
            <a:r>
              <a:rPr lang="zh-CN" altLang="en-US" sz="2800" b="1" dirty="0">
                <a:effectLst/>
                <a:latin typeface="黑体" panose="02010609060101010101" pitchFamily="49" charset="-122"/>
                <a:ea typeface="黑体" panose="02010609060101010101" pitchFamily="49" charset="-122"/>
                <a:cs typeface="Times New Roman" panose="02020603050405020304" pitchFamily="18" charset="0"/>
              </a:rPr>
              <a:t>采访提纲</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6" name="表格 5">
            <a:extLst>
              <a:ext uri="{FF2B5EF4-FFF2-40B4-BE49-F238E27FC236}">
                <a16:creationId xmlns:a16="http://schemas.microsoft.com/office/drawing/2014/main" id="{FA72CD26-3F10-190F-0BDD-662DC248EDB7}"/>
              </a:ext>
            </a:extLst>
          </p:cNvPr>
          <p:cNvGraphicFramePr>
            <a:graphicFrameLocks noGrp="1" noChangeAspect="1"/>
          </p:cNvGraphicFramePr>
          <p:nvPr>
            <p:extLst>
              <p:ext uri="{D42A27DB-BD31-4B8C-83A1-F6EECF244321}">
                <p14:modId xmlns:p14="http://schemas.microsoft.com/office/powerpoint/2010/main" val="1186320789"/>
              </p:ext>
            </p:extLst>
          </p:nvPr>
        </p:nvGraphicFramePr>
        <p:xfrm>
          <a:off x="635205" y="2082816"/>
          <a:ext cx="10833100" cy="3986530"/>
        </p:xfrm>
        <a:graphic>
          <a:graphicData uri="http://schemas.openxmlformats.org/drawingml/2006/table">
            <a:tbl>
              <a:tblPr/>
              <a:tblGrid>
                <a:gridCol w="2494464">
                  <a:extLst>
                    <a:ext uri="{9D8B030D-6E8A-4147-A177-3AD203B41FA5}">
                      <a16:colId xmlns:a16="http://schemas.microsoft.com/office/drawing/2014/main" val="1036328554"/>
                    </a:ext>
                  </a:extLst>
                </a:gridCol>
                <a:gridCol w="8338636">
                  <a:extLst>
                    <a:ext uri="{9D8B030D-6E8A-4147-A177-3AD203B41FA5}">
                      <a16:colId xmlns:a16="http://schemas.microsoft.com/office/drawing/2014/main" val="143686542"/>
                    </a:ext>
                  </a:extLst>
                </a:gridCol>
              </a:tblGrid>
              <a:tr h="0">
                <a:tc>
                  <a:txBody>
                    <a:bodyPr/>
                    <a:lstStyle/>
                    <a:p>
                      <a:pPr marL="0" marR="0" algn="ctr">
                        <a:buNone/>
                      </a:pPr>
                      <a:r>
                        <a:rPr lang="zh-CN" altLang="en-US" sz="2800" b="1">
                          <a:effectLst/>
                          <a:latin typeface="楷体" panose="02010609060101010101" pitchFamily="49" charset="-122"/>
                          <a:ea typeface="楷体" panose="02010609060101010101" pitchFamily="49" charset="-122"/>
                          <a:cs typeface="Times New Roman" panose="02020603050405020304" pitchFamily="18" charset="0"/>
                        </a:rPr>
                        <a:t>时间、地点</a:t>
                      </a:r>
                      <a:endParaRPr lang="zh-CN" altLang="en-US"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en-US" alt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a:effectLst/>
                          <a:latin typeface="楷体" panose="02010609060101010101" pitchFamily="49" charset="-122"/>
                          <a:ea typeface="楷体" panose="02010609060101010101" pitchFamily="49" charset="-122"/>
                          <a:cs typeface="Times New Roman" panose="02020603050405020304" pitchFamily="18" charset="0"/>
                        </a:rPr>
                        <a:t>月</a:t>
                      </a:r>
                      <a:r>
                        <a:rPr lang="en-US" alt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a:effectLst/>
                          <a:latin typeface="楷体" panose="02010609060101010101" pitchFamily="49" charset="-122"/>
                          <a:ea typeface="楷体" panose="02010609060101010101" pitchFamily="49" charset="-122"/>
                          <a:cs typeface="Times New Roman" panose="02020603050405020304" pitchFamily="18" charset="0"/>
                        </a:rPr>
                        <a:t>日，</a:t>
                      </a:r>
                      <a:r>
                        <a:rPr lang="en-US" altLang="zh-CN" sz="28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a:effectLst/>
                          <a:latin typeface="楷体" panose="02010609060101010101" pitchFamily="49" charset="-122"/>
                          <a:ea typeface="楷体" panose="02010609060101010101" pitchFamily="49" charset="-122"/>
                          <a:cs typeface="Times New Roman" panose="02020603050405020304" pitchFamily="18" charset="0"/>
                        </a:rPr>
                        <a:t>漆器厂</a:t>
                      </a:r>
                      <a:endParaRPr lang="zh-CN" altLang="en-US"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9091130"/>
                  </a:ext>
                </a:extLst>
              </a:tr>
              <a:tr h="0">
                <a:tc>
                  <a:txBody>
                    <a:bodyPr/>
                    <a:lstStyle/>
                    <a:p>
                      <a:pPr marL="0" marR="0" algn="ctr">
                        <a:buNone/>
                      </a:pPr>
                      <a:r>
                        <a:rPr lang="zh-CN" altLang="en-US" sz="2800" b="1">
                          <a:effectLst/>
                          <a:latin typeface="楷体" panose="02010609060101010101" pitchFamily="49" charset="-122"/>
                          <a:ea typeface="楷体" panose="02010609060101010101" pitchFamily="49" charset="-122"/>
                          <a:cs typeface="Times New Roman" panose="02020603050405020304" pitchFamily="18" charset="0"/>
                        </a:rPr>
                        <a:t>采访对象</a:t>
                      </a:r>
                      <a:endParaRPr lang="zh-CN" altLang="en-US"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zh-CN" altLang="en-US" sz="2800" b="1">
                          <a:effectLst/>
                          <a:latin typeface="楷体" panose="02010609060101010101" pitchFamily="49" charset="-122"/>
                          <a:ea typeface="楷体" panose="02010609060101010101" pitchFamily="49" charset="-122"/>
                          <a:cs typeface="Times New Roman" panose="02020603050405020304" pitchFamily="18" charset="0"/>
                        </a:rPr>
                        <a:t>厂长</a:t>
                      </a:r>
                      <a:endParaRPr lang="zh-CN" altLang="en-US"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4505600"/>
                  </a:ext>
                </a:extLst>
              </a:tr>
              <a:tr h="0">
                <a:tc>
                  <a:txBody>
                    <a:bodyPr/>
                    <a:lstStyle/>
                    <a:p>
                      <a:pPr marL="0" marR="0" algn="ctr">
                        <a:buNone/>
                      </a:pPr>
                      <a:r>
                        <a:rPr lang="zh-CN" altLang="en-US" sz="2800" b="1">
                          <a:effectLst/>
                          <a:latin typeface="楷体" panose="02010609060101010101" pitchFamily="49" charset="-122"/>
                          <a:ea typeface="楷体" panose="02010609060101010101" pitchFamily="49" charset="-122"/>
                          <a:cs typeface="Times New Roman" panose="02020603050405020304" pitchFamily="18" charset="0"/>
                        </a:rPr>
                        <a:t>采访目的</a:t>
                      </a:r>
                      <a:endParaRPr lang="zh-CN" altLang="en-US"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zh-CN" altLang="en-US" sz="2800" b="1">
                          <a:effectLst/>
                          <a:latin typeface="楷体" panose="02010609060101010101" pitchFamily="49" charset="-122"/>
                          <a:ea typeface="楷体" panose="02010609060101010101" pitchFamily="49" charset="-122"/>
                          <a:cs typeface="Times New Roman" panose="02020603050405020304" pitchFamily="18" charset="0"/>
                        </a:rPr>
                        <a:t>了解漆器的特点以及发展历史、现状和前景</a:t>
                      </a:r>
                      <a:endParaRPr lang="zh-CN" altLang="en-US"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9865829"/>
                  </a:ext>
                </a:extLst>
              </a:tr>
              <a:tr h="0">
                <a:tc>
                  <a:txBody>
                    <a:bodyPr/>
                    <a:lstStyle/>
                    <a:p>
                      <a:pPr marL="0" marR="0" algn="ctr">
                        <a:buNone/>
                      </a:pPr>
                      <a:r>
                        <a:rPr lang="zh-CN" altLang="en-US" sz="2800" b="1">
                          <a:effectLst/>
                          <a:latin typeface="楷体" panose="02010609060101010101" pitchFamily="49" charset="-122"/>
                          <a:ea typeface="楷体" panose="02010609060101010101" pitchFamily="49" charset="-122"/>
                          <a:cs typeface="Times New Roman" panose="02020603050405020304" pitchFamily="18" charset="0"/>
                        </a:rPr>
                        <a:t>采访用具</a:t>
                      </a:r>
                      <a:endParaRPr lang="zh-CN" altLang="en-US"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zh-CN" altLang="en-US" sz="2800" b="1">
                          <a:effectLst/>
                          <a:latin typeface="楷体" panose="02010609060101010101" pitchFamily="49" charset="-122"/>
                          <a:ea typeface="楷体" panose="02010609060101010101" pitchFamily="49" charset="-122"/>
                          <a:cs typeface="Times New Roman" panose="02020603050405020304" pitchFamily="18" charset="0"/>
                        </a:rPr>
                        <a:t>纸、笔、相机</a:t>
                      </a:r>
                      <a:endParaRPr lang="zh-CN" altLang="en-US" sz="280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35728090"/>
                  </a:ext>
                </a:extLst>
              </a:tr>
              <a:tr h="0">
                <a:tc>
                  <a:txBody>
                    <a:bodyPr/>
                    <a:lstStyle/>
                    <a:p>
                      <a:pPr marL="0" marR="0" algn="ctr">
                        <a:buNone/>
                      </a:pPr>
                      <a:r>
                        <a:rPr lang="zh-CN" altLang="en-US" sz="2800" b="1">
                          <a:effectLst/>
                          <a:latin typeface="楷体" panose="02010609060101010101" pitchFamily="49" charset="-122"/>
                          <a:ea typeface="楷体" panose="02010609060101010101" pitchFamily="49" charset="-122"/>
                          <a:cs typeface="Times New Roman" panose="02020603050405020304" pitchFamily="18" charset="0"/>
                        </a:rPr>
                        <a:t>采访问题</a:t>
                      </a:r>
                      <a:endParaRPr lang="zh-CN" altLang="en-US" sz="2800">
                        <a:effectLst/>
                        <a:latin typeface="Calibri" panose="020F0502020204030204" pitchFamily="34" charset="0"/>
                        <a:ea typeface="宋体" panose="02010600030101010101" pitchFamily="2" charset="-122"/>
                        <a:cs typeface="Times New Roman" panose="02020603050405020304" pitchFamily="18" charset="0"/>
                      </a:endParaRPr>
                    </a:p>
                  </a:txBody>
                  <a:tcPr marL="14605" marR="14605"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你厂的环境怎么样，可以带我参观参观吗？</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你厂有多少年历史了？产品现在受欢迎吗？打算开发哪些新产品？</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你厂产品最贵的卖多少钱？</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你现在一个月工资多少？</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26670" marR="26670" marT="14605" marB="1460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35062320"/>
                  </a:ext>
                </a:extLst>
              </a:tr>
            </a:tbl>
          </a:graphicData>
        </a:graphic>
      </p:graphicFrame>
    </p:spTree>
    <p:extLst>
      <p:ext uri="{BB962C8B-B14F-4D97-AF65-F5344CB8AC3E}">
        <p14:creationId xmlns:p14="http://schemas.microsoft.com/office/powerpoint/2010/main" val="16182951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1999569"/>
            <a:ext cx="10833100" cy="3239861"/>
          </a:xfrm>
          <a:prstGeom prst="rect">
            <a:avLst/>
          </a:prstGeom>
        </p:spPr>
        <p:txBody>
          <a:bodyPr>
            <a:spAutoFit/>
          </a:bodyPr>
          <a:lstStyle/>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3200" dirty="0"/>
          </a:p>
        </p:txBody>
      </p:sp>
      <p:sp>
        <p:nvSpPr>
          <p:cNvPr id="3" name="文本框 2">
            <a:extLst>
              <a:ext uri="{FF2B5EF4-FFF2-40B4-BE49-F238E27FC236}">
                <a16:creationId xmlns:a16="http://schemas.microsoft.com/office/drawing/2014/main" id="{D3F62418-10F3-8E15-BBD0-97BE50A84245}"/>
              </a:ext>
            </a:extLst>
          </p:cNvPr>
          <p:cNvSpPr txBox="1">
            <a:spLocks noChangeAspect="1"/>
          </p:cNvSpPr>
          <p:nvPr/>
        </p:nvSpPr>
        <p:spPr>
          <a:xfrm>
            <a:off x="679450" y="1974575"/>
            <a:ext cx="10833100" cy="3233578"/>
          </a:xfrm>
          <a:prstGeom prst="rect">
            <a:avLst/>
          </a:prstGeom>
          <a:noFill/>
        </p:spPr>
        <p:txBody>
          <a:bodyPr wrap="square">
            <a:spAutoFit/>
          </a:bodyPr>
          <a:lstStyle/>
          <a:p>
            <a:pPr marL="0" marR="0">
              <a:lnSpc>
                <a:spcPct val="130000"/>
              </a:lnSpc>
            </a:pPr>
            <a:r>
              <a:rPr lang="zh-CN" altLang="en-US" sz="3200" b="1"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修改意见：称呼不当，将</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你厂</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改为</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贵厂</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；采访的问题不够有针对性和逻辑性，第</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③</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个问题可以改为</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能否介绍一下漆器的特点？</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，并放在第一个问题，第</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④</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个问题与采访内容无关，可以改为：</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您生产制作漆器一路走来，有什么感受吗？</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6223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599C09F-6BCD-17E0-6C79-1864606A3446}"/>
              </a:ext>
            </a:extLst>
          </p:cNvPr>
          <p:cNvSpPr txBox="1">
            <a:spLocks noChangeAspect="1"/>
          </p:cNvSpPr>
          <p:nvPr/>
        </p:nvSpPr>
        <p:spPr>
          <a:xfrm>
            <a:off x="546713" y="710050"/>
            <a:ext cx="11310989" cy="5493812"/>
          </a:xfrm>
          <a:prstGeom prst="rect">
            <a:avLst/>
          </a:prstGeom>
          <a:noFill/>
        </p:spPr>
        <p:txBody>
          <a:bodyPr wrap="square">
            <a:spAutoFit/>
          </a:bodyPr>
          <a:lstStyle/>
          <a:p>
            <a:pPr marL="0" marR="0">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采访后，扬扬列出了通讯稿写作要点，请你提建议。</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只填序号</a:t>
            </a:r>
            <a:r>
              <a:rPr lang="en-US" altLang="zh-CN" sz="30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交代时间、地点和受访人。</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参观车间，观看工人操作，厂长介绍产品和制作过程。</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中午到食堂吃饭，伙食真不错，尤其是红烧狮子头令人回味无穷。</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厂长介绍漆器发展的历史、现状和前景。</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⑤</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感受：丰富了漆器知识，增强了家乡传统文化认同感。</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应删除：</a:t>
            </a:r>
            <a:r>
              <a:rPr lang="zh-CN" altLang="en-US" sz="30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0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en-US" altLang="zh-CN" sz="3000" b="1" u="sng" dirty="0" smtClean="0">
                <a:solidFill>
                  <a:schemeClr val="bg1"/>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a:t>
            </a:r>
            <a:r>
              <a:rPr lang="zh-CN" altLang="en-US" sz="30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应详写：</a:t>
            </a:r>
            <a:r>
              <a:rPr lang="zh-CN" altLang="en-US" sz="30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0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en-US" altLang="zh-CN" sz="3000" b="1" u="sng" dirty="0" smtClean="0">
                <a:solidFill>
                  <a:schemeClr val="bg1"/>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en-US" altLang="zh-CN" sz="3000" b="1" u="sng" dirty="0">
                <a:solidFill>
                  <a:schemeClr val="bg1"/>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a:t>
            </a:r>
            <a:r>
              <a:rPr lang="zh-CN" altLang="en-US" sz="30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应略写：</a:t>
            </a:r>
            <a:r>
              <a:rPr lang="zh-CN" altLang="en-US" sz="30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0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en-US" altLang="zh-CN" sz="3000" b="1" u="sng" dirty="0" smtClean="0">
                <a:solidFill>
                  <a:schemeClr val="bg1"/>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en-US" altLang="zh-CN" sz="3000" b="1" u="sng" dirty="0">
                <a:solidFill>
                  <a:schemeClr val="bg1"/>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a:t>
            </a:r>
            <a:r>
              <a:rPr lang="zh-CN" altLang="en-US" sz="30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61ca8"/>
          <p:cNvSpPr/>
          <p:nvPr/>
        </p:nvSpPr>
        <p:spPr>
          <a:xfrm>
            <a:off x="2066903" y="5561450"/>
            <a:ext cx="2708339" cy="44577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0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略写：</a:t>
            </a:r>
            <a:r>
              <a:rPr lang="zh-CN" altLang="en-US" sz="30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①⑤</a:t>
            </a:r>
            <a:r>
              <a:rPr lang="en-US" altLang="zh-CN" sz="3000" b="1">
                <a:solidFill>
                  <a:prstClr val="white"/>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en-US"/>
          </a:p>
        </p:txBody>
      </p:sp>
      <p:sp>
        <p:nvSpPr>
          <p:cNvPr id="4" name="A_cf46c"/>
          <p:cNvSpPr/>
          <p:nvPr/>
        </p:nvSpPr>
        <p:spPr>
          <a:xfrm>
            <a:off x="2066903" y="4967090"/>
            <a:ext cx="2708339" cy="44577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0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详写：</a:t>
            </a:r>
            <a:r>
              <a:rPr lang="zh-CN" altLang="en-US" sz="30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②④</a:t>
            </a:r>
            <a:r>
              <a:rPr lang="en-US" altLang="zh-CN" sz="3000" b="1">
                <a:solidFill>
                  <a:prstClr val="white"/>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zh-CN" altLang="en-US"/>
          </a:p>
        </p:txBody>
      </p:sp>
      <p:sp>
        <p:nvSpPr>
          <p:cNvPr id="2" name="A_fea17"/>
          <p:cNvSpPr/>
          <p:nvPr/>
        </p:nvSpPr>
        <p:spPr>
          <a:xfrm>
            <a:off x="2066903" y="4372730"/>
            <a:ext cx="2133664" cy="44577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0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删除：</a:t>
            </a:r>
            <a:r>
              <a:rPr lang="zh-CN" altLang="en-US" sz="30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③</a:t>
            </a:r>
            <a:endParaRPr lang="zh-CN" altLang="en-US"/>
          </a:p>
        </p:txBody>
      </p:sp>
    </p:spTree>
    <p:extLst>
      <p:ext uri="{BB962C8B-B14F-4D97-AF65-F5344CB8AC3E}">
        <p14:creationId xmlns:p14="http://schemas.microsoft.com/office/powerpoint/2010/main" val="3427707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B3F3902-EA87-F75B-9C11-CEA656F1781E}"/>
              </a:ext>
            </a:extLst>
          </p:cNvPr>
          <p:cNvSpPr txBox="1">
            <a:spLocks noChangeAspect="1"/>
          </p:cNvSpPr>
          <p:nvPr/>
        </p:nvSpPr>
        <p:spPr>
          <a:xfrm>
            <a:off x="679450" y="2002711"/>
            <a:ext cx="10833100" cy="329320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淮北市某校八年级举办“传承愚公精神”专题学习活动，请你参与。</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请你为本次活动拟一则宣传标语，要求符合主题并使用至少一种修辞手法。</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c31e8"/>
          <p:cNvSpPr/>
          <p:nvPr/>
        </p:nvSpPr>
        <p:spPr>
          <a:xfrm>
            <a:off x="669290" y="4635167"/>
            <a:ext cx="71374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示例：传承愚公精神，克服学业困难</a:t>
            </a:r>
            <a:endParaRPr lang="zh-CN" altLang="en-US"/>
          </a:p>
        </p:txBody>
      </p:sp>
    </p:spTree>
    <p:extLst>
      <p:ext uri="{BB962C8B-B14F-4D97-AF65-F5344CB8AC3E}">
        <p14:creationId xmlns:p14="http://schemas.microsoft.com/office/powerpoint/2010/main" val="2164756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7270B16-61A9-5E43-1812-47F6DFB45FF0}"/>
              </a:ext>
            </a:extLst>
          </p:cNvPr>
          <p:cNvSpPr txBox="1">
            <a:spLocks noChangeAspect="1"/>
          </p:cNvSpPr>
          <p:nvPr/>
        </p:nvSpPr>
        <p:spPr>
          <a:xfrm>
            <a:off x="679450" y="748622"/>
            <a:ext cx="10833100" cy="5437899"/>
          </a:xfrm>
          <a:prstGeom prst="rect">
            <a:avLst/>
          </a:prstGeom>
          <a:noFill/>
        </p:spPr>
        <p:txBody>
          <a:bodyPr wrap="square">
            <a:spAutoFit/>
          </a:bodyPr>
          <a:lstStyle/>
          <a:p>
            <a:pPr marL="0" marR="0">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小刚同学写了一段话，动员同学们积极参加活动。其中有一些错误，请你帮他修改。</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   同学们，</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传承愚公精神</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主题活动即将拉开帷幕。［甲］</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愚公精神是重要中华传统文化的标识。</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千百年来，愚公精神一直激励着中华儿女们艰苦奋斗、砥砺前行。如今，</a:t>
            </a:r>
            <a:r>
              <a:rPr lang="zh-CN" altLang="en-US" sz="3000" b="1" u="wavy" dirty="0">
                <a:effectLst/>
                <a:latin typeface="楷体" panose="02010609060101010101" pitchFamily="49" charset="-122"/>
                <a:ea typeface="楷体" panose="02010609060101010101" pitchFamily="49" charset="-122"/>
                <a:cs typeface="Times New Roman" panose="02020603050405020304" pitchFamily="18" charset="0"/>
              </a:rPr>
              <a:t>实现新时代使命，要像愚公那样坚定信念、充满自信；实现新时代使命，要像愚公那样艰苦奋斗、坚韧不拔；</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［乙］</a:t>
            </a:r>
            <a:r>
              <a:rPr lang="zh-CN" altLang="en-US" sz="30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000" b="1" dirty="0">
                <a:effectLst/>
                <a:latin typeface="Times New Roman" panose="02020603050405020304" pitchFamily="18" charset="0"/>
                <a:ea typeface="楷体" panose="02010609060101010101" pitchFamily="49" charset="-122"/>
                <a:cs typeface="Calibri" panose="020F0502020204030204" pitchFamily="34" charset="0"/>
              </a:rPr>
              <a:t> </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   总之，［丙］</a:t>
            </a:r>
            <a:r>
              <a:rPr lang="zh-CN" altLang="en-US" sz="30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我们要树愚公之志，学好二十大精神，走好新时代的长征路，赢得更加辉煌的未来。</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610851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2D1A16E-6067-9A70-7CA9-6C4CCE4B51EE}"/>
              </a:ext>
            </a:extLst>
          </p:cNvPr>
          <p:cNvSpPr txBox="1">
            <a:spLocks noChangeAspect="1"/>
          </p:cNvSpPr>
          <p:nvPr/>
        </p:nvSpPr>
        <p:spPr>
          <a:xfrm>
            <a:off x="679449" y="1682623"/>
            <a:ext cx="11016021" cy="3293209"/>
          </a:xfrm>
          <a:prstGeom prst="rect">
            <a:avLst/>
          </a:prstGeom>
          <a:noFill/>
        </p:spPr>
        <p:txBody>
          <a:bodyPr wrap="square">
            <a:spAutoFit/>
          </a:bodyPr>
          <a:lstStyle/>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①［甲］处画线句有语序的语病，请修改。</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②根据画波浪线的语句，在下面给［乙］处补写一句话，使之与前文构成排比句。</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4db83"/>
          <p:cNvSpPr/>
          <p:nvPr/>
        </p:nvSpPr>
        <p:spPr>
          <a:xfrm>
            <a:off x="669289" y="4315079"/>
            <a:ext cx="1182859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示例：实现新时代使命，要像愚公那样不怕困难、薪火相传</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84c6e"/>
          <p:cNvSpPr/>
          <p:nvPr/>
        </p:nvSpPr>
        <p:spPr>
          <a:xfrm>
            <a:off x="669289" y="2413127"/>
            <a:ext cx="6321489"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将</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重要</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调到</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标识</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前面。</a:t>
            </a:r>
            <a:endParaRPr lang="zh-CN" altLang="en-US"/>
          </a:p>
        </p:txBody>
      </p:sp>
    </p:spTree>
    <p:extLst>
      <p:ext uri="{BB962C8B-B14F-4D97-AF65-F5344CB8AC3E}">
        <p14:creationId xmlns:p14="http://schemas.microsoft.com/office/powerpoint/2010/main" val="1390321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91B11EA-DF0C-782C-B593-C09A08C9AFD2}"/>
              </a:ext>
            </a:extLst>
          </p:cNvPr>
          <p:cNvSpPr txBox="1">
            <a:spLocks noChangeAspect="1"/>
          </p:cNvSpPr>
          <p:nvPr/>
        </p:nvSpPr>
        <p:spPr>
          <a:xfrm>
            <a:off x="679450" y="1042449"/>
            <a:ext cx="10833100" cy="5213735"/>
          </a:xfrm>
          <a:prstGeom prst="rect">
            <a:avLst/>
          </a:prstGeom>
          <a:noFill/>
        </p:spPr>
        <p:txBody>
          <a:bodyPr wrap="square">
            <a:spAutoFit/>
          </a:bodyPr>
          <a:lstStyle/>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③请你将［丙］处画线句改成祈使句，使它更有感染力和号召力。请从下面三个选项中选择最正确的一项</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．让我们树愚公之志，学好二十大精神，走好新时代的长征路，去赢得更加辉煌的未来吧！</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．难道我们不能树愚公之志，学好二十大精神，走好新时代的长征路，去赢得更加辉煌的未来吗？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．我们应该树愚公之志，学好二十大精神，走好新时代的长征路，去赢得更加辉煌的未来。</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00566"/>
          <p:cNvSpPr/>
          <p:nvPr/>
        </p:nvSpPr>
        <p:spPr>
          <a:xfrm>
            <a:off x="8963978" y="1772953"/>
            <a:ext cx="1366520" cy="570586"/>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302646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6CEFCE0-EDA2-E4AF-B220-2A4AC5791B8A}"/>
              </a:ext>
            </a:extLst>
          </p:cNvPr>
          <p:cNvSpPr txBox="1">
            <a:spLocks noChangeAspect="1"/>
          </p:cNvSpPr>
          <p:nvPr/>
        </p:nvSpPr>
        <p:spPr>
          <a:xfrm>
            <a:off x="679450" y="722361"/>
            <a:ext cx="10912782" cy="5853910"/>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请你为以下消息拟一个标题，要求概括主要事实，不超过</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字。</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   校报记者</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月</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20</a:t>
            </a: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日报道</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为大力传承与弘扬</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愚公精神</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，我校举行了主题纪念活动。此次活动激发了全校师生继承和发扬</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愚公精神</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的热情！师生通过丰富多彩的活动，再次感受到</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愚公精神</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中的开创精神、实干精神、坚韧精神和攻关精神，而这些精神时刻提醒着中华儿女不忘初心、牢记使命、砥砺奋进。</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36693"/>
          <p:cNvSpPr/>
          <p:nvPr/>
        </p:nvSpPr>
        <p:spPr>
          <a:xfrm>
            <a:off x="669290" y="5890753"/>
            <a:ext cx="8361426"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示例：我校举行</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愚公精神</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主题纪念活动</a:t>
            </a:r>
            <a:endParaRPr lang="zh-CN" altLang="en-US"/>
          </a:p>
        </p:txBody>
      </p:sp>
    </p:spTree>
    <p:extLst>
      <p:ext uri="{BB962C8B-B14F-4D97-AF65-F5344CB8AC3E}">
        <p14:creationId xmlns:p14="http://schemas.microsoft.com/office/powerpoint/2010/main" val="3680368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27A3D28-C8E4-6BD6-EE01-EAE4D5E444BA}"/>
              </a:ext>
            </a:extLst>
          </p:cNvPr>
          <p:cNvSpPr txBox="1">
            <a:spLocks noChangeAspect="1"/>
          </p:cNvSpPr>
          <p:nvPr/>
        </p:nvSpPr>
        <p:spPr>
          <a:xfrm>
            <a:off x="679450" y="632253"/>
            <a:ext cx="10833100" cy="5983561"/>
          </a:xfrm>
          <a:prstGeom prst="rect">
            <a:avLst/>
          </a:prstGeom>
          <a:noFill/>
        </p:spPr>
        <p:txBody>
          <a:bodyPr wrap="square">
            <a:spAutoFit/>
          </a:bodyPr>
          <a:lstStyle/>
          <a:p>
            <a:pPr marL="0" marR="0">
              <a:lnSpc>
                <a:spcPct val="130000"/>
              </a:lnSpc>
              <a:buNone/>
            </a:pPr>
            <a:r>
              <a:rPr lang="en-US" altLang="zh-CN" sz="27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altLang="en-US" sz="27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兴华学校将开展“人无信不立”的专题学习活动，请你参与并完成下列任务。</a:t>
            </a:r>
            <a:endParaRPr lang="zh-CN" altLang="en-US" sz="27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27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下列句子是同学们搜集到的一些关于“诚信”的名言，其中全部都与“诚信”相关的一组句子是	</a:t>
            </a:r>
            <a:r>
              <a:rPr lang="en-US" altLang="zh-CN" sz="27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7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27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7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27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27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7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①</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轻诺必寡信，多易必多难。</a:t>
            </a:r>
            <a:endParaRPr lang="zh-CN" altLang="en-US" sz="27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②</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轻千乘之国，而重一言之信。</a:t>
            </a:r>
            <a:endParaRPr lang="zh-CN" altLang="en-US" sz="27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③</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尽信书，不如无书。</a:t>
            </a:r>
            <a:endParaRPr lang="zh-CN" altLang="en-US" sz="27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④</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瓜田不纳履，李下不正冠。</a:t>
            </a:r>
            <a:endParaRPr lang="zh-CN" altLang="en-US" sz="27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⑤</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致君尧舜上，再使风俗淳。</a:t>
            </a:r>
            <a:endParaRPr lang="zh-CN" altLang="en-US" sz="27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⑥</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无转其信，虽危不动，贞信以昭，其乃得人。</a:t>
            </a:r>
            <a:endParaRPr lang="zh-CN" altLang="en-US" sz="27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27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．①③⑥     </a:t>
            </a:r>
            <a:r>
              <a:rPr lang="en-US" altLang="zh-CN" sz="27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．②④⑤</a:t>
            </a:r>
            <a:r>
              <a:rPr lang="zh-CN" altLang="en-US" sz="2700" b="1"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700" b="1" dirty="0">
                <a:effectLst/>
                <a:latin typeface="Times New Roman" panose="02020603050405020304" pitchFamily="18" charset="0"/>
                <a:ea typeface="宋体" panose="02010600030101010101" pitchFamily="2" charset="-122"/>
                <a:cs typeface="Times New Roman" panose="02020603050405020304" pitchFamily="18" charset="0"/>
              </a:rPr>
              <a:t>		C</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．③④⑤   </a:t>
            </a:r>
            <a:r>
              <a:rPr lang="en-US" altLang="zh-CN" sz="2700" b="1"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27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．①②⑥</a:t>
            </a:r>
            <a:endParaRPr lang="zh-CN" altLang="en-US" sz="27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bed59"/>
          <p:cNvSpPr/>
          <p:nvPr/>
        </p:nvSpPr>
        <p:spPr>
          <a:xfrm>
            <a:off x="5355590" y="2333545"/>
            <a:ext cx="1270064" cy="48143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7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7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en-US" sz="27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50134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852F51E-0B0D-4410-9F52-935F9483CDBE}"/>
              </a:ext>
            </a:extLst>
          </p:cNvPr>
          <p:cNvSpPr/>
          <p:nvPr/>
        </p:nvSpPr>
        <p:spPr>
          <a:xfrm>
            <a:off x="0" y="2273942"/>
            <a:ext cx="12192000" cy="1730241"/>
          </a:xfrm>
          <a:prstGeom prst="rect">
            <a:avLst/>
          </a:prstGeom>
          <a:solidFill>
            <a:srgbClr val="E600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pic>
        <p:nvPicPr>
          <p:cNvPr id="14" name="图片 13">
            <a:extLst>
              <a:ext uri="{FF2B5EF4-FFF2-40B4-BE49-F238E27FC236}">
                <a16:creationId xmlns:a16="http://schemas.microsoft.com/office/drawing/2014/main" id="{D28D4CCA-B443-4DE6-B305-5643B8CAA6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63" y="908321"/>
            <a:ext cx="1730939" cy="616443"/>
          </a:xfrm>
          <a:prstGeom prst="rect">
            <a:avLst/>
          </a:prstGeom>
        </p:spPr>
      </p:pic>
      <p:sp>
        <p:nvSpPr>
          <p:cNvPr id="2" name="TextBox 14">
            <a:extLst>
              <a:ext uri="{FF2B5EF4-FFF2-40B4-BE49-F238E27FC236}">
                <a16:creationId xmlns:a16="http://schemas.microsoft.com/office/drawing/2014/main" id="{DDBB0582-9D5D-6CF5-F6A1-1938C2DA1945}"/>
              </a:ext>
            </a:extLst>
          </p:cNvPr>
          <p:cNvSpPr txBox="1"/>
          <p:nvPr/>
        </p:nvSpPr>
        <p:spPr>
          <a:xfrm>
            <a:off x="272321" y="2738952"/>
            <a:ext cx="11647357" cy="800219"/>
          </a:xfrm>
          <a:prstGeom prst="rect">
            <a:avLst/>
          </a:prstGeom>
          <a:noFill/>
        </p:spPr>
        <p:txBody>
          <a:bodyPr vert="horz" wrap="square">
            <a:spAutoFit/>
          </a:bodyPr>
          <a:lstStyle/>
          <a:p>
            <a:pPr algn="ctr" fontAlgn="auto">
              <a:spcBef>
                <a:spcPts val="0"/>
              </a:spcBef>
              <a:spcAft>
                <a:spcPts val="0"/>
              </a:spcAft>
              <a:defRPr/>
            </a:pP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期末复习</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46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专题学习活动　</a:t>
            </a:r>
            <a:endParaRPr lang="zh-CN" altLang="en-US" sz="4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5292029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7AA8C95-7E31-CC1B-A78D-156E5290B8B7}"/>
              </a:ext>
            </a:extLst>
          </p:cNvPr>
          <p:cNvSpPr txBox="1">
            <a:spLocks noChangeAspect="1"/>
          </p:cNvSpPr>
          <p:nvPr/>
        </p:nvSpPr>
        <p:spPr>
          <a:xfrm>
            <a:off x="679449" y="711989"/>
            <a:ext cx="11104511" cy="5493812"/>
          </a:xfrm>
          <a:prstGeom prst="rect">
            <a:avLst/>
          </a:prstGeom>
          <a:noFill/>
        </p:spPr>
        <p:txBody>
          <a:bodyPr wrap="square">
            <a:spAutoFit/>
          </a:bodyPr>
          <a:lstStyle/>
          <a:p>
            <a:pPr marL="0" marR="0">
              <a:lnSpc>
                <a:spcPct val="130000"/>
              </a:lnSpc>
              <a:buNone/>
            </a:pPr>
            <a:r>
              <a:rPr lang="en-US" altLang="zh-CN" sz="30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叶阿姨是某市一家旅行社的负责人，该旅行社被评为市“诚信企业”。下面是兴华学校校报小记者李明对她的采访，请你结合语境，帮忙完成。</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小记者：</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叶阿姨，您好！我是兴华学校校报小记者李明。</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叶阿姨：①</a:t>
            </a:r>
            <a:r>
              <a:rPr lang="zh-CN" altLang="en-US" sz="30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0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0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小记者：②</a:t>
            </a:r>
            <a:r>
              <a:rPr lang="zh-CN" altLang="en-US" sz="30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0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0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0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叶阿姨：</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比如平时对朋友许下的诺言一定要履行，考试时一定要严格遵守考场纪律，将诚信落实在点滴行动中。</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000" b="1" dirty="0">
                <a:effectLst/>
                <a:latin typeface="宋体" panose="02010600030101010101" pitchFamily="2" charset="-122"/>
                <a:ea typeface="宋体" panose="02010600030101010101" pitchFamily="2" charset="-122"/>
                <a:cs typeface="Times New Roman" panose="02020603050405020304" pitchFamily="18" charset="0"/>
              </a:rPr>
              <a:t>小记者：</a:t>
            </a:r>
            <a:r>
              <a:rPr lang="zh-CN" altLang="en-US" sz="3000" b="1" dirty="0">
                <a:effectLst/>
                <a:latin typeface="楷体" panose="02010609060101010101" pitchFamily="49" charset="-122"/>
                <a:ea typeface="楷体" panose="02010609060101010101" pitchFamily="49" charset="-122"/>
                <a:cs typeface="Times New Roman" panose="02020603050405020304" pitchFamily="18" charset="0"/>
              </a:rPr>
              <a:t>谢谢您！</a:t>
            </a:r>
            <a:endParaRPr lang="zh-CN" altLang="en-US" sz="3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4" name="A_f1a0b"/>
          <p:cNvSpPr/>
          <p:nvPr/>
        </p:nvSpPr>
        <p:spPr>
          <a:xfrm>
            <a:off x="2582227" y="3780309"/>
            <a:ext cx="10444290" cy="44577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0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请问您认为我们中学生要做到诚信，平时应当怎么做？</a:t>
            </a:r>
            <a:r>
              <a:rPr lang="zh-CN" altLang="en-US" sz="3000" b="1" dirty="0">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dirty="0"/>
          </a:p>
        </p:txBody>
      </p:sp>
      <p:sp>
        <p:nvSpPr>
          <p:cNvPr id="2" name="A_309b1"/>
          <p:cNvSpPr/>
          <p:nvPr/>
        </p:nvSpPr>
        <p:spPr>
          <a:xfrm>
            <a:off x="2582227" y="3185949"/>
            <a:ext cx="4811776" cy="445770"/>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0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示例：李明同学，你好！</a:t>
            </a:r>
            <a:endParaRPr lang="zh-CN" altLang="en-US"/>
          </a:p>
        </p:txBody>
      </p:sp>
    </p:spTree>
    <p:extLst>
      <p:ext uri="{BB962C8B-B14F-4D97-AF65-F5344CB8AC3E}">
        <p14:creationId xmlns:p14="http://schemas.microsoft.com/office/powerpoint/2010/main" val="3118100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CDBB92F-7014-90C5-DA25-086398337970}"/>
              </a:ext>
            </a:extLst>
          </p:cNvPr>
          <p:cNvSpPr txBox="1">
            <a:spLocks noChangeAspect="1"/>
          </p:cNvSpPr>
          <p:nvPr/>
        </p:nvSpPr>
        <p:spPr>
          <a:xfrm>
            <a:off x="679450" y="722361"/>
            <a:ext cx="10833100" cy="5853910"/>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活动中，某同学准备了一份发言稿。下面是发言稿中的一段文字，画线的</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句子有语病，请你帮他修改。</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   诚信是我们中华民族的传统美德。</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但随着市场经济的冲击，使人们发现，诚信在消退，</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拜金</a:t>
            </a:r>
            <a:r>
              <a:rPr lang="zh-CN" altLang="en-US" sz="32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在滋长。</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利益取代了美德，诚信让位于欺诈。诚信教育至关重要，</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u="sng" dirty="0">
                <a:effectLst/>
                <a:uFill>
                  <a:solidFill>
                    <a:srgbClr val="000000"/>
                  </a:solidFill>
                </a:uFill>
                <a:latin typeface="楷体" panose="02010609060101010101" pitchFamily="49" charset="-122"/>
                <a:ea typeface="楷体" panose="02010609060101010101" pitchFamily="49" charset="-122"/>
                <a:cs typeface="Times New Roman" panose="02020603050405020304" pitchFamily="18" charset="0"/>
              </a:rPr>
              <a:t>因为诚信不仅关系到国家形象，而且体现公民的基本道德素质。</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句：</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solidFill>
                  <a:schemeClr val="bg1"/>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句：</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_</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endParaRPr lang="en-US" altLang="zh-CN"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marL="0" marR="0">
              <a:lnSpc>
                <a:spcPct val="130000"/>
              </a:lnSpc>
            </a:pP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35af0"/>
          <p:cNvSpPr/>
          <p:nvPr/>
        </p:nvSpPr>
        <p:spPr>
          <a:xfrm>
            <a:off x="669290" y="5890753"/>
            <a:ext cx="37719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素质</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调换位置。</a:t>
            </a:r>
            <a:endParaRPr lang="zh-CN" altLang="en-US" dirty="0"/>
          </a:p>
        </p:txBody>
      </p:sp>
      <p:sp>
        <p:nvSpPr>
          <p:cNvPr id="4" name="A_2c94c"/>
          <p:cNvSpPr/>
          <p:nvPr/>
        </p:nvSpPr>
        <p:spPr>
          <a:xfrm>
            <a:off x="1756728" y="5256769"/>
            <a:ext cx="10469690"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：将</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关系到国家形象</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和</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体现公民的基本道德</a:t>
            </a:r>
            <a:endParaRPr lang="zh-CN" altLang="en-US"/>
          </a:p>
        </p:txBody>
      </p:sp>
      <p:sp>
        <p:nvSpPr>
          <p:cNvPr id="2" name="A_1fe43"/>
          <p:cNvSpPr/>
          <p:nvPr/>
        </p:nvSpPr>
        <p:spPr>
          <a:xfrm>
            <a:off x="1778953" y="4622785"/>
            <a:ext cx="3736848"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：删掉</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使</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endParaRPr lang="zh-CN" altLang="en-US"/>
          </a:p>
        </p:txBody>
      </p:sp>
    </p:spTree>
    <p:extLst>
      <p:ext uri="{BB962C8B-B14F-4D97-AF65-F5344CB8AC3E}">
        <p14:creationId xmlns:p14="http://schemas.microsoft.com/office/powerpoint/2010/main" val="1343255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8417C96-E85A-FE5C-3CEB-EFEC39D62DE1}"/>
              </a:ext>
            </a:extLst>
          </p:cNvPr>
          <p:cNvSpPr txBox="1">
            <a:spLocks noChangeAspect="1"/>
          </p:cNvSpPr>
          <p:nvPr/>
        </p:nvSpPr>
        <p:spPr>
          <a:xfrm>
            <a:off x="455254" y="758994"/>
            <a:ext cx="11281492" cy="5693866"/>
          </a:xfrm>
          <a:prstGeom prst="rect">
            <a:avLst/>
          </a:prstGeom>
          <a:noFill/>
        </p:spPr>
        <p:txBody>
          <a:bodyPr wrap="square">
            <a:spAutoFit/>
          </a:bodyPr>
          <a:lstStyle/>
          <a:p>
            <a:pPr marL="0" marR="0">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活动中，有人看到下面一则新闻，请你为这则新闻拟一个标题。</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indent="280670">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     3</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月</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日，潜山市</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3·15</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国际消费者权益日系列活动正式启动，市司法局按照活动统一部署安排，组织工作人员和律师在恒太城广场开展主题法治宣传和法律咨询活动。活动现场，工作人员热情地向过往群众发放宣传资料，向群众讲解民法典、消费者权益保护法、食品安全法等与群众实际生产生活密切相关的法律法规，用实际案例向群众解说安全消费、依法维权的重要性和遇到问题采取法律维权的方法，同时现场为群众提供法律咨询服务，耐心解答群众所关心的法律问题，提出法律建议，切实增强在场群众的法治意识和法律素养。</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标题：</a:t>
            </a:r>
            <a:r>
              <a:rPr lang="zh-CN" altLang="en-US" sz="28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en-US" altLang="zh-CN" sz="2800" b="1" u="sng" dirty="0" smtClean="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28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2800" b="1" u="sng" dirty="0" smtClean="0">
                <a:solidFill>
                  <a:schemeClr val="bg1"/>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e0d10"/>
          <p:cNvSpPr/>
          <p:nvPr/>
        </p:nvSpPr>
        <p:spPr>
          <a:xfrm>
            <a:off x="1516657" y="5834070"/>
            <a:ext cx="9821926" cy="41605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示例：潜山市开展</a:t>
            </a:r>
            <a:r>
              <a:rPr lang="zh-CN" altLang="en-US"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3·15</a:t>
            </a:r>
            <a:r>
              <a:rPr lang="zh-CN" altLang="en-US"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国际消费者权益日普法宣传活动</a:t>
            </a:r>
            <a:endParaRPr lang="zh-CN" altLang="en-US"/>
          </a:p>
        </p:txBody>
      </p:sp>
    </p:spTree>
    <p:extLst>
      <p:ext uri="{BB962C8B-B14F-4D97-AF65-F5344CB8AC3E}">
        <p14:creationId xmlns:p14="http://schemas.microsoft.com/office/powerpoint/2010/main" val="2653044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rgbClr val="FFF10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8055" y="984739"/>
            <a:ext cx="4555890" cy="3570240"/>
          </a:xfrm>
          <a:prstGeom prst="rect">
            <a:avLst/>
          </a:prstGeom>
        </p:spPr>
      </p:pic>
      <p:sp>
        <p:nvSpPr>
          <p:cNvPr id="4" name="文本框 3"/>
          <p:cNvSpPr txBox="1"/>
          <p:nvPr/>
        </p:nvSpPr>
        <p:spPr>
          <a:xfrm>
            <a:off x="4823857" y="4783016"/>
            <a:ext cx="2544286" cy="800219"/>
          </a:xfrm>
          <a:prstGeom prst="rect">
            <a:avLst/>
          </a:prstGeom>
          <a:noFill/>
        </p:spPr>
        <p:txBody>
          <a:bodyPr wrap="none" rtlCol="0">
            <a:spAutoFit/>
          </a:bodyPr>
          <a:lstStyle/>
          <a:p>
            <a:r>
              <a:rPr lang="zh-CN" altLang="en-US" sz="4600" dirty="0">
                <a:latin typeface="黑体" panose="02010609060101010101" pitchFamily="49" charset="-122"/>
                <a:ea typeface="黑体" panose="02010609060101010101" pitchFamily="49" charset="-122"/>
              </a:rPr>
              <a:t>谢谢观看</a:t>
            </a:r>
          </a:p>
        </p:txBody>
      </p:sp>
    </p:spTree>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5240242"/>
            <a:ext cx="10833100" cy="1319336"/>
          </a:xfrm>
          <a:prstGeom prst="rect">
            <a:avLst/>
          </a:prstGeom>
        </p:spPr>
        <p:txBody>
          <a:bodyPr>
            <a:spAutoFit/>
          </a:bodyPr>
          <a:lstStyle/>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p>
        </p:txBody>
      </p:sp>
      <p:sp>
        <p:nvSpPr>
          <p:cNvPr id="3" name="文本框 2">
            <a:extLst>
              <a:ext uri="{FF2B5EF4-FFF2-40B4-BE49-F238E27FC236}">
                <a16:creationId xmlns:a16="http://schemas.microsoft.com/office/drawing/2014/main" id="{50DA8D57-1514-E234-1EAF-E328BEEDC881}"/>
              </a:ext>
            </a:extLst>
          </p:cNvPr>
          <p:cNvSpPr txBox="1">
            <a:spLocks noChangeAspect="1"/>
          </p:cNvSpPr>
          <p:nvPr/>
        </p:nvSpPr>
        <p:spPr>
          <a:xfrm>
            <a:off x="679450" y="684110"/>
            <a:ext cx="10833100" cy="4513928"/>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诚信是中华民族的传统美德之一。今日你所在的班级将开展“人无信不立”的专题学习活动，请你积极参加。</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请结合以下材料，推测“信”字的本义是什么？</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材料一：</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许慎在</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说文解字</a:t>
            </a:r>
            <a:r>
              <a:rPr lang="en-US" altLang="zh-CN" sz="3200" b="1" dirty="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中说：</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信，诚也。从人从言。</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黑体" panose="02010609060101010101" pitchFamily="49" charset="-122"/>
                <a:ea typeface="黑体" panose="02010609060101010101" pitchFamily="49" charset="-122"/>
                <a:cs typeface="Times New Roman" panose="02020603050405020304" pitchFamily="18" charset="0"/>
              </a:rPr>
              <a:t>材料二：</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如图是</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信</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字的篆书写法。</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4" name="image96.jpeg">
            <a:extLst>
              <a:ext uri="{FF2B5EF4-FFF2-40B4-BE49-F238E27FC236}">
                <a16:creationId xmlns:a16="http://schemas.microsoft.com/office/drawing/2014/main" id="{234C1771-4B67-BDFA-262C-58E5AF1609EE}"/>
              </a:ext>
            </a:extLst>
          </p:cNvPr>
          <p:cNvPicPr>
            <a:picLocks noChangeAspect="1"/>
          </p:cNvPicPr>
          <p:nvPr/>
        </p:nvPicPr>
        <p:blipFill>
          <a:blip r:embed="rId2"/>
          <a:stretch>
            <a:fillRect/>
          </a:stretch>
        </p:blipFill>
        <p:spPr>
          <a:xfrm>
            <a:off x="6827652" y="4316064"/>
            <a:ext cx="719455" cy="899795"/>
          </a:xfrm>
          <a:prstGeom prst="rect">
            <a:avLst/>
          </a:prstGeom>
        </p:spPr>
      </p:pic>
      <p:sp>
        <p:nvSpPr>
          <p:cNvPr id="6" name="文本框 5">
            <a:extLst>
              <a:ext uri="{FF2B5EF4-FFF2-40B4-BE49-F238E27FC236}">
                <a16:creationId xmlns:a16="http://schemas.microsoft.com/office/drawing/2014/main" id="{F583593C-C16B-C7F1-9E80-885382638B69}"/>
              </a:ext>
            </a:extLst>
          </p:cNvPr>
          <p:cNvSpPr txBox="1">
            <a:spLocks noChangeAspect="1"/>
          </p:cNvSpPr>
          <p:nvPr/>
        </p:nvSpPr>
        <p:spPr>
          <a:xfrm>
            <a:off x="679450" y="5233680"/>
            <a:ext cx="10833100" cy="1313052"/>
          </a:xfrm>
          <a:prstGeom prst="rect">
            <a:avLst/>
          </a:prstGeom>
          <a:noFill/>
        </p:spPr>
        <p:txBody>
          <a:bodyPr wrap="square">
            <a:spAutoFit/>
          </a:bodyPr>
          <a:lstStyle/>
          <a:p>
            <a:pPr marL="0" marR="0">
              <a:lnSpc>
                <a:spcPct val="130000"/>
              </a:lnSpc>
            </a:pPr>
            <a:r>
              <a:rPr lang="zh-CN" altLang="en-US" sz="3200" b="1"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信</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的本义是语言真实，不虚伪，讲真话，不说谎</a:t>
            </a:r>
            <a:r>
              <a:rPr lang="en-US" altLang="zh-CN" sz="3200" b="1"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或说话要信守承诺</a:t>
            </a:r>
            <a:r>
              <a:rPr lang="en-US" altLang="zh-CN" sz="3200" b="1"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zh-CN" altLang="en-US" sz="3200" b="1"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208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0ED3D9B-3DF4-F543-C29D-697434571227}"/>
              </a:ext>
            </a:extLst>
          </p:cNvPr>
          <p:cNvSpPr txBox="1">
            <a:spLocks noChangeAspect="1"/>
          </p:cNvSpPr>
          <p:nvPr/>
        </p:nvSpPr>
        <p:spPr>
          <a:xfrm>
            <a:off x="679450" y="2322799"/>
            <a:ext cx="10833100" cy="2653034"/>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你所在的小组要搜集“诚信故事”，下列不是有关诚信的故事是</a:t>
            </a:r>
            <a:r>
              <a:rPr lang="en-US" altLang="zh-CN" sz="3200" b="1">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smtClean="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smtClean="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A</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．曾子烹彘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B</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．商鞅立木</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．子路负米     </a:t>
            </a: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D</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．一诺千金</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A_9b75b"/>
          <p:cNvSpPr/>
          <p:nvPr/>
        </p:nvSpPr>
        <p:spPr>
          <a:xfrm>
            <a:off x="2436178" y="3053303"/>
            <a:ext cx="1411351" cy="570585"/>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3200" b="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en-US" sz="3200" b="1">
                <a:solidFill>
                  <a:prstClr val="black"/>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428713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0D31F04E-2563-070E-0B90-AEC5BC518EE6}"/>
              </a:ext>
            </a:extLst>
          </p:cNvPr>
          <p:cNvSpPr txBox="1">
            <a:spLocks noChangeAspect="1"/>
          </p:cNvSpPr>
          <p:nvPr/>
        </p:nvSpPr>
        <p:spPr>
          <a:xfrm>
            <a:off x="576211" y="937592"/>
            <a:ext cx="10833100" cy="5693866"/>
          </a:xfrm>
          <a:prstGeom prst="rect">
            <a:avLst/>
          </a:prstGeom>
          <a:noFill/>
        </p:spPr>
        <p:txBody>
          <a:bodyPr wrap="square">
            <a:spAutoFit/>
          </a:bodyPr>
          <a:lstStyle/>
          <a:p>
            <a:pPr marL="0" marR="0">
              <a:lnSpc>
                <a:spcPct val="130000"/>
              </a:lnSpc>
              <a:buNone/>
            </a:pPr>
            <a:r>
              <a:rPr lang="en-US" altLang="zh-CN" sz="28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下面是同学们为“我心中的诚信”活动搜集的一则材料，请你帮助修改。</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2800" b="1" dirty="0">
                <a:effectLst/>
                <a:latin typeface="楷体" panose="02010609060101010101" pitchFamily="49" charset="-122"/>
                <a:ea typeface="楷体" panose="02010609060101010101" pitchFamily="49" charset="-122"/>
                <a:cs typeface="Times New Roman" panose="02020603050405020304" pitchFamily="18" charset="0"/>
              </a:rPr>
              <a:t>诚信，是春天里的一缕阳光，给人温暖；诚信，是夏日里的一阵清风，给人凉爽；［甲］</a:t>
            </a:r>
            <a:r>
              <a:rPr lang="zh-CN" altLang="en-US" sz="28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28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p>
          <a:p>
            <a:pPr marL="0" marR="0">
              <a:lnSpc>
                <a:spcPct val="130000"/>
              </a:lnSpc>
              <a:buNone/>
            </a:pP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28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；诚信，是冬日里的一把火炬，给人希望。［乙］</a:t>
            </a:r>
            <a:r>
              <a:rPr lang="zh-CN" altLang="en-US" sz="2800" b="1" u="sng" dirty="0">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诚信是一种美德，它让我们的人生更加精彩，诚信是一种力量，它让我们的世界更加和谐。</a:t>
            </a: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让我们坚守诚信，用诚信铸就美好的未来。</a:t>
            </a:r>
            <a:r>
              <a:rPr lang="zh-CN" altLang="en-US" sz="2800" b="1"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①请根据上下文，在［甲］处横线处补充合适语句。</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800" b="1" dirty="0">
                <a:effectLst/>
                <a:latin typeface="宋体" panose="02010600030101010101" pitchFamily="2" charset="-122"/>
                <a:ea typeface="宋体" panose="02010600030101010101" pitchFamily="2" charset="-122"/>
                <a:cs typeface="Times New Roman" panose="02020603050405020304" pitchFamily="18" charset="0"/>
              </a:rPr>
              <a:t>②［乙］处画线句有一处标点使用不当，请提出修改意见。</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30000"/>
              </a:lnSpc>
            </a:pPr>
            <a:r>
              <a:rPr lang="zh-CN" altLang="en-US" sz="28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28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28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28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en-US" altLang="zh-CN" sz="2800" b="1" u="sng" dirty="0" smtClean="0">
                <a:solidFill>
                  <a:schemeClr val="bg1"/>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28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88536"/>
          <p:cNvSpPr/>
          <p:nvPr/>
        </p:nvSpPr>
        <p:spPr>
          <a:xfrm>
            <a:off x="566051" y="5998600"/>
            <a:ext cx="7324789" cy="41605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把第二个</a:t>
            </a:r>
            <a:r>
              <a:rPr lang="zh-CN" altLang="en-US"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逗号</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改成</a:t>
            </a:r>
            <a:r>
              <a:rPr lang="zh-CN" altLang="en-US"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分号</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a:solidFill>
                  <a:prstClr val="white"/>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endParaRPr lang="zh-CN" altLang="en-US"/>
          </a:p>
        </p:txBody>
      </p:sp>
      <p:sp>
        <p:nvSpPr>
          <p:cNvPr id="4" name="A_7323c"/>
          <p:cNvSpPr/>
          <p:nvPr/>
        </p:nvSpPr>
        <p:spPr>
          <a:xfrm>
            <a:off x="566051" y="3238988"/>
            <a:ext cx="1668526" cy="41605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人美丽</a:t>
            </a:r>
            <a:r>
              <a:rPr lang="zh-CN" altLang="en-US" sz="28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
        <p:nvSpPr>
          <p:cNvPr id="2" name="A_def5b"/>
          <p:cNvSpPr/>
          <p:nvPr/>
        </p:nvSpPr>
        <p:spPr>
          <a:xfrm>
            <a:off x="4852301" y="2684252"/>
            <a:ext cx="6669151" cy="416052"/>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示例：诚信，是秋日里的一片枫叶，给</a:t>
            </a:r>
            <a:endParaRPr lang="zh-CN" altLang="en-US" dirty="0"/>
          </a:p>
        </p:txBody>
      </p:sp>
    </p:spTree>
    <p:extLst>
      <p:ext uri="{BB962C8B-B14F-4D97-AF65-F5344CB8AC3E}">
        <p14:creationId xmlns:p14="http://schemas.microsoft.com/office/powerpoint/2010/main" val="149897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79450" y="3439926"/>
            <a:ext cx="10833100" cy="2599686"/>
          </a:xfrm>
          <a:prstGeom prst="rect">
            <a:avLst/>
          </a:prstGeom>
        </p:spPr>
        <p:txBody>
          <a:bodyPr>
            <a:spAutoFit/>
          </a:bodyPr>
          <a:lstStyle/>
          <a:p>
            <a:pPr>
              <a:lnSpc>
                <a:spcPct val="130000"/>
              </a:lnSpc>
            </a:pPr>
            <a:r>
              <a:rPr lang="en-US" altLang="zh-CN" sz="3200" dirty="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a:t>
            </a:r>
            <a:endParaRPr lang="zh-CN" altLang="en-US" sz="3200" dirty="0"/>
          </a:p>
        </p:txBody>
      </p:sp>
      <p:sp>
        <p:nvSpPr>
          <p:cNvPr id="3" name="文本框 2">
            <a:extLst>
              <a:ext uri="{FF2B5EF4-FFF2-40B4-BE49-F238E27FC236}">
                <a16:creationId xmlns:a16="http://schemas.microsoft.com/office/drawing/2014/main" id="{E7417B4F-576A-C822-FF18-774ADB9A7DC0}"/>
              </a:ext>
            </a:extLst>
          </p:cNvPr>
          <p:cNvSpPr txBox="1">
            <a:spLocks noChangeAspect="1"/>
          </p:cNvSpPr>
          <p:nvPr/>
        </p:nvSpPr>
        <p:spPr>
          <a:xfrm>
            <a:off x="576211" y="662226"/>
            <a:ext cx="10833100" cy="1313052"/>
          </a:xfrm>
          <a:prstGeom prst="rect">
            <a:avLst/>
          </a:prstGeom>
          <a:noFill/>
        </p:spPr>
        <p:txBody>
          <a:bodyPr wrap="square">
            <a:spAutoFit/>
          </a:bodyPr>
          <a:lstStyle/>
          <a:p>
            <a:pPr marL="0" marR="0">
              <a:lnSpc>
                <a:spcPct val="130000"/>
              </a:lnSpc>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请介绍如图漫画的内容，并揭示其寓意。</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介绍时注意要素齐全、顺序合理</a:t>
            </a:r>
            <a:r>
              <a:rPr lang="en-US" altLang="zh-CN" sz="3200" b="1" dirty="0">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FBA97719-F8F9-85E0-248A-C73784E44148}"/>
              </a:ext>
            </a:extLst>
          </p:cNvPr>
          <p:cNvSpPr txBox="1">
            <a:spLocks noChangeAspect="1"/>
          </p:cNvSpPr>
          <p:nvPr/>
        </p:nvSpPr>
        <p:spPr>
          <a:xfrm>
            <a:off x="679450" y="3429000"/>
            <a:ext cx="10833100" cy="2593402"/>
          </a:xfrm>
          <a:prstGeom prst="rect">
            <a:avLst/>
          </a:prstGeom>
          <a:noFill/>
        </p:spPr>
        <p:txBody>
          <a:bodyPr wrap="square">
            <a:spAutoFit/>
          </a:bodyPr>
          <a:lstStyle/>
          <a:p>
            <a:pPr marL="0" marR="0">
              <a:lnSpc>
                <a:spcPct val="130000"/>
              </a:lnSpc>
            </a:pPr>
            <a:r>
              <a:rPr lang="zh-CN" altLang="en-US" sz="3200" b="1"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该漫画中有一位</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失信者</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被禁锢了四肢，右上方有四只写着</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联合惩戒</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的手指向</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失信者</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，左上方标注有</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一处失信，处处受限</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的字样。</a:t>
            </a:r>
            <a:r>
              <a:rPr lang="zh-CN" altLang="en-US" sz="3200" b="1" dirty="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寓意：一个人若失信，生活中将处处受限制。</a:t>
            </a:r>
            <a:r>
              <a:rPr lang="zh-CN" altLang="en-US" sz="3200" b="1" dirty="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image97.jpeg">
            <a:extLst>
              <a:ext uri="{FF2B5EF4-FFF2-40B4-BE49-F238E27FC236}">
                <a16:creationId xmlns:a16="http://schemas.microsoft.com/office/drawing/2014/main" id="{623B4CA5-1A3D-3797-6C7D-F1B9DE09A12A}"/>
              </a:ext>
            </a:extLst>
          </p:cNvPr>
          <p:cNvPicPr>
            <a:picLocks noChangeAspect="1"/>
          </p:cNvPicPr>
          <p:nvPr/>
        </p:nvPicPr>
        <p:blipFill>
          <a:blip r:embed="rId2"/>
          <a:stretch>
            <a:fillRect/>
          </a:stretch>
        </p:blipFill>
        <p:spPr>
          <a:xfrm>
            <a:off x="4658267" y="1517459"/>
            <a:ext cx="2096494" cy="1911541"/>
          </a:xfrm>
          <a:prstGeom prst="rect">
            <a:avLst/>
          </a:prstGeom>
        </p:spPr>
      </p:pic>
    </p:spTree>
    <p:extLst>
      <p:ext uri="{BB962C8B-B14F-4D97-AF65-F5344CB8AC3E}">
        <p14:creationId xmlns:p14="http://schemas.microsoft.com/office/powerpoint/2010/main" val="224534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E37A394-C204-4B21-CEE2-DCE171AD3EA6}"/>
              </a:ext>
            </a:extLst>
          </p:cNvPr>
          <p:cNvSpPr txBox="1">
            <a:spLocks noChangeAspect="1"/>
          </p:cNvSpPr>
          <p:nvPr/>
        </p:nvSpPr>
        <p:spPr>
          <a:xfrm>
            <a:off x="679450" y="2083589"/>
            <a:ext cx="10833100" cy="3293209"/>
          </a:xfrm>
          <a:prstGeom prst="rect">
            <a:avLst/>
          </a:prstGeom>
          <a:noFill/>
        </p:spPr>
        <p:txBody>
          <a:bodyPr wrap="square">
            <a:spAutoFit/>
          </a:bodyPr>
          <a:lstStyle/>
          <a:p>
            <a:pPr marL="0" marR="0">
              <a:lnSpc>
                <a:spcPct val="130000"/>
              </a:lnSpc>
              <a:buNone/>
            </a:pPr>
            <a:r>
              <a:rPr lang="en-US" alt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为继承和弘扬安庆的民族传统文化，学校开展以“我身边的文化遗产”为专题的学习活动，请你完成以下任务。</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请为本次活动拟写一幅宣传标语</a:t>
            </a:r>
            <a:r>
              <a:rPr lang="zh-CN" altLang="en-US" sz="3200" b="1" dirty="0" smtClean="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3200" b="1" dirty="0" smtClean="0">
              <a:effectLst/>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en-US" altLang="zh-CN" sz="32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679450" y="3961781"/>
            <a:ext cx="10833100" cy="1313052"/>
          </a:xfrm>
          <a:prstGeom prst="rect">
            <a:avLst/>
          </a:prstGeom>
        </p:spPr>
        <p:txBody>
          <a:bodyPr>
            <a:spAutoFit/>
          </a:bodyPr>
          <a:lstStyle/>
          <a:p>
            <a:pPr>
              <a:lnSpc>
                <a:spcPct val="130000"/>
              </a:lnSpc>
            </a:pPr>
            <a:r>
              <a:rPr lang="zh-CN" altLang="en-US"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示例一：聆听黄梅曲调，传承民族文化</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endParaRPr lang="en-US" altLang="zh-CN"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endParaRPr>
          </a:p>
          <a:p>
            <a:pPr>
              <a:lnSpc>
                <a:spcPct val="130000"/>
              </a:lnSpc>
            </a:pP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示例二：品黄梅韵味，承经典文化</a:t>
            </a:r>
            <a:r>
              <a:rPr lang="zh-CN" altLang="en-US" sz="32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84370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5248F95-BEFE-677C-8C21-C151E0770D88}"/>
              </a:ext>
            </a:extLst>
          </p:cNvPr>
          <p:cNvSpPr txBox="1">
            <a:spLocks noChangeAspect="1"/>
          </p:cNvSpPr>
          <p:nvPr/>
        </p:nvSpPr>
        <p:spPr>
          <a:xfrm>
            <a:off x="679450" y="2002711"/>
            <a:ext cx="10833100" cy="3293209"/>
          </a:xfrm>
          <a:prstGeom prst="rect">
            <a:avLst/>
          </a:prstGeom>
          <a:noFill/>
        </p:spPr>
        <p:txBody>
          <a:bodyPr wrap="square">
            <a:spAutoFit/>
          </a:bodyPr>
          <a:lstStyle/>
          <a:p>
            <a:pPr marL="0" marR="0">
              <a:lnSpc>
                <a:spcPct val="130000"/>
              </a:lnSpc>
              <a:buNone/>
            </a:pPr>
            <a:r>
              <a:rPr lang="en-US" altLang="zh-CN" sz="3200" b="1"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你参与活动方案的策划，将方案补充完整。</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示例：</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活动项目一：探名胜古迹</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活动形式一：</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家乡美</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effectLst/>
                <a:latin typeface="楷体" panose="02010609060101010101" pitchFamily="49" charset="-122"/>
                <a:ea typeface="楷体" panose="02010609060101010101" pitchFamily="49" charset="-122"/>
                <a:cs typeface="Times New Roman" panose="02020603050405020304" pitchFamily="18" charset="0"/>
              </a:rPr>
              <a:t>摄影展</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pP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活动项目二：</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en-US" sz="3200" b="1"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dirty="0">
                <a:effectLst/>
                <a:latin typeface="宋体" panose="02010600030101010101" pitchFamily="2" charset="-122"/>
                <a:ea typeface="宋体" panose="02010600030101010101" pitchFamily="2" charset="-122"/>
                <a:cs typeface="Times New Roman" panose="02020603050405020304" pitchFamily="18" charset="0"/>
              </a:rPr>
              <a:t>活动形式二：</a:t>
            </a:r>
            <a:r>
              <a:rPr lang="zh-CN" altLang="en-US" sz="3200" b="1" u="sng" dirty="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_</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endParaRPr lang="en-US" altLang="zh-CN"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endParaRPr>
          </a:p>
          <a:p>
            <a:pPr marL="0" marR="0">
              <a:lnSpc>
                <a:spcPct val="130000"/>
              </a:lnSpc>
            </a:pP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rgbClr val="FF0000"/>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u="sng" dirty="0" smtClean="0">
                <a:solidFill>
                  <a:srgbClr val="FF0000"/>
                </a:solidFill>
                <a:effectLst/>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                        </a:t>
            </a:r>
            <a:r>
              <a:rPr lang="en-US" altLang="zh-CN" sz="3200" b="1" u="sng" dirty="0" smtClean="0">
                <a:solidFill>
                  <a:schemeClr val="bg1"/>
                </a:solidFill>
                <a:effectLst/>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_</a:t>
            </a:r>
            <a:r>
              <a:rPr lang="zh-CN" altLang="en-US" sz="3200" b="1" u="sng" dirty="0" smtClean="0">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32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A_a8c9c"/>
          <p:cNvSpPr/>
          <p:nvPr/>
        </p:nvSpPr>
        <p:spPr>
          <a:xfrm>
            <a:off x="669290" y="4635167"/>
            <a:ext cx="8326501"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演</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活动</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或品家乡美食</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家乡美食</a:t>
            </a:r>
            <a:r>
              <a:rPr lang="zh-CN" altLang="en-US" sz="32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推荐</a:t>
            </a:r>
            <a:r>
              <a:rPr lang="en-US" altLang="zh-CN" sz="32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dirty="0"/>
          </a:p>
        </p:txBody>
      </p:sp>
      <p:sp>
        <p:nvSpPr>
          <p:cNvPr id="4" name="A_b857e"/>
          <p:cNvSpPr/>
          <p:nvPr/>
        </p:nvSpPr>
        <p:spPr>
          <a:xfrm>
            <a:off x="9438640" y="4001183"/>
            <a:ext cx="2854452"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民俗表</a:t>
            </a:r>
            <a:endParaRPr lang="zh-CN" altLang="en-US"/>
          </a:p>
        </p:txBody>
      </p:sp>
      <p:sp>
        <p:nvSpPr>
          <p:cNvPr id="2" name="A_89e35"/>
          <p:cNvSpPr/>
          <p:nvPr/>
        </p:nvSpPr>
        <p:spPr>
          <a:xfrm>
            <a:off x="3117215" y="4001183"/>
            <a:ext cx="3975164" cy="475488"/>
          </a:xfrm>
          <a:prstGeom prst="rect">
            <a:avLst/>
          </a:prstGeom>
          <a:solidFill>
            <a:srgbClr val="FFFFFF">
              <a:alpha val="0"/>
            </a:srgb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200" b="1">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示例：赏民俗活动</a:t>
            </a:r>
            <a:r>
              <a:rPr lang="zh-CN" altLang="en-US" sz="3200" b="1">
                <a:solidFill>
                  <a:prstClr val="black"/>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a:p>
        </p:txBody>
      </p:sp>
    </p:spTree>
    <p:extLst>
      <p:ext uri="{BB962C8B-B14F-4D97-AF65-F5344CB8AC3E}">
        <p14:creationId xmlns:p14="http://schemas.microsoft.com/office/powerpoint/2010/main" val="1343167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806244C-BAE2-8071-0F69-C866B2130DBC}"/>
              </a:ext>
            </a:extLst>
          </p:cNvPr>
          <p:cNvSpPr txBox="1">
            <a:spLocks noChangeAspect="1"/>
          </p:cNvSpPr>
          <p:nvPr/>
        </p:nvSpPr>
        <p:spPr>
          <a:xfrm>
            <a:off x="374137" y="707293"/>
            <a:ext cx="11443725" cy="5493812"/>
          </a:xfrm>
          <a:prstGeom prst="rect">
            <a:avLst/>
          </a:prstGeom>
          <a:noFill/>
        </p:spPr>
        <p:txBody>
          <a:bodyPr wrap="square">
            <a:spAutoFit/>
          </a:bodyPr>
          <a:lstStyle/>
          <a:p>
            <a:pPr marL="0" marR="0">
              <a:lnSpc>
                <a:spcPct val="130000"/>
              </a:lnSpc>
              <a:buNone/>
            </a:pPr>
            <a:r>
              <a:rPr lang="en-US" altLang="zh-CN" sz="2700" b="1"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你外地的好朋友来安庆旅游，请你参照示例，从“鸡汤泡炒米”“怀宁贡糕”“胡玉美辣酱”三种美食中任选一种，制作美食名片向他推荐。</a:t>
            </a:r>
            <a:endParaRPr lang="zh-CN" altLang="en-US" sz="2700" dirty="0">
              <a:effectLst/>
              <a:latin typeface="Calibri" panose="020F0502020204030204" pitchFamily="34" charset="0"/>
              <a:ea typeface="宋体" panose="02010600030101010101" pitchFamily="2" charset="-122"/>
              <a:cs typeface="Times New Roman" panose="02020603050405020304" pitchFamily="18" charset="0"/>
            </a:endParaRPr>
          </a:p>
          <a:p>
            <a:pPr marL="0" marR="0">
              <a:lnSpc>
                <a:spcPct val="130000"/>
              </a:lnSpc>
              <a:buNone/>
            </a:pP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示例：</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粽子</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 </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推荐语：软糯甜香，</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粽子</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谐音</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中子</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，人们互赠九子粽寓意为求子，寓意人丁兴旺。</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粽</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谐音</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宗</a:t>
            </a:r>
            <a:r>
              <a:rPr lang="zh-CN" altLang="en-US" sz="2700" b="1" dirty="0">
                <a:effectLst/>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effectLst/>
                <a:latin typeface="楷体" panose="02010609060101010101" pitchFamily="49" charset="-122"/>
                <a:ea typeface="楷体" panose="02010609060101010101" pitchFamily="49" charset="-122"/>
                <a:cs typeface="Times New Roman" panose="02020603050405020304" pitchFamily="18" charset="0"/>
              </a:rPr>
              <a:t>，所以也有光宗耀祖之意</a:t>
            </a:r>
            <a:r>
              <a:rPr lang="zh-CN" altLang="en-US" sz="2700" b="1" dirty="0" smtClean="0">
                <a:effectLst/>
                <a:latin typeface="楷体" panose="02010609060101010101" pitchFamily="49" charset="-122"/>
                <a:ea typeface="楷体" panose="02010609060101010101" pitchFamily="49" charset="-122"/>
                <a:cs typeface="Times New Roman" panose="02020603050405020304" pitchFamily="18" charset="0"/>
              </a:rPr>
              <a:t>。</a:t>
            </a:r>
            <a:endParaRPr lang="en-US" altLang="zh-CN" sz="2700" b="1" dirty="0" smtClean="0">
              <a:effectLst/>
              <a:latin typeface="楷体" panose="02010609060101010101" pitchFamily="49" charset="-122"/>
              <a:ea typeface="楷体" panose="02010609060101010101" pitchFamily="49" charset="-122"/>
              <a:cs typeface="Times New Roman" panose="02020603050405020304" pitchFamily="18" charset="0"/>
            </a:endParaRPr>
          </a:p>
          <a:p>
            <a:pPr>
              <a:lnSpc>
                <a:spcPct val="130000"/>
              </a:lnSpc>
            </a:pPr>
            <a:r>
              <a:rPr lang="en-US" altLang="zh-CN" sz="2700" dirty="0" smtClean="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sz="27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a:spLocks noChangeAspect="1"/>
          </p:cNvSpPr>
          <p:nvPr/>
        </p:nvSpPr>
        <p:spPr>
          <a:xfrm>
            <a:off x="374136" y="2839643"/>
            <a:ext cx="11443725" cy="3333220"/>
          </a:xfrm>
          <a:prstGeom prst="rect">
            <a:avLst/>
          </a:prstGeom>
        </p:spPr>
        <p:txBody>
          <a:bodyPr wrap="square">
            <a:spAutoFit/>
          </a:bodyPr>
          <a:lstStyle/>
          <a:p>
            <a:pPr>
              <a:lnSpc>
                <a:spcPct val="130000"/>
              </a:lnSpc>
            </a:pPr>
            <a:r>
              <a:rPr lang="zh-CN" altLang="en-US" sz="2700" b="1" dirty="0">
                <a:solidFill>
                  <a:srgbClr val="FF0000"/>
                </a:solidFill>
                <a:uFill>
                  <a:solidFill>
                    <a:srgbClr val="000000"/>
                  </a:solidFill>
                </a:u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示例一：鸡汤泡炒米</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推荐语：汤色醇厚浓郁，简单，质朴，却蕴藏着道不尽的家乡味道，让无数安庆人为之魂牵梦萦。</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示例二：怀宁贡糕</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推荐语：口感细腻软糯，薄如纸，白如雪，以示糕为高，取之吉祥寓意：步步高升，步步高。</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示例三：胡玉美辣酱</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 </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推荐语：酱香浓郁，醇厚微辣。日晒夜露，吸取日月精华，为百姓家菜系提鲜上色。玉美有</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玉成其美</a:t>
            </a:r>
            <a:r>
              <a:rPr lang="zh-CN" altLang="en-US" sz="2700" b="1" dirty="0">
                <a:solidFill>
                  <a:srgbClr val="FF0000"/>
                </a:solidFill>
                <a:uFill>
                  <a:solidFill>
                    <a:srgbClr val="000000"/>
                  </a:solidFill>
                </a:uFill>
                <a:latin typeface="宋体" panose="02010600030101010101" pitchFamily="2" charset="-122"/>
                <a:ea typeface="宋体" panose="02010600030101010101" pitchFamily="2" charset="-122"/>
                <a:cs typeface="Times New Roman" panose="02020603050405020304" pitchFamily="18" charset="0"/>
              </a:rPr>
              <a:t>”</a:t>
            </a:r>
            <a:r>
              <a:rPr lang="zh-CN" altLang="en-US" sz="2700" b="1" dirty="0">
                <a:solidFill>
                  <a:srgbClr val="FF0000"/>
                </a:solidFill>
                <a:uFill>
                  <a:solidFill>
                    <a:srgbClr val="000000"/>
                  </a:solidFill>
                </a:uFill>
                <a:latin typeface="黑体" panose="02010609060101010101" pitchFamily="49" charset="-122"/>
                <a:ea typeface="黑体" panose="02010609060101010101" pitchFamily="49" charset="-122"/>
                <a:cs typeface="Times New Roman" panose="02020603050405020304" pitchFamily="18" charset="0"/>
              </a:rPr>
              <a:t>之意。</a:t>
            </a:r>
            <a:r>
              <a:rPr lang="zh-CN" altLang="en-US" sz="2700" b="1" dirty="0">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7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05931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全频道课时作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模板无字号3个栏目  32号复制.potx" id="{5B89CEC6-3F4F-41A4-9503-93C638186164}" vid="{7155217A-5BAE-4FA4-AAD2-46644F8B138B}"/>
    </a:ext>
  </a:extLst>
</a:theme>
</file>

<file path=docProps/app.xml><?xml version="1.0" encoding="utf-8"?>
<Properties xmlns="http://schemas.openxmlformats.org/officeDocument/2006/extended-properties" xmlns:vt="http://schemas.openxmlformats.org/officeDocument/2006/docPropsVTypes">
  <Template>模板无字号3个栏目  32号复制</Template>
  <TotalTime>49</TotalTime>
  <Words>2296</Words>
  <Application>Microsoft Office PowerPoint</Application>
  <PresentationFormat>宽屏</PresentationFormat>
  <Paragraphs>130</Paragraphs>
  <Slides>23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等线</vt:lpstr>
      <vt:lpstr>等线 Light</vt:lpstr>
      <vt:lpstr>黑体</vt:lpstr>
      <vt:lpstr>楷体</vt:lpstr>
      <vt:lpstr>宋体</vt:lpstr>
      <vt:lpstr>微软雅黑</vt:lpstr>
      <vt:lpstr>Arial</vt:lpstr>
      <vt:lpstr>Calibri</vt:lpstr>
      <vt:lpstr>Times New Roman</vt:lpstr>
      <vt:lpstr>全频道课时作业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Administrator</cp:lastModifiedBy>
  <cp:revision>27</cp:revision>
  <dcterms:created xsi:type="dcterms:W3CDTF">2025-07-26T00:40:55Z</dcterms:created>
  <dcterms:modified xsi:type="dcterms:W3CDTF">2025-07-30T09:18:14Z</dcterms:modified>
</cp:coreProperties>
</file>