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83" r:id="rId14"/>
    <p:sldId id="884" r:id="rId15"/>
    <p:sldId id="885" r:id="rId16"/>
    <p:sldId id="886" r:id="rId17"/>
    <p:sldId id="887" r:id="rId18"/>
    <p:sldId id="888" r:id="rId19"/>
    <p:sldId id="889" r:id="rId20"/>
    <p:sldId id="890" r:id="rId21"/>
    <p:sldId id="891" r:id="rId22"/>
    <p:sldId id="892" r:id="rId23"/>
    <p:sldId id="893" r:id="rId24"/>
    <p:sldId id="894" r:id="rId25"/>
    <p:sldId id="895" r:id="rId26"/>
    <p:sldId id="896" r:id="rId27"/>
    <p:sldId id="897" r:id="rId28"/>
    <p:sldId id="898" r:id="rId29"/>
    <p:sldId id="899" r:id="rId30"/>
    <p:sldId id="900" r:id="rId31"/>
    <p:sldId id="901" r:id="rId32"/>
    <p:sldId id="902" r:id="rId33"/>
    <p:sldId id="903" r:id="rId34"/>
    <p:sldId id="904" r:id="rId35"/>
    <p:sldId id="905" r:id="rId36"/>
    <p:sldId id="906" r:id="rId37"/>
    <p:sldId id="907" r:id="rId38"/>
    <p:sldId id="908" r:id="rId39"/>
    <p:sldId id="910" r:id="rId40"/>
    <p:sldId id="909" r:id="rId41"/>
    <p:sldId id="911" r:id="rId42"/>
    <p:sldId id="912" r:id="rId43"/>
    <p:sldId id="913" r:id="rId44"/>
    <p:sldId id="914" r:id="rId45"/>
    <p:sldId id="915" r:id="rId46"/>
    <p:sldId id="916" r:id="rId47"/>
    <p:sldId id="917" r:id="rId48"/>
    <p:sldId id="918" r:id="rId49"/>
    <p:sldId id="919" r:id="rId50"/>
    <p:sldId id="920" r:id="rId51"/>
    <p:sldId id="921" r:id="rId52"/>
    <p:sldId id="922" r:id="rId53"/>
    <p:sldId id="923" r:id="rId54"/>
    <p:sldId id="924" r:id="rId55"/>
    <p:sldId id="925" r:id="rId56"/>
    <p:sldId id="926" r:id="rId57"/>
    <p:sldId id="927" r:id="rId58"/>
    <p:sldId id="928" r:id="rId59"/>
    <p:sldId id="929" r:id="rId60"/>
    <p:sldId id="930" r:id="rId61"/>
    <p:sldId id="931" r:id="rId62"/>
    <p:sldId id="932" r:id="rId63"/>
    <p:sldId id="933" r:id="rId64"/>
    <p:sldId id="934" r:id="rId65"/>
    <p:sldId id="935" r:id="rId66"/>
    <p:sldId id="936" r:id="rId67"/>
    <p:sldId id="937" r:id="rId68"/>
    <p:sldId id="938" r:id="rId69"/>
    <p:sldId id="939" r:id="rId70"/>
    <p:sldId id="940" r:id="rId71"/>
    <p:sldId id="941" r:id="rId72"/>
    <p:sldId id="942" r:id="rId73"/>
    <p:sldId id="943" r:id="rId74"/>
    <p:sldId id="944" r:id="rId75"/>
    <p:sldId id="945" r:id="rId76"/>
    <p:sldId id="946" r:id="rId77"/>
    <p:sldId id="947" r:id="rId78"/>
    <p:sldId id="948" r:id="rId79"/>
    <p:sldId id="949" r:id="rId80"/>
    <p:sldId id="950" r:id="rId81"/>
    <p:sldId id="951" r:id="rId82"/>
    <p:sldId id="952" r:id="rId83"/>
    <p:sldId id="953" r:id="rId84"/>
    <p:sldId id="954" r:id="rId85"/>
    <p:sldId id="955" r:id="rId86"/>
    <p:sldId id="956" r:id="rId87"/>
    <p:sldId id="957" r:id="rId88"/>
    <p:sldId id="958" r:id="rId89"/>
    <p:sldId id="959" r:id="rId90"/>
    <p:sldId id="960" r:id="rId91"/>
    <p:sldId id="962" r:id="rId92"/>
    <p:sldId id="963" r:id="rId93"/>
    <p:sldId id="961" r:id="rId94"/>
    <p:sldId id="964" r:id="rId95"/>
    <p:sldId id="965" r:id="rId96"/>
    <p:sldId id="966" r:id="rId97"/>
    <p:sldId id="967" r:id="rId98"/>
    <p:sldId id="968" r:id="rId99"/>
    <p:sldId id="969" r:id="rId100"/>
    <p:sldId id="873" r:id="rId10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68" d="100"/>
          <a:sy n="68" d="100"/>
        </p:scale>
        <p:origin x="25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期末复习</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四</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现代文阅读</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EB985A1-09DB-524E-927E-5498DCBCA99B}"/>
              </a:ext>
            </a:extLst>
          </p:cNvPr>
          <p:cNvSpPr txBox="1">
            <a:spLocks noChangeAspect="1"/>
          </p:cNvSpPr>
          <p:nvPr/>
        </p:nvSpPr>
        <p:spPr>
          <a:xfrm>
            <a:off x="679450" y="672122"/>
            <a:ext cx="10833100" cy="5641609"/>
          </a:xfrm>
          <a:prstGeom prst="rect">
            <a:avLst/>
          </a:prstGeom>
          <a:noFill/>
        </p:spPr>
        <p:txBody>
          <a:bodyPr wrap="square">
            <a:spAutoFit/>
          </a:bodyPr>
          <a:lstStyle/>
          <a:p>
            <a:pPr indent="701040">
              <a:lnSpc>
                <a:spcPct val="13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⑫</a:t>
            </a:r>
            <a:r>
              <a:rPr lang="zh-CN" altLang="en-US" sz="2800" b="1" dirty="0" smtClean="0">
                <a:effectLst/>
                <a:latin typeface="楷体" panose="02010609060101010101" pitchFamily="49" charset="-122"/>
                <a:ea typeface="楷体" panose="02010609060101010101" pitchFamily="49" charset="-122"/>
                <a:cs typeface="Times New Roman" panose="02020603050405020304" pitchFamily="18" charset="0"/>
              </a:rPr>
              <a:t>父母</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近八十岁时，思乡心切，为满足父母的心愿，我们在永安堡街上给父母买了一套房。母亲依然流连集市，每天天一亮，就背着双手，步履稳重，慢慢吞吞地在集市上逛开了。过肉案、穿鱼摊、经果店、出菜圈、看时装，饿了就在集市中的早点摊来一碗肉丝面，遇上个熟面孔就家长里短地拉扯开来。母亲被乡邻们笑称为</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逛街的婆婆</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indent="701040">
              <a:lnSpc>
                <a:spcPct val="130000"/>
              </a:lnSpc>
            </a:pP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⑬</a:t>
            </a:r>
            <a:r>
              <a:rPr lang="zh-CN" altLang="en-US" sz="2800" b="1" dirty="0" smtClean="0">
                <a:effectLst/>
                <a:latin typeface="楷体" panose="02010609060101010101" pitchFamily="49" charset="-122"/>
                <a:ea typeface="楷体" panose="02010609060101010101" pitchFamily="49" charset="-122"/>
                <a:cs typeface="Times New Roman" panose="02020603050405020304" pitchFamily="18" charset="0"/>
              </a:rPr>
              <a:t>是</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啊，母亲一生都爱上街，母亲的</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上街</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由苦变甜，由穷变富，由辛酸变快活。如今，崭新的时代，党的好政策又把母亲的</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上街</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演变得一年一个样，一天一个样，如芝麻开花节节高。</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选自</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长江日报</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，有删改</a:t>
            </a: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87833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EF44E821-2C30-BEC3-A029-FA79C5CDFD5B}"/>
              </a:ext>
            </a:extLst>
          </p:cNvPr>
          <p:cNvGraphicFramePr>
            <a:graphicFrameLocks noGrp="1" noChangeAspect="1"/>
          </p:cNvGraphicFramePr>
          <p:nvPr>
            <p:extLst>
              <p:ext uri="{D42A27DB-BD31-4B8C-83A1-F6EECF244321}">
                <p14:modId xmlns:p14="http://schemas.microsoft.com/office/powerpoint/2010/main" val="3590445318"/>
              </p:ext>
            </p:extLst>
          </p:nvPr>
        </p:nvGraphicFramePr>
        <p:xfrm>
          <a:off x="546714" y="1786521"/>
          <a:ext cx="10833100" cy="3589020"/>
        </p:xfrm>
        <a:graphic>
          <a:graphicData uri="http://schemas.openxmlformats.org/drawingml/2006/table">
            <a:tbl>
              <a:tblPr/>
              <a:tblGrid>
                <a:gridCol w="5416550">
                  <a:extLst>
                    <a:ext uri="{9D8B030D-6E8A-4147-A177-3AD203B41FA5}">
                      <a16:colId xmlns:a16="http://schemas.microsoft.com/office/drawing/2014/main" val="3825703898"/>
                    </a:ext>
                  </a:extLst>
                </a:gridCol>
                <a:gridCol w="5416550">
                  <a:extLst>
                    <a:ext uri="{9D8B030D-6E8A-4147-A177-3AD203B41FA5}">
                      <a16:colId xmlns:a16="http://schemas.microsoft.com/office/drawing/2014/main" val="1512624433"/>
                    </a:ext>
                  </a:extLst>
                </a:gridCol>
              </a:tblGrid>
              <a:tr h="205105">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地点</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事件</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0162203"/>
                  </a:ext>
                </a:extLst>
              </a:tr>
              <a:tr h="205105">
                <a:tc rowSpan="3">
                  <a:txBody>
                    <a:bodyPr/>
                    <a:lstStyle/>
                    <a:p>
                      <a:pPr marL="0" marR="0" algn="ctr">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永安堡集市</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母亲卖腌菜</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2225552"/>
                  </a:ext>
                </a:extLst>
              </a:tr>
              <a:tr h="205105">
                <a:tc vMerge="1">
                  <a:txBody>
                    <a:bodyPr/>
                    <a:lstStyle/>
                    <a:p>
                      <a:endParaRPr lang="zh-CN" altLang="en-US"/>
                    </a:p>
                  </a:txBody>
                  <a:tcPr/>
                </a:tc>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母亲加卖糯米</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1374661"/>
                  </a:ext>
                </a:extLst>
              </a:tr>
              <a:tr h="250071">
                <a:tc vMerge="1">
                  <a:txBody>
                    <a:bodyPr/>
                    <a:lstStyle/>
                    <a:p>
                      <a:endParaRPr lang="zh-CN" altLang="en-US"/>
                    </a:p>
                  </a:txBody>
                  <a:tcPr/>
                </a:tc>
                <a:tc>
                  <a:txBody>
                    <a:bodyPr/>
                    <a:lstStyle/>
                    <a:p>
                      <a:pPr marL="0" marR="0" algn="ctr">
                        <a:buNone/>
                      </a:pP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97964876"/>
                  </a:ext>
                </a:extLst>
              </a:tr>
              <a:tr h="605155">
                <a:tc>
                  <a:txBody>
                    <a:bodyPr/>
                    <a:lstStyle/>
                    <a:p>
                      <a:pPr marL="0" marR="0">
                        <a:buNone/>
                      </a:pP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②</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marL="0" marR="0">
                        <a:buNone/>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母亲卖咸菜</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1357091"/>
                  </a:ext>
                </a:extLst>
              </a:tr>
              <a:tr h="205105">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永安堡集市</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buNone/>
                      </a:pP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baseline="0"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4543350"/>
                  </a:ext>
                </a:extLst>
              </a:tr>
            </a:tbl>
          </a:graphicData>
        </a:graphic>
      </p:graphicFrame>
      <p:sp>
        <p:nvSpPr>
          <p:cNvPr id="7" name="A_918c0"/>
          <p:cNvSpPr/>
          <p:nvPr/>
        </p:nvSpPr>
        <p:spPr>
          <a:xfrm>
            <a:off x="7210245" y="4895920"/>
            <a:ext cx="3430651"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母亲逛集市</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街</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white"/>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zh-CN" altLang="en-US"/>
          </a:p>
        </p:txBody>
      </p:sp>
      <p:sp>
        <p:nvSpPr>
          <p:cNvPr id="6" name="A_0b17e"/>
          <p:cNvSpPr/>
          <p:nvPr/>
        </p:nvSpPr>
        <p:spPr>
          <a:xfrm>
            <a:off x="6904652" y="3374460"/>
            <a:ext cx="4041838"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母亲加卖猪</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娃</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和鱼</a:t>
            </a:r>
            <a:endParaRPr lang="zh-CN" altLang="en-US"/>
          </a:p>
        </p:txBody>
      </p:sp>
      <p:sp>
        <p:nvSpPr>
          <p:cNvPr id="5" name="A_cafb1"/>
          <p:cNvSpPr/>
          <p:nvPr/>
        </p:nvSpPr>
        <p:spPr>
          <a:xfrm>
            <a:off x="471784" y="4379030"/>
            <a:ext cx="2548001"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临时菜市场</a:t>
            </a:r>
            <a:endParaRPr lang="zh-CN" altLang="en-US" dirty="0"/>
          </a:p>
        </p:txBody>
      </p:sp>
      <p:sp>
        <p:nvSpPr>
          <p:cNvPr id="2" name="A_09848"/>
          <p:cNvSpPr/>
          <p:nvPr/>
        </p:nvSpPr>
        <p:spPr>
          <a:xfrm>
            <a:off x="879772" y="3891350"/>
            <a:ext cx="5878640"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小城里或儿子家右侧的</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小</a:t>
            </a:r>
            <a:endParaRPr lang="zh-CN" altLang="en-US"/>
          </a:p>
        </p:txBody>
      </p:sp>
      <p:sp>
        <p:nvSpPr>
          <p:cNvPr id="3" name="文本框 2">
            <a:extLst>
              <a:ext uri="{FF2B5EF4-FFF2-40B4-BE49-F238E27FC236}">
                <a16:creationId xmlns:a16="http://schemas.microsoft.com/office/drawing/2014/main" id="{A4D9A857-4D5A-C707-F479-1790BC421AAC}"/>
              </a:ext>
            </a:extLst>
          </p:cNvPr>
          <p:cNvSpPr txBox="1">
            <a:spLocks noChangeAspect="1"/>
          </p:cNvSpPr>
          <p:nvPr/>
        </p:nvSpPr>
        <p:spPr>
          <a:xfrm>
            <a:off x="413979" y="1113644"/>
            <a:ext cx="10833100" cy="672877"/>
          </a:xfrm>
          <a:prstGeom prst="rect">
            <a:avLst/>
          </a:prstGeom>
          <a:noFill/>
        </p:spPr>
        <p:txBody>
          <a:bodyPr wrap="square">
            <a:spAutoFit/>
          </a:bodyPr>
          <a:lstStyle/>
          <a:p>
            <a:pPr marL="0" marR="0">
              <a:lnSpc>
                <a:spcPct val="130000"/>
              </a:lnSpc>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根据选文内容，梳理故事情节。</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6078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18E05D4-5FBD-C172-7BAF-60550FD4DD79}"/>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结合加点词语分析选文第③段画线句在写法上的特点和作用。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这时的腌菜泛着一层</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微</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黄</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，溢出一股</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清</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香</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，不用下锅，用手拈上一点放入口中，就让人有一种</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奇</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味</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绵</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长</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的快感</a:t>
            </a:r>
            <a:r>
              <a:rPr lang="zh-CN" altLang="en-US" sz="3200" b="1" dirty="0" smtClean="0">
                <a:effectLst/>
                <a:latin typeface="楷体" panose="02010609060101010101" pitchFamily="49" charset="-122"/>
                <a:ea typeface="楷体" panose="02010609060101010101" pitchFamily="49" charset="-122"/>
                <a:cs typeface="Times New Roman" panose="02020603050405020304" pitchFamily="18" charset="0"/>
              </a:rPr>
              <a:t>。</a:t>
            </a:r>
            <a:endParaRPr lang="en-US" altLang="zh-CN" sz="3200" b="1" dirty="0" smtClean="0">
              <a:effectLst/>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880843"/>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调动了</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人体</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多种感官，从视觉、嗅觉、味觉的角度描写腌菜，突出了腌菜熟后的好闻好吃</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或</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色、香、味俱佳</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，表现了母亲的心灵手巧、勤劳能干</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或</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手艺好，人能干</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812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639A11-0D7A-DA8D-2D40-CCA8E969FC6B}"/>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从修辞角度赏析选文第⑧段画线句。</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待糯稻丰收后，家中的箩筐、簸箕、筛子就伴着父母忙开了，一袋袋精心整理好的糯米晶莹油亮，如珍珠一般</a:t>
            </a:r>
            <a:r>
              <a:rPr lang="zh-CN" altLang="en-US" sz="3200" b="1" dirty="0" smtClean="0">
                <a:effectLst/>
                <a:latin typeface="楷体" panose="02010609060101010101" pitchFamily="49" charset="-122"/>
                <a:ea typeface="楷体" panose="02010609060101010101" pitchFamily="49" charset="-122"/>
                <a:cs typeface="Times New Roman" panose="02020603050405020304" pitchFamily="18" charset="0"/>
              </a:rPr>
              <a:t>。</a:t>
            </a:r>
            <a:endParaRPr lang="en-US" altLang="zh-CN" sz="3200" b="1" dirty="0" smtClean="0">
              <a:effectLst/>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51267"/>
            <a:ext cx="10833100" cy="259340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伴着父母忙开了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运用拟人，</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如珍珠一般</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运用比喻，生动形象地写出了丰收后，父母忙着整理加工糯米的情形和加工后的糯米晶莹油亮的特点，表现了丰收带来的喜悦和父母的能干。</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4177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AFEBB85-E685-C23F-78FB-64485FB85431}"/>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概括母亲身上令人钦佩的品格</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结合选文内容，体会“母亲恋街”中“恋”字的含义</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654678"/>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吃苦耐劳</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或</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勤劳持家、任劳任怨</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，认真仔细；聪明，有头脑；爱孩子，重视教育；善良大方；热爱生活。</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551823"/>
            <a:ext cx="10833100" cy="259340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恋</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是</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依赖，无奈</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，因为生活困难时，母亲只能在街市上卖东西来贴补家用、操办孩子的婚事。</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恋</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是</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热爱</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，因为有了党的好政策，街市成了母亲勤劳致富、安享晚年的地方。</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恋</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也是母亲吃苦耐劳、热爱生活的表现。</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2963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123F47-82D8-A0DF-2F3C-4C11D67EF7F0}"/>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从结构和内容两方面，分析选文结尾段作用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631280"/>
            <a:ext cx="10833100" cy="2594300"/>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总结全文，照应文题</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或</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照应开头</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，使文章结构严谨。写出了母亲一生对街市的情感，以及母亲</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上街</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给生活带来的巨大变化。突出了文章的中心：赞美时代的发展变化、党的好政策给人民带来了幸福的生活。</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833923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7348F4-6FBA-6A8A-8952-A2EF8E2F7571}"/>
              </a:ext>
            </a:extLst>
          </p:cNvPr>
          <p:cNvSpPr txBox="1">
            <a:spLocks noChangeAspect="1"/>
          </p:cNvSpPr>
          <p:nvPr/>
        </p:nvSpPr>
        <p:spPr>
          <a:xfrm>
            <a:off x="679450" y="1369672"/>
            <a:ext cx="10833100" cy="3873753"/>
          </a:xfrm>
          <a:prstGeom prst="rect">
            <a:avLst/>
          </a:prstGeom>
          <a:noFill/>
        </p:spPr>
        <p:txBody>
          <a:bodyPr wrap="square">
            <a:spAutoFit/>
          </a:bodyPr>
          <a:lstStyle/>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二</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在松林里睡眠</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李汉荣</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少年时，在野地里睡眠是经常的事。我最难忘的一次睡眠，是在凤凰山的松林里。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凤凰山离我家有几十里路，同村的孩子经常结伴到那里采野菜、拾地软、捡蘑菇。有时，我也一人上山。</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958931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15F6E9B-8FAD-2A5D-8880-25D1D0AE93F0}"/>
              </a:ext>
            </a:extLst>
          </p:cNvPr>
          <p:cNvSpPr txBox="1">
            <a:spLocks noChangeAspect="1"/>
          </p:cNvSpPr>
          <p:nvPr/>
        </p:nvSpPr>
        <p:spPr>
          <a:xfrm>
            <a:off x="679450" y="782972"/>
            <a:ext cx="10833100" cy="3873753"/>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那年秋天，我就独自上凤凰山捡蘑菇。到了山上，走进松林，雨后的松树散发着浓郁的松香气息。</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我在林子里转了一会儿，竟没有看见想象中遍地的蘑菇，只发现松软的地上，有一些小脑袋探头探脑，藏在泥土里不肯露面。</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我也不忍心向它们下狠手，它们是孩子，我也是孩子，孩子都是怕受惊、怕疼的。</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0DB17E9B-9472-2917-AD10-07D61472C7D4}"/>
              </a:ext>
            </a:extLst>
          </p:cNvPr>
          <p:cNvSpPr txBox="1">
            <a:spLocks noChangeAspect="1"/>
          </p:cNvSpPr>
          <p:nvPr/>
        </p:nvSpPr>
        <p:spPr>
          <a:xfrm>
            <a:off x="679450" y="4656725"/>
            <a:ext cx="10833100" cy="1313052"/>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因为已经赶了十几里路，我累了，就躺在厚厚的松针上，听着鸟鸣声和林中的风声，一会儿就睡着了。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354726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388553D-832C-AB14-2E60-355ADEBC4FCF}"/>
              </a:ext>
            </a:extLst>
          </p:cNvPr>
          <p:cNvSpPr txBox="1">
            <a:spLocks noChangeAspect="1"/>
          </p:cNvSpPr>
          <p:nvPr/>
        </p:nvSpPr>
        <p:spPr>
          <a:xfrm>
            <a:off x="679450" y="1042449"/>
            <a:ext cx="10833100" cy="5154103"/>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睡了大约有几百年之久</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年少的时光总是地久天长，酣睡一觉，就有一梦千年的恍惚之感</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，一阵奇痒将我惊醒。一只不知名的小鸟竟歇在我的头发上，为我抓痒痒，整理发型。我手一伸，一睁眼，小鸟忽地飞了。我在哪里？不像在家里的床上，不像在河边的青草地上，也不像在</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水浒传</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中的阴森林子里</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那时我已读过</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水浒传</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的连环画</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。终于完全醒过来，哦，我是在凤凰山，在松树林里，我是来捡蘑菇的那个孩子。</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35744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D7D7440-399A-5D49-D2CA-6D2AF613466E}"/>
              </a:ext>
            </a:extLst>
          </p:cNvPr>
          <p:cNvSpPr txBox="1">
            <a:spLocks noChangeAspect="1"/>
          </p:cNvSpPr>
          <p:nvPr/>
        </p:nvSpPr>
        <p:spPr>
          <a:xfrm>
            <a:off x="679450" y="2002711"/>
            <a:ext cx="10833100" cy="3233578"/>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这时，阳光透过林梢洒在地上，我站起来，一看，呀，我的面前，是一片片、一簇簇彩色的蘑菇</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白色的、灰色的、粉红的。妈妈告诉我，白的是槐树的魂变的，灰的是杨树的魂变的，粉红的是松树的魂变的，它们没有毒，不是毒蘑菇，它们是林子里的精灵，是树的香魂。</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82845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273942"/>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169082" y="2738952"/>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期末复习</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四</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现代文阅读</a:t>
            </a:r>
            <a:endParaRPr lang="zh-CN" altLang="en-US"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B9C5BB0-A571-57C9-6E4E-076D76898C13}"/>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我蹲下来，屏住呼吸，无比惊喜又无比心疼地面对着它们。我不忍心采下它们。</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受了一缕阳光的邀请，在我熟睡的时候，它们从各自的梦境里醒来。经过漫长的跋涉，它们走出笼罩了它们数千个世纪的夜雾。终于，它们睁开眼睛，看见了一个孩子，与它们相似的孩子，也在做梦的孩子，多么可爱善良的孩子！除了梦，他身上竟没有任何别的东西。它们也是这样的：除了梦，它们身上没有任何别的东西。于是，它们提着盛满露珠和清香的花篮，提着一生的心愿和梦，围过来，围绕着一个孩子的梦，它们静静地绽开了各自的梦。</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8711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9FF4A7-0706-3EAF-E455-32F759954ED6}"/>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⑧</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此时，没有一个人知道，没有一个人看见，松林深处，只有那个孩子亲自参与了这个天堂里的故事</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⑨</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你当然能想到故事的结局：那个孩子没有采蘑菇，他柔软的手几次伸出，最终又返回，返回到柔软的位置。他怎么忍心拔掉和撕碎那些纯真柔软的梦呢？</a:t>
            </a:r>
            <a:r>
              <a:rPr lang="zh-CN" altLang="en-US" sz="3200" b="1" u="wavy" dirty="0">
                <a:effectLst/>
                <a:latin typeface="楷体" panose="02010609060101010101" pitchFamily="49" charset="-122"/>
                <a:ea typeface="楷体" panose="02010609060101010101" pitchFamily="49" charset="-122"/>
                <a:cs typeface="Times New Roman" panose="02020603050405020304" pitchFamily="18" charset="0"/>
              </a:rPr>
              <a:t>他提着篮子轻轻地走出林子，他的篮子是空的，然而，他的篮子真的是空的吗？他空空的篮子里，盛满露珠、鸟鸣、梦境，盛着一生中最纯洁的记忆。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睡眠之书</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657730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E53876CF-5BAF-347E-1DD1-EBA09F6E20CF}"/>
              </a:ext>
            </a:extLst>
          </p:cNvPr>
          <p:cNvGraphicFramePr>
            <a:graphicFrameLocks noGrp="1" noChangeAspect="1"/>
          </p:cNvGraphicFramePr>
          <p:nvPr>
            <p:extLst>
              <p:ext uri="{D42A27DB-BD31-4B8C-83A1-F6EECF244321}">
                <p14:modId xmlns:p14="http://schemas.microsoft.com/office/powerpoint/2010/main" val="1717511267"/>
              </p:ext>
            </p:extLst>
          </p:nvPr>
        </p:nvGraphicFramePr>
        <p:xfrm>
          <a:off x="679450" y="2038649"/>
          <a:ext cx="10833100" cy="3072130"/>
        </p:xfrm>
        <a:graphic>
          <a:graphicData uri="http://schemas.openxmlformats.org/drawingml/2006/table">
            <a:tbl>
              <a:tblPr/>
              <a:tblGrid>
                <a:gridCol w="2693430">
                  <a:extLst>
                    <a:ext uri="{9D8B030D-6E8A-4147-A177-3AD203B41FA5}">
                      <a16:colId xmlns:a16="http://schemas.microsoft.com/office/drawing/2014/main" val="775926059"/>
                    </a:ext>
                  </a:extLst>
                </a:gridCol>
                <a:gridCol w="8139670">
                  <a:extLst>
                    <a:ext uri="{9D8B030D-6E8A-4147-A177-3AD203B41FA5}">
                      <a16:colId xmlns:a16="http://schemas.microsoft.com/office/drawing/2014/main" val="2773360745"/>
                    </a:ext>
                  </a:extLst>
                </a:gridCol>
              </a:tblGrid>
              <a:tr h="205105">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段落</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概括内容</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7397576"/>
                  </a:ext>
                </a:extLst>
              </a:tr>
              <a:tr h="205105">
                <a:tc>
                  <a:txBody>
                    <a:bodyPr/>
                    <a:lstStyle/>
                    <a:p>
                      <a:pPr marL="0" marR="0" algn="ctr">
                        <a:buNone/>
                      </a:pP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③</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我</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走进松林，看见小蘑菇</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66231479"/>
                  </a:ext>
                </a:extLst>
              </a:tr>
              <a:tr h="205105">
                <a:tc>
                  <a:txBody>
                    <a:bodyPr/>
                    <a:lstStyle/>
                    <a:p>
                      <a:pPr marL="0" marR="0" algn="ctr">
                        <a:buNone/>
                      </a:pP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④</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⑤</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a:t>
                      </a:r>
                      <a:r>
                        <a:rPr 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0350847"/>
                  </a:ext>
                </a:extLst>
              </a:tr>
              <a:tr h="405130">
                <a:tc>
                  <a:txBody>
                    <a:bodyPr/>
                    <a:lstStyle/>
                    <a:p>
                      <a:pPr marL="0" marR="0" algn="ctr">
                        <a:buNone/>
                      </a:pP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⑥</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⑧</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松林中</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我</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看见蘑菇，它们在</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我</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熟睡时</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醒</a:t>
                      </a: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来</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1409715"/>
                  </a:ext>
                </a:extLst>
              </a:tr>
              <a:tr h="205105">
                <a:tc>
                  <a:txBody>
                    <a:bodyPr/>
                    <a:lstStyle/>
                    <a:p>
                      <a:pPr marL="0" marR="0" algn="ctr">
                        <a:buNone/>
                      </a:pP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⑨</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09098269"/>
                  </a:ext>
                </a:extLst>
              </a:tr>
            </a:tbl>
          </a:graphicData>
        </a:graphic>
      </p:graphicFrame>
      <p:sp>
        <p:nvSpPr>
          <p:cNvPr id="5" name="A_6192d"/>
          <p:cNvSpPr/>
          <p:nvPr/>
        </p:nvSpPr>
        <p:spPr>
          <a:xfrm>
            <a:off x="3569413" y="4631158"/>
            <a:ext cx="5811901"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提着空篮子，走出松林</a:t>
            </a:r>
            <a:endParaRPr lang="zh-CN" altLang="en-US" dirty="0"/>
          </a:p>
        </p:txBody>
      </p:sp>
      <p:sp>
        <p:nvSpPr>
          <p:cNvPr id="2" name="A_42b9a"/>
          <p:cNvSpPr/>
          <p:nvPr/>
        </p:nvSpPr>
        <p:spPr>
          <a:xfrm>
            <a:off x="3591638" y="3109698"/>
            <a:ext cx="5811901"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睡在松林，被小鸟惊醒</a:t>
            </a:r>
            <a:endParaRPr lang="zh-CN" altLang="en-US"/>
          </a:p>
        </p:txBody>
      </p:sp>
      <p:sp>
        <p:nvSpPr>
          <p:cNvPr id="3" name="文本框 2">
            <a:extLst>
              <a:ext uri="{FF2B5EF4-FFF2-40B4-BE49-F238E27FC236}">
                <a16:creationId xmlns:a16="http://schemas.microsoft.com/office/drawing/2014/main" id="{8BEC1789-6BFF-887B-E066-0408F6D9C48F}"/>
              </a:ext>
            </a:extLst>
          </p:cNvPr>
          <p:cNvSpPr txBox="1">
            <a:spLocks noChangeAspect="1"/>
          </p:cNvSpPr>
          <p:nvPr/>
        </p:nvSpPr>
        <p:spPr>
          <a:xfrm>
            <a:off x="679450" y="1365772"/>
            <a:ext cx="10833100" cy="672877"/>
          </a:xfrm>
          <a:prstGeom prst="rect">
            <a:avLst/>
          </a:prstGeom>
          <a:noFill/>
        </p:spPr>
        <p:txBody>
          <a:bodyPr wrap="square">
            <a:spAutoFit/>
          </a:bodyPr>
          <a:lstStyle/>
          <a:p>
            <a:pPr marL="0" marR="0">
              <a:lnSpc>
                <a:spcPct val="130000"/>
              </a:lnSpc>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阅读选文③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⑨段，理清文章脉络，补全内容。</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90026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1A95F0A-1671-665E-5D7E-0F9DD3BD775D}"/>
              </a:ext>
            </a:extLst>
          </p:cNvPr>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从修辞角度赏析选文第③段中的画线句子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38199"/>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运用拟人的修辞手法，将小蘑菇人格化，生动形象地写出了小蘑菇刚要露出泥土的情态，表达了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对小蘑菇的喜爱之情，语言富有情趣。</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8007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E1B3CC7-E811-651D-5AEC-7CEF3DE3A2C9}"/>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从描写的角度品析下面句子的表达效果。</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我蹲下来，屏住呼吸，无比惊喜又无比心疼地面对着它们。我不忍心采下它们</a:t>
            </a:r>
            <a:r>
              <a:rPr lang="zh-CN" altLang="en-US" sz="3200" b="1" dirty="0" smtClean="0">
                <a:effectLst/>
                <a:latin typeface="楷体" panose="02010609060101010101" pitchFamily="49" charset="-122"/>
                <a:ea typeface="楷体" panose="02010609060101010101" pitchFamily="49" charset="-122"/>
                <a:cs typeface="Times New Roman" panose="02020603050405020304" pitchFamily="18" charset="0"/>
              </a:rPr>
              <a:t>。</a:t>
            </a:r>
            <a:endParaRPr lang="en-US" altLang="zh-CN" sz="3200" b="1" dirty="0" smtClean="0">
              <a:effectLst/>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564907"/>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运用动作描写和心理描写，生动形象地写出</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见到长出来的蘑菇时既兴奋又不忍心采下它的样子，表达了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对蘑菇的喜爱和对大自然的热爱之情。</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9299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99E837-7A4D-4E47-920C-FC9E44E5E05C}"/>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结合选文内容，分析最后一段画波浪线句子的含义</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结合选文内容联系生活实际，谈谈你的感悟</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348659"/>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这句话的意思是说，虽然篮子是空的，但是却装满了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对大自然的热爱、对人与自然和谐相处的向往。童年这段亲近自然的美好记忆让</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一生难忘。</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76015"/>
            <a:ext cx="10833100" cy="2594300"/>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示例：选文告诉人们应该亲近大自然，热爱大自然，与自然和谐相处。我们平时应该走出高楼林立的城市，去乡间，去丛林，用心感受大自然的美好，同时不破坏自然，爱惜花草树木，这样世界才更美好。</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35811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787A719-0260-0A6B-5E45-C7AE522EE5CD}"/>
              </a:ext>
            </a:extLst>
          </p:cNvPr>
          <p:cNvSpPr txBox="1">
            <a:spLocks noChangeAspect="1"/>
          </p:cNvSpPr>
          <p:nvPr/>
        </p:nvSpPr>
        <p:spPr>
          <a:xfrm>
            <a:off x="679450" y="1042449"/>
            <a:ext cx="10833100" cy="5154103"/>
          </a:xfrm>
          <a:prstGeom prst="rect">
            <a:avLst/>
          </a:prstGeom>
          <a:noFill/>
        </p:spPr>
        <p:txBody>
          <a:bodyPr wrap="square">
            <a:spAutoFit/>
          </a:bodyPr>
          <a:lstStyle/>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三</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春走老山界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谭</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谈</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其实，只有到了四月，</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山</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野</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里</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的</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春</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色</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才最浓烈，最灿烂，春的表演才最癫狂！嫩绿的新叶，压在深绿的老叶上，此时全部张开了身姿，展示着它的魅力，使山色具有了鲜明的层次感。各种各样的野花，张狂地绽放，把或浓或淡的芳香，洒满坡坡岭岭。整个山野，都沐浴在芳香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我们此行，是去</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拜</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会</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红军长征途中著名的老山界。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05622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143EC58-A600-CF3D-AFBC-4ABF9783D123}"/>
              </a:ext>
            </a:extLst>
          </p:cNvPr>
          <p:cNvSpPr txBox="1">
            <a:spLocks noChangeAspect="1"/>
          </p:cNvSpPr>
          <p:nvPr/>
        </p:nvSpPr>
        <p:spPr>
          <a:xfrm>
            <a:off x="679450" y="1682623"/>
            <a:ext cx="10833100" cy="3873753"/>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汽车，在一个</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之</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字接一个</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之</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字的山间公路上奔驰。我的双眼，贪婪地向前张望。只见前面山头上的一棵棵大树，仿佛一个个绿色的云团，浮动在天际。刚刚下过一场雨，山腰里升腾起一缕缕轻纱似的云雾。山头在这一缕缕云雾里时隐时现，像一个披着婚纱的新娘，姿态娇美。</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老山界，深藏在舜皇山里。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56347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4A10EA1-5FA9-DA6C-4FFE-15FD77ACAD8A}"/>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们一路奔山而上，去追寻老山界。汽车在一块平地上停下了。这里是紫花坪，一丛丛、一树树紫色的杜鹃花，正热烈地绽放着，璀璨一片。紫花坪，真是名副其实！沿着山谷，一条小溪一路叮咚而下。几场春雨过后，窜动在小溪里的溪水更充沛了，溪水蹦跳着勇猛向前。</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遇到高崖，一蹦而下，化身壮丽的瀑布；遇到巨石，委曲求全，绕道而行。</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它总是千方百计向前奔去，去探寻更广阔的世界</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山东的溪，出山后注入湘江，而山西的溪，下山后就汇入资江。最后，都走进洞庭、长江、大海，到达它们终极的目标。</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07716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A5CCB2-DCEF-16D0-4869-4CE2DC75FB0F}"/>
              </a:ext>
            </a:extLst>
          </p:cNvPr>
          <p:cNvSpPr txBox="1">
            <a:spLocks noChangeAspect="1"/>
          </p:cNvSpPr>
          <p:nvPr/>
        </p:nvSpPr>
        <p:spPr>
          <a:xfrm>
            <a:off x="610112" y="918466"/>
            <a:ext cx="10971776" cy="5437899"/>
          </a:xfrm>
          <a:prstGeom prst="rect">
            <a:avLst/>
          </a:prstGeom>
          <a:noFill/>
        </p:spPr>
        <p:txBody>
          <a:bodyPr wrap="square">
            <a:spAutoFit/>
          </a:bodyPr>
          <a:lstStyle/>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终于，一块巨石立在我们面前。几个威严的大字，赫然入目：老山界。这里是</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1934</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年</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月，红军长征经过惨烈的湘江之战后，翻越的第一座大山。当年翻越这座山的陆定一，记下了这段难忘的经历。于是，一篇美文</a:t>
            </a:r>
            <a:r>
              <a:rPr lang="en-US" altLang="zh-CN" sz="30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老山界</a:t>
            </a:r>
            <a:r>
              <a:rPr lang="en-US" altLang="zh-CN" sz="30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进入了共和国的中小学课本，激励着一代代国人在人生的道路上奋勇前行。为纪念革命先辈，为宣传红军精神，傍着这座山的东安、新宁、城步三地，都立有老山界的碑石。那么，哪里，才是真正的老山界？这座山很大，老山界也很大。红军穿山而过，陆老到底描绘的是哪一段？这并不重要了。或者应该说，三块碑石标示的，都是真的。</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465713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C2119D8-1F31-889D-8C79-BDD73857741A}"/>
              </a:ext>
            </a:extLst>
          </p:cNvPr>
          <p:cNvSpPr txBox="1">
            <a:spLocks noChangeAspect="1"/>
          </p:cNvSpPr>
          <p:nvPr/>
        </p:nvSpPr>
        <p:spPr>
          <a:xfrm>
            <a:off x="679450" y="2002711"/>
            <a:ext cx="10833100" cy="3233578"/>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一、记叙文阅读</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一</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母亲恋街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碧</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峰</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母亲恋街。这印象打我记事时起。长大后，我渐渐晓得，母亲恋街，是生活在那个时代的无奈。</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9E35E4B-2F6F-32EB-6D58-DC82B7064D2D}"/>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这里，不时看到一队队游人，艰难地走在这条山道上，追寻当年红军的足迹。我站在碑前，望着山间荆棘丛生的小道，陷入了沉思。当年，红军战士，一路走去，走过二万五千里，经历了多少如湘江战役般惨烈的战斗，多少鲜活的生命，倒在这条路上啊！</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⑧</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这时，又一队着蓝色红军服的人，站在这块刻有老山界的巨石碑前宣誓，一个个神情庄重。每天，这块碑前，这条路上，总有人在追寻红军的足迹。他们中，有工人，有农民，有学生，有老者，更有青年</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红军自有后来人啊！</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594216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0444DD8-8F4D-77D4-DF9D-F03A721853DE}"/>
              </a:ext>
            </a:extLst>
          </p:cNvPr>
          <p:cNvSpPr txBox="1">
            <a:spLocks noChangeAspect="1"/>
          </p:cNvSpPr>
          <p:nvPr/>
        </p:nvSpPr>
        <p:spPr>
          <a:xfrm>
            <a:off x="679450" y="760612"/>
            <a:ext cx="10833100" cy="5641609"/>
          </a:xfrm>
          <a:prstGeom prst="rect">
            <a:avLst/>
          </a:prstGeom>
          <a:noFill/>
        </p:spPr>
        <p:txBody>
          <a:bodyPr wrap="square">
            <a:spAutoFit/>
          </a:bodyPr>
          <a:lstStyle/>
          <a:p>
            <a:pPr marL="0" marR="0" indent="70104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⑨</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如今，有一个汉子，走进了这座山，他沿着当年红军的足迹，要与居住在大山深处的山民手拉手，领着他们走一条新时代全民奔小康的长征之路。他要把散落在山谷深处的山货</a:t>
            </a:r>
            <a:r>
              <a:rPr lang="en-US" altLang="zh-CN"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野茶，带出山去，送进都市里家家户户的厅堂。从这座大山脚下走出去的山民之子老唐，放弃他在美国已有相当规模的事业，毅然回到家乡，寻找帮助乡亲致富的道路。山民们在山中采到野茶叶，一担一担地送往茶业加工厂。沉睡在大山里的野茶林，如今成了山民的取款机。</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⑩</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踏春舜皇山，追寻老山界，探访采茶人，让人发出由衷的感叹：老山界人正奔走在乡村振兴的新长征路上！</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有删改</a:t>
            </a: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48487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94F1E37-F927-79F5-A3F5-552E94E8D7CD}"/>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下列对文章的分析，不正确的一项是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．文章以走访老山界的游踪为行文线索，串联起作者的见闻与感受，脉络清晰。</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．第③自然段联想丰富，描绘了一幅娇美动人的雨后山景图，给人以如梦如幻之感。</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．第⑥自然段作者写自己未能确定陆老笔下老山界的位置而遗憾，体现其求真精神。</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．文末“取款机”喻指野茶林给山民带来持续经济收益，写出了山民的获得感。</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cfa6e"/>
          <p:cNvSpPr/>
          <p:nvPr/>
        </p:nvSpPr>
        <p:spPr>
          <a:xfrm>
            <a:off x="8146415" y="818881"/>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83705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1CF2DD6-0E95-BF92-1643-6E1F0587DB3B}"/>
              </a:ext>
            </a:extLst>
          </p:cNvPr>
          <p:cNvSpPr txBox="1">
            <a:spLocks noChangeAspect="1"/>
          </p:cNvSpPr>
          <p:nvPr/>
        </p:nvSpPr>
        <p:spPr>
          <a:xfrm>
            <a:off x="679450" y="2002711"/>
            <a:ext cx="10912782" cy="265303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首段中作者笔下“山野里的春色”有什么特点？表达什么情感？请结合全文简要分析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54926"/>
            <a:ext cx="10912782" cy="1313052"/>
          </a:xfrm>
          <a:prstGeom prst="rect">
            <a:avLst/>
          </a:prstGeom>
        </p:spPr>
        <p:txBody>
          <a:bodyPr wrap="squar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特点：最浓烈、最灿烂。</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情感：表达作者对春天的赞美，对春访老山界的期待与</a:t>
            </a:r>
            <a:r>
              <a:rPr lang="zh-CN" altLang="en-US" sz="3200" b="1" dirty="0" smtClean="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向往。</a:t>
            </a:r>
            <a:r>
              <a:rPr lang="zh-CN" altLang="en-US" sz="3200" b="1"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2588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EC4099-D0D0-4F3A-ACDE-01E41F8DB7E3}"/>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联系上下文，按照要求赏析。</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我们此行，是去</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拜</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会</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红军长征途中著名的老山界。</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赏析加点词语</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遇到高崖，一蹦而下，化身壮丽的瀑布；遇到巨石，委曲求全，绕道而行。</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赏析句子</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611282"/>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拜会</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指拜访会见；用语正式、庄重，表达对老山界的敬意。</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5142661"/>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将溪水人格化，生动地写出了崖石间溪水的奔流之美及溪水所象征的能屈能伸、一往无前的品格之美。</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66928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D85F591-C119-1D82-0E92-FA776C0CDDF5}"/>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文章写老山界时，还提及陆定一的</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老山界</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，这样写有什么好处？请简要分析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61865"/>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点明老山界是红军长征的途经地，为下文写老山界人的新长征之路做铺垫；丰富文章内容，增强文章的历史感；有助于读者联系</a:t>
            </a:r>
            <a:r>
              <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老山界</a:t>
            </a:r>
            <a:r>
              <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理解本文的深层意蕴。</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9560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4059780-EAF8-84D4-D218-C8DDF1AFFF5B}"/>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结尾处为什么说“老山界人正奔走在乡村振兴的新长征路上”？这与标题有什么内在联系？请简要分析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61866"/>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新长征路</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指老山界乡村振兴之路，老山界人新长征的胜利需要继承发扬长征精神。</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暗示老山界迎来</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乡村振兴</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的春天，揭示了标题中</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春</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的深层含意。</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7374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32EB7A3-AD89-2973-EE53-536036EA9A3D}"/>
              </a:ext>
            </a:extLst>
          </p:cNvPr>
          <p:cNvSpPr txBox="1">
            <a:spLocks noChangeAspect="1"/>
          </p:cNvSpPr>
          <p:nvPr/>
        </p:nvSpPr>
        <p:spPr>
          <a:xfrm>
            <a:off x="679450" y="1362536"/>
            <a:ext cx="10833100" cy="4513928"/>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二、说明文阅读</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一</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锔瓷：瓷器的涅槃重生</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王红泉</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中国是瓷之故乡，是制瓷用瓷大国。瓷器以其坚硬耐磨、不腐不坏、持久使用等优点，被人们喜爱和广泛使用。瓷器烧制的不易和器物易碎的特点，催生了使破损的瓷器得以重生的锔瓷技艺。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658580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169063-0A05-2650-2D98-79D6373CD786}"/>
              </a:ext>
            </a:extLst>
          </p:cNvPr>
          <p:cNvSpPr txBox="1">
            <a:spLocks noChangeAspect="1"/>
          </p:cNvSpPr>
          <p:nvPr/>
        </p:nvSpPr>
        <p:spPr>
          <a:xfrm>
            <a:off x="632234" y="1626388"/>
            <a:ext cx="10927531" cy="3873753"/>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对于</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锔</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的解释，南朝</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玉篇</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金部</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中为</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以铁缚物</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，现代</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新华字典</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中是</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用锔子</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一种两脚钉</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连合破裂的器物，锔盆、锔缸、锔锅、锔碗</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现代汉语大词典</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修订本</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中则是</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用锔子连合破裂的陶瓷器等</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。可以看出，</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锔</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的定义自古至今表达基本一致，就是用铁器连缀固定物体的意思。</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32139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B5D4864-8C59-C6F6-B043-D08CD42524F6}"/>
              </a:ext>
            </a:extLst>
          </p:cNvPr>
          <p:cNvSpPr txBox="1">
            <a:spLocks noChangeAspect="1"/>
          </p:cNvSpPr>
          <p:nvPr/>
        </p:nvSpPr>
        <p:spPr>
          <a:xfrm>
            <a:off x="679450" y="3557286"/>
            <a:ext cx="10833100" cy="1953227"/>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锔瓷的常用工具有钻、锤、钳、镊、钩、剪、砧、锉等，另外小火炉、风箱、白泥、垫布、马扎和锔子也是锔瓷必备器物。</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8E603917-D0AD-5E9E-0136-D9C010F48EB7}"/>
              </a:ext>
            </a:extLst>
          </p:cNvPr>
          <p:cNvSpPr txBox="1">
            <a:spLocks noChangeAspect="1"/>
          </p:cNvSpPr>
          <p:nvPr/>
        </p:nvSpPr>
        <p:spPr>
          <a:xfrm>
            <a:off x="679450" y="963884"/>
            <a:ext cx="10833100" cy="2593402"/>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锔这种工艺在古代应用广泛，</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一</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般</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应用于瓷器、陶器、瓦器、玻璃器等器物上</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，玉器上也时有应用，但应用最多最有影响力的是对瓷器的修复。锔瓷就是锔艺在瓷器修补上的应用，是一门历史悠久的传统手艺。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19327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4299515-36B5-1A79-CA5E-45F13543E9EA}"/>
              </a:ext>
            </a:extLst>
          </p:cNvPr>
          <p:cNvSpPr txBox="1">
            <a:spLocks noChangeAspect="1"/>
          </p:cNvSpPr>
          <p:nvPr/>
        </p:nvSpPr>
        <p:spPr>
          <a:xfrm>
            <a:off x="679450" y="1042449"/>
            <a:ext cx="10833100" cy="5154103"/>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那些年，我家的后菜园，每年都要栽种两茬大片的春菜</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雪里蕻</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当春菜长得密密匝匝，嫩得能掐出水来的时候，母亲就把它们齐根砍掉，然后清洗、晾晒。在风火日头里，春菜两三天就风干了水分，一棵棵变得瘦小软绵，一场剁腌菜的苦重活儿就由母亲领衔开始。一家人轮换着，总能把腌菜剁得特细。吃过母亲腌菜的人，都说母亲的手艺好，腌的菜从来不腐烂。其实，母亲的腌菜香、味道好，完全是母亲认真仔细的结果。</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925155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43CA1FA-34B2-8BBC-BA27-39DD5450A7B1}"/>
              </a:ext>
            </a:extLst>
          </p:cNvPr>
          <p:cNvSpPr txBox="1">
            <a:spLocks noChangeAspect="1"/>
          </p:cNvSpPr>
          <p:nvPr/>
        </p:nvSpPr>
        <p:spPr>
          <a:xfrm>
            <a:off x="679450" y="720743"/>
            <a:ext cx="10833100" cy="5794279"/>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锔瓷一般可以分为找碴对缝、绑扎定型、定位记点、打孔、钉锔钉、补漏、试水七个工艺流程。匠人先要对破损的瓷器进行审视、挑选、试拼、组对，尝试如何恢复瓷器的原状；之后用麻绳或布带把拼好的破碎瓷器</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五花大绑</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进行缠绕固定，使之初步形成整体，方便下一步的工作；再根据瓷器的尺寸、壁厚、纹裂结构及位置、走向，确定锔钉大小、位置和数量。锔钉过多，费工费料，得不偿失；锔钉过少，则可能连接强度不够，影响修复后瓷器的使用。所以其定位记点大有讲究。</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989163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A7BE8AA-11DB-CFFB-2322-83EFE917F3D0}"/>
              </a:ext>
            </a:extLst>
          </p:cNvPr>
          <p:cNvSpPr txBox="1">
            <a:spLocks noChangeAspect="1"/>
          </p:cNvSpPr>
          <p:nvPr/>
        </p:nvSpPr>
        <p:spPr>
          <a:xfrm>
            <a:off x="679450" y="739868"/>
            <a:ext cx="10833100" cy="5765361"/>
          </a:xfrm>
          <a:prstGeom prst="rect">
            <a:avLst/>
          </a:prstGeom>
          <a:noFill/>
        </p:spPr>
        <p:txBody>
          <a:bodyPr wrap="square">
            <a:spAutoFit/>
          </a:bodyPr>
          <a:lstStyle/>
          <a:p>
            <a:pPr marL="0" marR="0" indent="701040">
              <a:lnSpc>
                <a:spcPct val="130000"/>
              </a:lnSpc>
            </a:pPr>
            <a:r>
              <a:rPr lang="zh-CN" altLang="en-US" sz="26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2600" b="1" dirty="0">
                <a:effectLst/>
                <a:latin typeface="楷体" panose="02010609060101010101" pitchFamily="49" charset="-122"/>
                <a:ea typeface="楷体" panose="02010609060101010101" pitchFamily="49" charset="-122"/>
                <a:cs typeface="Times New Roman" panose="02020603050405020304" pitchFamily="18" charset="0"/>
              </a:rPr>
              <a:t>打孔是对锔瓷匠人的一大考验。一般瓷器厚度只有几毫米，打孔的深浅须控制在毫厘之间。钻瓷器一定要用金刚钻，打完孔后，锔匠用小锤、镊子等工具，把锔钉钉入打好的孔中。这很考验匠人的手上功夫，轻了钉不进去或钉不到位，重了则会敲碎瓷器。有经验的锔匠是凭手感和声音来判断锔钉打入的深浅以及锔合紧密程度是否合适。锔钉也有讲究，其制作是锔瓷的重要组成部分。</a:t>
            </a:r>
            <a:r>
              <a:rPr lang="zh-CN" altLang="en-US" sz="26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锔钉按材料分为金钉、银钉、铜钉、铁钉等，按形式分为素钉、花钉等。</a:t>
            </a:r>
            <a:r>
              <a:rPr lang="zh-CN" altLang="en-US" sz="2600" b="1" dirty="0">
                <a:effectLst/>
                <a:latin typeface="楷体" panose="02010609060101010101" pitchFamily="49" charset="-122"/>
                <a:ea typeface="楷体" panose="02010609060101010101" pitchFamily="49" charset="-122"/>
                <a:cs typeface="Times New Roman" panose="02020603050405020304" pitchFamily="18" charset="0"/>
              </a:rPr>
              <a:t>花钉要根据瓷器碎裂部位的情况而独家设计、量身定制，每一个花钉都要经过砸样、锉底、刮面、较煅、盘脚至少五个工序，其大小形状各不相同，外形设计成花草虫鱼等吉祥图案，一般都会进行捶捣等细致加工，使其整体与修补的瓷器器型相贴敷，再加以錾刻，兼具功能性和艺术性，是锔瓷的高端工艺。</a:t>
            </a:r>
            <a:endParaRPr lang="zh-CN" altLang="en-US" sz="26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17330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912DF47-F110-57B2-DB4C-F8F13633EB5F}"/>
              </a:ext>
            </a:extLst>
          </p:cNvPr>
          <p:cNvSpPr txBox="1">
            <a:spLocks noChangeAspect="1"/>
          </p:cNvSpPr>
          <p:nvPr/>
        </p:nvSpPr>
        <p:spPr>
          <a:xfrm>
            <a:off x="679450" y="2107092"/>
            <a:ext cx="10833100" cy="3233578"/>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锔钉钉好后，匠人用鸡蛋清和瓷粉</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或用糯米汁与石灰粉</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调和制成泥子，用以填补缝隙和少许缺失的部位，防止瓷器渗水，使修补部位更加规整美观。泥子施加后要等其干硬。最后一步是试水。匠人会将水倒入修复好的器皿中，几分钟后仍滴水不漏，即完成了一件瓷器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重生</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930187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949CF21-03B7-42D9-5440-5D4ACADC10C3}"/>
              </a:ext>
            </a:extLst>
          </p:cNvPr>
          <p:cNvSpPr txBox="1">
            <a:spLocks noChangeAspect="1"/>
          </p:cNvSpPr>
          <p:nvPr/>
        </p:nvSpPr>
        <p:spPr>
          <a:xfrm>
            <a:off x="679450" y="1362536"/>
            <a:ext cx="10833100" cy="4513928"/>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⑧</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锔以合道，器以传情。破损的瓷器在锔瓷艺人的手中涅槃重生，获得二次生命，这迎合了中国人</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敬天惜物</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的传统思想，赋予了</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旧物</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新的文化内涵和独特的艺术价值。锔瓷锔的是瓷器，合的是天道，传承的是民族情感。锔瓷艺术的继承和发展，在树立民族文化自信中展现传统技艺的智慧和力量。</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中华瑰宝</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2023</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年</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07</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期</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69727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5B3F204-0BC1-1EDC-2316-5074B9292999}"/>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选文以“锔瓷：瓷器的涅槃重生”为标题，有什么作用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选文第⑤段和第⑥段能否调换顺序？请你简要分析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345189"/>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点明了本文的说明对象。</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涅槃重生</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运用拟人的修辞手法，生动形象，可以激发读者的阅读兴趣。</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252933"/>
            <a:ext cx="10833100" cy="3234475"/>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第</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段先总体说明锔瓷一般分为七个工艺流程，然后按照先后顺序，具体介绍找碴对缝、绑扎定型、定位记点这几个步骤。第</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⑥</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段所介绍的工艺流程均在第</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段所介绍的工艺流程之后，二者与前文说明的内容相对应。因此不能调换顺序。</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93487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F32F0A2-71A6-9DFE-F01C-F576879FEB48}"/>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选文第⑥段画线句运用了哪种说明方法？有什么作用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632178"/>
            <a:ext cx="10833100" cy="259340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分类别。</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详细地介绍了锔钉的分类</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分别按材料、形式分类</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，条理清楚地说明了制作锔瓷时所使用的锔钉，突出锔钉也有讲究这一特点。使说明更具条理性。</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32796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15B857D2-67BE-9572-B1F4-B01E2FFAF4FA}"/>
              </a:ext>
            </a:extLst>
          </p:cNvPr>
          <p:cNvGraphicFramePr>
            <a:graphicFrameLocks noGrp="1" noChangeAspect="1"/>
          </p:cNvGraphicFramePr>
          <p:nvPr>
            <p:extLst>
              <p:ext uri="{D42A27DB-BD31-4B8C-83A1-F6EECF244321}">
                <p14:modId xmlns:p14="http://schemas.microsoft.com/office/powerpoint/2010/main" val="1905000432"/>
              </p:ext>
            </p:extLst>
          </p:nvPr>
        </p:nvGraphicFramePr>
        <p:xfrm>
          <a:off x="679450" y="3116898"/>
          <a:ext cx="10833100" cy="1979930"/>
        </p:xfrm>
        <a:graphic>
          <a:graphicData uri="http://schemas.openxmlformats.org/drawingml/2006/table">
            <a:tbl>
              <a:tblPr/>
              <a:tblGrid>
                <a:gridCol w="5117214">
                  <a:extLst>
                    <a:ext uri="{9D8B030D-6E8A-4147-A177-3AD203B41FA5}">
                      <a16:colId xmlns:a16="http://schemas.microsoft.com/office/drawing/2014/main" val="1609554287"/>
                    </a:ext>
                  </a:extLst>
                </a:gridCol>
                <a:gridCol w="5715886">
                  <a:extLst>
                    <a:ext uri="{9D8B030D-6E8A-4147-A177-3AD203B41FA5}">
                      <a16:colId xmlns:a16="http://schemas.microsoft.com/office/drawing/2014/main" val="3168835984"/>
                    </a:ext>
                  </a:extLst>
                </a:gridCol>
              </a:tblGrid>
              <a:tr h="1005205">
                <a:tc>
                  <a:txBody>
                    <a:bodyPr/>
                    <a:lstStyle/>
                    <a:p>
                      <a:pPr marL="0" marR="0">
                        <a:buNone/>
                      </a:pPr>
                      <a:r>
                        <a:rPr lang="zh-CN" altLang="en-US" sz="3200" b="1">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锔这种工艺在古代应用广泛，</a:t>
                      </a:r>
                      <a:r>
                        <a:rPr lang="zh-CN" altLang="en-US" sz="3200" b="1" spc="-200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一</a:t>
                      </a:r>
                      <a:r>
                        <a:rPr lang="zh-CN" altLang="en-US" sz="3200" b="1" baseline="-2500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般</a:t>
                      </a:r>
                      <a:r>
                        <a:rPr lang="zh-CN" altLang="en-US" sz="3200" b="1" baseline="-2500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a:effectLst/>
                          <a:latin typeface="楷体" panose="02010609060101010101" pitchFamily="49" charset="-122"/>
                          <a:ea typeface="楷体" panose="02010609060101010101" pitchFamily="49" charset="-122"/>
                          <a:cs typeface="Times New Roman" panose="02020603050405020304" pitchFamily="18" charset="0"/>
                        </a:rPr>
                        <a:t>应用于瓷器、陶器、瓦器、玻璃器等器物上。</a:t>
                      </a:r>
                      <a:endParaRPr lang="zh-CN" altLang="en-US"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批注：</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加点词</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一般</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的作用是</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p>
                    <a:p>
                      <a:pPr marL="0" marR="0">
                        <a:buNone/>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体现出说明文语言</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baseline="0"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楷体" panose="02010609060101010101" pitchFamily="49" charset="-122"/>
                          <a:ea typeface="楷体" panose="02010609060101010101" pitchFamily="49" charset="-122"/>
                          <a:cs typeface="Times New Roman" panose="02020603050405020304" pitchFamily="18" charset="0"/>
                        </a:rPr>
                        <a:t>的</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特点</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2177964"/>
                  </a:ext>
                </a:extLst>
              </a:tr>
            </a:tbl>
          </a:graphicData>
        </a:graphic>
      </p:graphicFrame>
      <p:sp>
        <p:nvSpPr>
          <p:cNvPr id="6" name="A_4829e"/>
          <p:cNvSpPr/>
          <p:nvPr/>
        </p:nvSpPr>
        <p:spPr>
          <a:xfrm>
            <a:off x="6129722" y="4603139"/>
            <a:ext cx="34655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准确性、严密性</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6edd0"/>
          <p:cNvSpPr/>
          <p:nvPr/>
        </p:nvSpPr>
        <p:spPr>
          <a:xfrm>
            <a:off x="5721734" y="4115459"/>
            <a:ext cx="2241614"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加以限制</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2" name="A_f7bf9"/>
          <p:cNvSpPr/>
          <p:nvPr/>
        </p:nvSpPr>
        <p:spPr>
          <a:xfrm>
            <a:off x="6537709" y="3627779"/>
            <a:ext cx="4995927"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对锔这种工艺的应用范围</a:t>
            </a:r>
            <a:endParaRPr lang="zh-CN" altLang="en-US" dirty="0"/>
          </a:p>
        </p:txBody>
      </p:sp>
      <p:sp>
        <p:nvSpPr>
          <p:cNvPr id="3" name="文本框 2">
            <a:extLst>
              <a:ext uri="{FF2B5EF4-FFF2-40B4-BE49-F238E27FC236}">
                <a16:creationId xmlns:a16="http://schemas.microsoft.com/office/drawing/2014/main" id="{FD7FF846-F939-CCB7-EF78-1E399CF94EB5}"/>
              </a:ext>
            </a:extLst>
          </p:cNvPr>
          <p:cNvSpPr txBox="1">
            <a:spLocks noChangeAspect="1"/>
          </p:cNvSpPr>
          <p:nvPr/>
        </p:nvSpPr>
        <p:spPr>
          <a:xfrm>
            <a:off x="561463" y="1803846"/>
            <a:ext cx="10833100" cy="1313052"/>
          </a:xfrm>
          <a:prstGeom prst="rect">
            <a:avLst/>
          </a:prstGeom>
          <a:noFill/>
        </p:spPr>
        <p:txBody>
          <a:bodyPr wrap="square">
            <a:spAutoFit/>
          </a:bodyPr>
          <a:lstStyle/>
          <a:p>
            <a:pPr marL="0" marR="0">
              <a:lnSpc>
                <a:spcPct val="130000"/>
              </a:lnSpc>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宁宁在阅读文章时对文章内容进行了批注。请你帮他将批注补充完整。</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9857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6D6B8FF-73D2-2FB2-0988-DFA120D899B1}"/>
              </a:ext>
            </a:extLst>
          </p:cNvPr>
          <p:cNvSpPr txBox="1">
            <a:spLocks noChangeAspect="1"/>
          </p:cNvSpPr>
          <p:nvPr/>
        </p:nvSpPr>
        <p:spPr>
          <a:xfrm>
            <a:off x="399231" y="710050"/>
            <a:ext cx="10986524" cy="5437899"/>
          </a:xfrm>
          <a:prstGeom prst="rect">
            <a:avLst/>
          </a:prstGeom>
          <a:noFill/>
        </p:spPr>
        <p:txBody>
          <a:bodyPr wrap="square">
            <a:spAutoFit/>
          </a:bodyPr>
          <a:lstStyle/>
          <a:p>
            <a:pPr marL="0" marR="0" algn="ctr">
              <a:lnSpc>
                <a:spcPct val="130000"/>
              </a:lnSpc>
              <a:buNone/>
            </a:pPr>
            <a:r>
              <a:rPr lang="en-US" altLang="zh-CN" sz="30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000" b="1" dirty="0">
                <a:effectLst/>
                <a:latin typeface="黑体" panose="02010609060101010101" pitchFamily="49" charset="-122"/>
                <a:ea typeface="黑体" panose="02010609060101010101" pitchFamily="49" charset="-122"/>
                <a:cs typeface="Times New Roman" panose="02020603050405020304" pitchFamily="18" charset="0"/>
              </a:rPr>
              <a:t>二</a:t>
            </a:r>
            <a:r>
              <a:rPr lang="en-US" altLang="zh-CN" sz="30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000" b="1" dirty="0">
                <a:effectLst/>
                <a:latin typeface="黑体" panose="02010609060101010101" pitchFamily="49" charset="-122"/>
                <a:ea typeface="黑体" panose="02010609060101010101" pitchFamily="49" charset="-122"/>
                <a:cs typeface="Times New Roman" panose="02020603050405020304" pitchFamily="18" charset="0"/>
              </a:rPr>
              <a:t>中国古典建筑艺术</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000" b="1" dirty="0">
                <a:effectLst/>
                <a:latin typeface="仿宋" panose="02010609060101010101" pitchFamily="49" charset="-122"/>
                <a:ea typeface="仿宋" panose="02010609060101010101" pitchFamily="49" charset="-122"/>
                <a:cs typeface="Times New Roman" panose="02020603050405020304" pitchFamily="18" charset="0"/>
              </a:rPr>
              <a:t>刘先觉</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中国古典建筑一般是由木结构组成的，外观上明显地分为台基、屋身和屋顶三个部分，其中屋顶通常是最引人注目的重点。台基、屋身、屋顶的完美结合，呈现中国古典建筑的整体之美。</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台基位于建筑物底部，既起防潮作用，又有衬托效果。不少大型建筑有好几层台基，显得更加雄伟壮丽。</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例如，天坛祈年殿就有三层台基，总高达</a:t>
            </a:r>
            <a:r>
              <a:rPr lang="en-US" altLang="zh-CN" sz="30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米，雕栏环绕的三层汉白玉圆台，衬托着上部以蓝绿色调为主的殿宇，使之更显壮丽恢宏。</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554501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70AE893-CAC8-1DED-44E4-E24154904328}"/>
              </a:ext>
            </a:extLst>
          </p:cNvPr>
          <p:cNvSpPr txBox="1">
            <a:spLocks noChangeAspect="1"/>
          </p:cNvSpPr>
          <p:nvPr/>
        </p:nvSpPr>
        <p:spPr>
          <a:xfrm>
            <a:off x="679449" y="672122"/>
            <a:ext cx="11089763" cy="6038063"/>
          </a:xfrm>
          <a:prstGeom prst="rect">
            <a:avLst/>
          </a:prstGeom>
          <a:noFill/>
        </p:spPr>
        <p:txBody>
          <a:bodyPr wrap="square">
            <a:spAutoFit/>
          </a:bodyPr>
          <a:lstStyle/>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屋身是中国古典建筑的主体部分。一般为木结构梁架组成，木质结构</a:t>
            </a:r>
            <a:r>
              <a:rPr lang="zh-CN" altLang="en-US" sz="30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通</a:t>
            </a:r>
            <a:r>
              <a:rPr lang="zh-CN" altLang="en-US" sz="30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0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常</a:t>
            </a:r>
            <a:r>
              <a:rPr lang="zh-CN" altLang="en-US" sz="30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由榫卯联结，榫卯结构有较好的减震效果，从而保证房屋的坚固。外墙与隔墙只不过是起围护作用，因此中国俗语中有</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墙倒屋不塌</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的说法，因为承重构件是木柱和梁架，而不是墙，这和现代结构中的框架原理颇为相似。建筑正面所排列的柱子形成一些</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开间</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，两侧的柱子排列则组成了建筑的</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进深</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它的大小与数量根据正面开间来定。开间通常是单数，而进深为双数。艺术上为了强调中轴线与中心部位，中间的开间往往较两侧略宽，从而使单调的开间排列显出细微的变化。柱身与柱础也通过油漆与雕刻加以修饰，使建筑更加精致与美观。</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7076749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6913C39-152F-93B4-DFF5-1AF8CDACBEE0}"/>
              </a:ext>
            </a:extLst>
          </p:cNvPr>
          <p:cNvSpPr txBox="1">
            <a:spLocks noChangeAspect="1"/>
          </p:cNvSpPr>
          <p:nvPr/>
        </p:nvSpPr>
        <p:spPr>
          <a:xfrm>
            <a:off x="679450" y="1362536"/>
            <a:ext cx="10833100" cy="4513928"/>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大型古典建筑柱顶上通常有</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斗拱</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，这些斗拱都是由一块块木构件组合而成，目的是支撑硕大的房檐，起着内外平衡、上下连接的作用。这是中国建筑艺术中特有的部分。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屋顶是中国古典建筑艺术中最富有表现力的部分，形式多种多样，常见的有平顶、悬山顶、拱顶、庑殿顶、歇山顶、重檐顶等十几种。这些屋顶的基本形式又可组合成复杂多变的屋顶组合形体，显示中国古典建筑的高度成就。</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870888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D20FC8-C041-FB9E-C7C5-E891F7B91F8C}"/>
              </a:ext>
            </a:extLst>
          </p:cNvPr>
          <p:cNvSpPr txBox="1">
            <a:spLocks noChangeAspect="1"/>
          </p:cNvSpPr>
          <p:nvPr/>
        </p:nvSpPr>
        <p:spPr>
          <a:xfrm>
            <a:off x="595363" y="710050"/>
            <a:ext cx="11001273" cy="5437899"/>
          </a:xfrm>
          <a:prstGeom prst="rect">
            <a:avLst/>
          </a:prstGeom>
          <a:noFill/>
        </p:spPr>
        <p:txBody>
          <a:bodyPr wrap="square">
            <a:spAutoFit/>
          </a:bodyPr>
          <a:lstStyle/>
          <a:p>
            <a:pPr marL="0" marR="0" indent="70104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每年母亲做的腌菜都要把家里十几个大大小小的坛子装满，家里的角落旮旯里都扣满了形状大小不一的腌菜坛子。母亲做的腌菜需要三五个月时间的等待，直到确信腌菜彻底腌熟了，母亲才会翻坛开盖。</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这时的腌菜泛着一层</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微</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黄</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，溢出一股</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清</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香</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，不用下锅，用手拈上一点放入口中，就让人有一种</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奇</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味</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绵</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长</a:t>
            </a:r>
            <a:r>
              <a:rPr lang="zh-CN" altLang="en-US" sz="30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的快感。</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余下来，就是母亲旷日持久地挑着腌菜去集市卖。那时的永安堡集市是个露天早市，每天一大早只有两三个小时开市。为抢个好地点，母亲要在鸡叫头遍就出发，往往在太阳升起时就能卖完两竹篮的腌菜，正好回家赶上生产队的出工。</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709978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FC5F6F0-08B6-ADD8-16A9-861F7B7C2BBB}"/>
              </a:ext>
            </a:extLst>
          </p:cNvPr>
          <p:cNvSpPr txBox="1">
            <a:spLocks noChangeAspect="1"/>
          </p:cNvSpPr>
          <p:nvPr/>
        </p:nvSpPr>
        <p:spPr>
          <a:xfrm>
            <a:off x="679450" y="893347"/>
            <a:ext cx="10833100" cy="5641609"/>
          </a:xfrm>
          <a:prstGeom prst="rect">
            <a:avLst/>
          </a:prstGeom>
          <a:noFill/>
        </p:spPr>
        <p:txBody>
          <a:bodyPr wrap="square">
            <a:spAutoFit/>
          </a:bodyPr>
          <a:lstStyle/>
          <a:p>
            <a:pPr marL="0" marR="0" indent="701040">
              <a:lnSpc>
                <a:spcPct val="130000"/>
              </a:lnSpc>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古典建筑屋顶的屋面一般都做有明显的曲线。屋顶上部坡度较陡，下部较平缓，既便于雨水排泄，又有利于日照与通风。在歇山顶与庑殿顶的建筑中，屋檐都微微地向两侧升高，屋角部分明显起翘，形成翼角如飞的意境，使中国古典建筑艺术上升到一个高峰。屋顶的形式与瓦的色彩在封建社会中也有等级的区分，其中黄色最为高贵，重檐庑殿顶则是最高级别。屋顶上部一般都设有正脊，脊的端部大多做有脊兽或其他装饰。因此，古典建筑的屋顶不仅在艺术上没有沉重庞大的感觉，而且还成为表现建筑艺术的重要部位。你如果登上北京的景山，从北向南俯瞰故宫全景，那些高低起伏的黄色琉璃瓦屋顶组合，真会使你如入仙境。</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757689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0FA02D1-588A-7BC6-56D2-484F0C5D3971}"/>
              </a:ext>
            </a:extLst>
          </p:cNvPr>
          <p:cNvSpPr txBox="1">
            <a:spLocks noChangeAspect="1"/>
          </p:cNvSpPr>
          <p:nvPr/>
        </p:nvSpPr>
        <p:spPr>
          <a:xfrm>
            <a:off x="679450" y="2002711"/>
            <a:ext cx="10833100" cy="3233578"/>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江南与华南一带私家古典建筑的屋顶，风格与北方官式古典建筑大有区别，它们不像北方那样严谨庄重，而是比较轻巧精致、色调淡雅。粉墙黛瓦，翘角飞檐，分外灵动与秀丽。</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建筑艺术的语言</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，有删改</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6757526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0E8CBEC-0519-3AA5-6222-5F2D7A2FA47A}"/>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第②段画线部分有什么作用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第③段中加点词语“通常”能否删去，为什么</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978236"/>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运用举例子和列数字的说明方法，具体有力地说明了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不少大型建筑有好几层台基，显得更加雄伟壮丽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78852"/>
            <a:ext cx="10833100" cy="1954125"/>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不能删去。</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通常</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是指一般情况下，木质结构由榫卯联结，不排除特殊情况。如果去掉，不符合客观事实。体现说明文语言的准确性。</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8663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51F251F-925E-E552-EFC0-8676510CD9E5}"/>
              </a:ext>
            </a:extLst>
          </p:cNvPr>
          <p:cNvSpPr txBox="1">
            <a:spLocks noChangeAspect="1"/>
          </p:cNvSpPr>
          <p:nvPr/>
        </p:nvSpPr>
        <p:spPr>
          <a:xfrm>
            <a:off x="679450" y="18122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阅读第⑤</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⑦段，说说“屋顶”的艺术表现力体现在哪些方面</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064917"/>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形式多种多样，显示中国古典建筑的高度成就。</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屋顶的形式与瓦的色彩在封建社会中有等级的区分。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南北古典建筑的屋顶风格各异，或严谨庄重，或灵动秀丽。</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13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ED78FB-9ADE-9932-B61D-29E96C9EDC11}"/>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同学们研读全文后，对第④段是否需要删去意见不一。请说说你的观点及理由</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38197"/>
            <a:ext cx="10833100" cy="259340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示例一：不能去掉。</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斗拱</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连接屋身和屋顶，起着内外平衡的作用，此段在结构上也起着承上启下的作用。</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示例二：可以去掉。此文介绍的是台基、屋身、屋顶，介绍</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斗拱</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与文章内容无关，显得多余。</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3600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3E8E52-9869-5F81-F60A-9A64D6F21A0B}"/>
              </a:ext>
            </a:extLst>
          </p:cNvPr>
          <p:cNvSpPr txBox="1">
            <a:spLocks noChangeAspect="1"/>
          </p:cNvSpPr>
          <p:nvPr/>
        </p:nvSpPr>
        <p:spPr>
          <a:xfrm>
            <a:off x="234028" y="725119"/>
            <a:ext cx="11723944" cy="5641609"/>
          </a:xfrm>
          <a:prstGeom prst="rect">
            <a:avLst/>
          </a:prstGeom>
          <a:noFill/>
        </p:spPr>
        <p:txBody>
          <a:bodyPr wrap="square">
            <a:spAutoFit/>
          </a:bodyPr>
          <a:lstStyle/>
          <a:p>
            <a:pPr marL="0" marR="0" algn="ctr">
              <a:lnSpc>
                <a:spcPct val="130000"/>
              </a:lnSpc>
              <a:buNone/>
            </a:pPr>
            <a:r>
              <a:rPr lang="en-US" altLang="zh-CN"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三</a:t>
            </a:r>
            <a:r>
              <a:rPr lang="en-US" altLang="zh-CN"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苏州园林的花窗</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    ①</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游览苏州园林，走在蜿蜒迂曲的回廊上，或歇息在厅阁亭榭内，没有人不被那些设计精美、做工考究、形态各异的花窗吸引。透过这些花窗，墙外的景致若隐若现，亦真亦幻，别有意趣。</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  ②</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苏州园林的花窗式样之多，号称世界之最。光窗框就有多边形、圆形、月牙形、宝瓶形、如意形等多种形状；窗芯更是样式无穷，变化多端，常见的有菱花、书条、绦环、鱼鳞、钱纹等等，各种图纹层层相套、交错穿插，衍生出无尽的缤纷意态。花窗犹如墙之眉眼，以其多变的造型、精美的纹饰使之顾盼有姿。它既可使平直的墙面一扫沉闷、单调之感，又可因不同的光影搭配，而在白粉墙上</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绘就</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一幅幅水墨画，美不胜收。</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3094890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5CCF9A8-5FCA-837D-FEA3-0AE7CF6261D0}"/>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28067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③</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苏州园林的花窗不仅是一种装饰，也是文人园林文化的反映。图案中有许多象征文人风雅的符号，如植物中的松、柏、竹、兰花、菊花、荷花、梅花，还有表示高洁的冰纹等。特别值得一提的是，得中国</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书画同源</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之助，苏州窗饰图案中还有用文字塑成、连缀成诗句的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诗窗</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，在世界上绝无仅有。</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如退思园</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九曲回廊</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，廊壁上开辟了九孔图案雅致的花窗，分别砌上李白</a:t>
            </a:r>
            <a:r>
              <a:rPr lang="en-US" altLang="zh-CN"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襄阳歌</a:t>
            </a:r>
            <a:r>
              <a:rPr lang="en-US" altLang="zh-CN"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中的名句</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清风明月不须一钱买</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九字，诗被物化了，景被诗化了，诗境、园景融成一体。</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9117849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DA752F0-59ED-0571-CA52-AB1BF8F859E9}"/>
              </a:ext>
            </a:extLst>
          </p:cNvPr>
          <p:cNvSpPr txBox="1">
            <a:spLocks noChangeAspect="1"/>
          </p:cNvSpPr>
          <p:nvPr/>
        </p:nvSpPr>
        <p:spPr>
          <a:xfrm>
            <a:off x="679450" y="722361"/>
            <a:ext cx="10833100" cy="5794279"/>
          </a:xfrm>
          <a:prstGeom prst="rect">
            <a:avLst/>
          </a:prstGeom>
          <a:noFill/>
        </p:spPr>
        <p:txBody>
          <a:bodyPr wrap="square">
            <a:spAutoFit/>
          </a:bodyPr>
          <a:lstStyle/>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④</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苏州园林的花窗还是裁剪风景的取景框，它丰富着景致的层次和色调，使人置身于咫尺之地，而能获得意想不到的观赏效果。透过一个又一个花窗，看园中竹树摇曳，楼阁隐现，顿觉片山有致，寸石生情；更有旭日夕晖、春华秋实，替换着窗中的色彩和形态，使整个园林充满诗情画意。</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历代造园家匠心独运，把苏州园林中的</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每</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一</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个</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景点都建造得非常精细，即使是那些花窗，也</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都</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是一件件艺术品，经得起把玩，耐得住寻味。</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瞭望新闻周刊</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，有改动</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80022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C64C338-97D8-2EE6-9519-81698D5900D4}"/>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苏州园林的花窗有哪些作用？请简要概括</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选文第③段画横线的句子主要运用了什么说明方法？有什么作用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654679"/>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花窗有装饰作用。</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花窗是文人园林文化的反映。</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花窗是裁剪风景的取景框。</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190332"/>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举例子。</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列举了退思园</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九曲回廊</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用文字塑成、连缀成诗句的</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诗窗</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的例子，具体地说明了苏州窗饰图案中的</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诗窗</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在世界上绝无仅有。</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0941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D0DB374-670C-8B59-ADF8-93E72EFF1CEA}"/>
              </a:ext>
            </a:extLst>
          </p:cNvPr>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选文第⑤段加点词“每一个”“都”能否去掉？为什么</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24130"/>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不能去掉。</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每一个</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是</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所有</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的意思，起修饰限制作用，说明造园家把苏州园林的所有景点都建造得非常精细，体现了说明文语言的准确性和严密性。</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92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B9237F7-FC0F-91A5-7FC5-F7406BE4FCE8}"/>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那几年，大哥快成大龄青年时才好不容易说上一个媳妇。为了彩礼钱，母亲又把家门前靠塘塍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ch</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é</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的一块空地打埂围上，种上春菜。于是，母亲上集市卖腌菜的负担就更重了。直到如今，隔壁的堂兄还常常开玩笑地说，大嫂是用腌菜换来的，是个</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腌菜媳妇</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改革开放后，永安堡的集市变成了半日街，母亲留守集市的时间也长多了，大多日回家时已是日头快当顶了，往往担着的空筐里总会有一些什么油条面窝发糕的，美得我们都夸母亲好。</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082480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557255A-BAC4-E1CD-77B1-3F82EB351BBE}"/>
              </a:ext>
            </a:extLst>
          </p:cNvPr>
          <p:cNvSpPr txBox="1">
            <a:spLocks noChangeAspect="1"/>
          </p:cNvSpPr>
          <p:nvPr/>
        </p:nvSpPr>
        <p:spPr>
          <a:xfrm>
            <a:off x="610112" y="627876"/>
            <a:ext cx="10971776" cy="6093976"/>
          </a:xfrm>
          <a:prstGeom prst="rect">
            <a:avLst/>
          </a:prstGeom>
          <a:noFill/>
        </p:spPr>
        <p:txBody>
          <a:bodyPr wrap="square">
            <a:spAutoFit/>
          </a:bodyPr>
          <a:lstStyle/>
          <a:p>
            <a:pPr marL="0" marR="0">
              <a:lnSpc>
                <a:spcPct val="130000"/>
              </a:lnSpc>
              <a:buNone/>
            </a:pPr>
            <a:r>
              <a:rPr lang="en-US" alt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28</a:t>
            </a:r>
            <a:r>
              <a:rPr lang="zh-CN" altLang="en-US" sz="30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阅读下面的材料，说说它印证了文中的哪句话，并简要说明理由。</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a:effectLst/>
                <a:latin typeface="黑体" panose="02010609060101010101" pitchFamily="49" charset="-122"/>
                <a:ea typeface="黑体" panose="02010609060101010101" pitchFamily="49" charset="-122"/>
                <a:cs typeface="Times New Roman" panose="02020603050405020304" pitchFamily="18" charset="0"/>
              </a:rPr>
              <a:t>［链接材料］</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狮子林小方厅北面的天井后墙上，有四个不同形状的漏窗一字儿排开，分别塑有古琴、棋盘、书籍、画卷的象形图案，表示琴、棋、书、画的</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四雅</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含意，并在这些图案周围用梅花、石榴、荷莲及藤蔓维系</a:t>
            </a:r>
            <a:r>
              <a:rPr lang="zh-CN" altLang="en-US" sz="3000" b="1" dirty="0" smtClean="0">
                <a:effectLst/>
                <a:latin typeface="楷体" panose="02010609060101010101" pitchFamily="49" charset="-122"/>
                <a:ea typeface="楷体" panose="02010609060101010101" pitchFamily="49" charset="-122"/>
                <a:cs typeface="Times New Roman" panose="02020603050405020304" pitchFamily="18" charset="0"/>
              </a:rPr>
              <a:t>。</a:t>
            </a:r>
            <a:endParaRPr lang="en-US" altLang="zh-CN" sz="3000" b="1" dirty="0" smtClean="0">
              <a:effectLst/>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0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10112" y="4179736"/>
            <a:ext cx="10971776" cy="2492990"/>
          </a:xfrm>
          <a:prstGeom prst="rect">
            <a:avLst/>
          </a:prstGeom>
        </p:spPr>
        <p:txBody>
          <a:bodyPr wrap="square">
            <a:spAutoFit/>
          </a:bodyPr>
          <a:lstStyle/>
          <a:p>
            <a:pPr>
              <a:lnSpc>
                <a:spcPct val="130000"/>
              </a:lnSpc>
            </a:pPr>
            <a:r>
              <a:rPr lang="zh-CN" altLang="en-US" sz="30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印证了</a:t>
            </a:r>
            <a:r>
              <a:rPr lang="zh-CN" altLang="en-US" sz="30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苏州园林的花窗是文人园林文化的反映</a:t>
            </a:r>
            <a:r>
              <a:rPr lang="zh-CN" altLang="en-US" sz="30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这一句内容。</a:t>
            </a:r>
            <a:r>
              <a:rPr lang="zh-CN" altLang="en-US" sz="30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因为这些花窗的象形图案，表示了琴、棋、书、画的</a:t>
            </a:r>
            <a:r>
              <a:rPr lang="zh-CN" altLang="en-US" sz="30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四雅</a:t>
            </a:r>
            <a:r>
              <a:rPr lang="zh-CN" altLang="en-US" sz="30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含意，连同周围的梅花、石榴、荷莲及藤蔓等，都是象征文人风雅的符号。</a:t>
            </a:r>
            <a:r>
              <a:rPr lang="zh-CN" altLang="en-US" sz="30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5400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D834B6B-FAF2-75AD-99D8-12A042CC10C4}"/>
              </a:ext>
            </a:extLst>
          </p:cNvPr>
          <p:cNvSpPr txBox="1">
            <a:spLocks noChangeAspect="1"/>
          </p:cNvSpPr>
          <p:nvPr/>
        </p:nvSpPr>
        <p:spPr>
          <a:xfrm>
            <a:off x="620455" y="958335"/>
            <a:ext cx="11310989" cy="5154103"/>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三、</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威海中考</a:t>
            </a:r>
            <a:r>
              <a:rPr lang="en-US" alt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议论文阅读</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保持健康身心，书写开阔人生</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康</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岩</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提起</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杂交水稻之父</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袁隆平，很多人可能知道他的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禾下乘凉梦</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，但不清楚他年轻时还有个</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体育报国梦</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。袁隆平一辈子热爱运动、坚持锻炼。</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进入耄耋之年后，他依然拥有年轻的心态，自称</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80</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后、</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90</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后。</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身心健康的袁隆平，在科研道路上不怕失败、不断攀登高峰，给青年人树立了榜样。</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439934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016475A-21C9-FD3C-B3C2-FB30CD144698}"/>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强健的体魄、阳光的心态，是青年成长成才的重要前提。对于青年人来说，只有把身心健康牢牢抓在手上，让身心素质更好更强，才能在成长之路上经得住风雨、受得住磨砺、扛得住摔打，书写更加开阔的人生。今天，物质生活的丰富、科学技术的发展，带来了诸多便利，也让一些人养成了不健康的生活习惯。过度陷入</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宅</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生活、久坐不运动、长期沉迷虚拟世界等，都不利于身心健康。此外，青年人也难免会有</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成长的烦恼</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。面对一时的挫折、压力，如何调节身心，保持健康饱满的状态，对青年人的成长十分重要。</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6123741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BEC177B-3E45-40A1-5222-933432CAACA9}"/>
              </a:ext>
            </a:extLst>
          </p:cNvPr>
          <p:cNvSpPr txBox="1">
            <a:spLocks noChangeAspect="1"/>
          </p:cNvSpPr>
          <p:nvPr/>
        </p:nvSpPr>
        <p:spPr>
          <a:xfrm>
            <a:off x="679450" y="667744"/>
            <a:ext cx="10833100" cy="6038063"/>
          </a:xfrm>
          <a:prstGeom prst="rect">
            <a:avLst/>
          </a:prstGeom>
          <a:noFill/>
        </p:spPr>
        <p:txBody>
          <a:bodyPr wrap="square">
            <a:spAutoFit/>
          </a:bodyPr>
          <a:lstStyle/>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完全人格，首在体育。</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德智体美劳全面发展，体育处在重要的位置。我们常说，身体是革命的本钱，健康是人生的财富。体魄越强健，奋发向上的根基才越牢固。树立健康第一的理念，养成良好的生活习惯，经常参加劳动和体育锻炼，在</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野蛮其体魄</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中享受乐趣、增强体质、健全人格、锤炼意志，是新时代青年应有的生活状态。中国科学院院士施一公曾谈到，正是当年在清华园养成的良好锻炼习惯，才使得他在紧张的学术研究中能够保持旺盛的精力。青年人既要静下来多学习，也要动起来勤锻炼，既把学习搞得好好的，又把身体搞得棒棒的，才能为人生积蓄远航的动力。</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4186130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8B5D6DA-0E3D-00ED-9639-7652BB197166}"/>
              </a:ext>
            </a:extLst>
          </p:cNvPr>
          <p:cNvSpPr txBox="1">
            <a:spLocks noChangeAspect="1"/>
          </p:cNvSpPr>
          <p:nvPr/>
        </p:nvSpPr>
        <p:spPr>
          <a:xfrm>
            <a:off x="679450" y="741486"/>
            <a:ext cx="10833100" cy="5437899"/>
          </a:xfrm>
          <a:prstGeom prst="rect">
            <a:avLst/>
          </a:prstGeom>
          <a:noFill/>
        </p:spPr>
        <p:txBody>
          <a:bodyPr wrap="square">
            <a:spAutoFit/>
          </a:bodyPr>
          <a:lstStyle/>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0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成长是螺旋式的上升！</a:t>
            </a:r>
            <a:r>
              <a:rPr lang="zh-CN" altLang="en-US" sz="30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今年夏天，奥运冠军丁宁的毕业致辞火了。经历过困难和失败的砥砺、面对未知挑战的忐忑，她勇敢说出</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人生本就不是一次或者暂时的胜负定成败的</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自信达观，积极向上的青春风采，感染了不少人。自信飞扬是青春。无论是敞开心扉去结交朋友，还是培养兴趣爱好让内心充盈，抑或是在饱览自然风光中开阔心胸，青年人要通过多种方式怡情养性，涵养面对困难不消沉、面对压力愈坚韧的心境，形成健康、乐观、向上的品格，让对未来发展的信心斗志、对美好生活的向往追求，成为内心的主旋律、向前奔跑的动力源。</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92006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D3BDED-9DDC-E6DE-C326-2462908DA7C5}"/>
              </a:ext>
            </a:extLst>
          </p:cNvPr>
          <p:cNvSpPr txBox="1">
            <a:spLocks noChangeAspect="1"/>
          </p:cNvSpPr>
          <p:nvPr/>
        </p:nvSpPr>
        <p:spPr>
          <a:xfrm>
            <a:off x="679450" y="1682623"/>
            <a:ext cx="10833100" cy="3873753"/>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青年人处于</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拔节孕穗期</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要想身心健康、茁壮成长，还要加强道德修养，以正确的世界观、人生观和价值观塑形打底。从现在做起、从日常点滴做起，用真、善、美雕琢自己，用健康情趣、高尚情操陶冶自己，努力做一个心灵纯洁、人格健全、品德高尚的人，努力做一个有文化修养、有人文关怀、有责任担当的人，才能舒展青春最美的模样。</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46103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E448D74-066F-9848-D5B8-82A8C9D407BC}"/>
              </a:ext>
            </a:extLst>
          </p:cNvPr>
          <p:cNvSpPr txBox="1">
            <a:spLocks noChangeAspect="1"/>
          </p:cNvSpPr>
          <p:nvPr/>
        </p:nvSpPr>
        <p:spPr>
          <a:xfrm>
            <a:off x="679450" y="1362536"/>
            <a:ext cx="10833100" cy="4513928"/>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青年之文明，奋斗之文明也，与境遇奋斗，与时代奋斗，与经验奋斗。</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百余年前，李大钊同志写下的这段话，依旧发人深省。新时代的中国青年，肩负着国家的未来、时代的重担。塑造健康的体魄，淬炼昂扬的精神，积极投身时代发展的潮流、强国有我的实践，新时代的大舞台上必将书写更多青年人的精彩故事。</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人民日报</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，有删改</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169646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5454434"/>
            <a:ext cx="2244525" cy="672877"/>
          </a:xfrm>
          <a:prstGeom prst="rect">
            <a:avLst/>
          </a:prstGeom>
        </p:spPr>
        <p:txBody>
          <a:bodyPr wrap="none">
            <a:spAutoFit/>
          </a:bodyPr>
          <a:lstStyle/>
          <a:p>
            <a:pPr>
              <a:lnSpc>
                <a:spcPct val="130000"/>
              </a:lnSpc>
            </a:pPr>
            <a:r>
              <a:rPr lang="zh-CN" altLang="en-US"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②③</a:t>
            </a:r>
            <a:r>
              <a:rPr lang="en-US" altLang="zh-CN"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④⑤</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EE2DF558-B4DA-563E-7F37-F6D1A28151E4}"/>
              </a:ext>
            </a:extLst>
          </p:cNvPr>
          <p:cNvSpPr txBox="1">
            <a:spLocks noChangeAspect="1"/>
          </p:cNvSpPr>
          <p:nvPr/>
        </p:nvSpPr>
        <p:spPr>
          <a:xfrm>
            <a:off x="679450" y="94050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29</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请概括本文中心论点。</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chemeClr val="bg1"/>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请根据第①段画线句子推断袁隆平当时的年龄段。</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请根据作者的行文思路，用“</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将文章②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⑤段划分为两个部分。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③④</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0201c"/>
          <p:cNvSpPr/>
          <p:nvPr/>
        </p:nvSpPr>
        <p:spPr>
          <a:xfrm>
            <a:off x="669290" y="2938978"/>
            <a:ext cx="26480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80</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岁以上。</a:t>
            </a:r>
            <a:endParaRPr lang="zh-CN" altLang="en-US"/>
          </a:p>
        </p:txBody>
      </p:sp>
      <p:sp>
        <p:nvSpPr>
          <p:cNvPr id="4" name="A_4dc90"/>
          <p:cNvSpPr/>
          <p:nvPr/>
        </p:nvSpPr>
        <p:spPr>
          <a:xfrm>
            <a:off x="669290" y="1671010"/>
            <a:ext cx="79534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保持健康身心，书写出更加精彩的人生。</a:t>
            </a:r>
            <a:endParaRPr lang="zh-CN" altLang="en-US"/>
          </a:p>
        </p:txBody>
      </p:sp>
    </p:spTree>
    <p:extLst>
      <p:ext uri="{BB962C8B-B14F-4D97-AF65-F5344CB8AC3E}">
        <p14:creationId xmlns:p14="http://schemas.microsoft.com/office/powerpoint/2010/main" val="161134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084D77F-5FF8-E1E0-1658-C9FDBEBD2836}"/>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请谈谈你对文中第④段画线句子“成长是螺旋式的上升”的理解</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61865"/>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成长是螺旋式的上升</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意味着成长不是一帆风顺、直线上升的，而是会经历曲折、困难和挫折，有起有伏，在不断的砥砺和挑战中逐步提升和进步。</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63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B8D1568-02E0-C234-8B56-33EFEAD4E41E}"/>
              </a:ext>
            </a:extLst>
          </p:cNvPr>
          <p:cNvSpPr txBox="1">
            <a:spLocks noChangeAspect="1"/>
          </p:cNvSpPr>
          <p:nvPr/>
        </p:nvSpPr>
        <p:spPr>
          <a:xfrm>
            <a:off x="679450" y="1362536"/>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结合文章内容，归纳青年人书写精彩故事的必备条件</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974576"/>
            <a:ext cx="10833100" cy="3233578"/>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拥有强健的体魄和阳光的心态。</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养成良好的生活习惯，经常参加劳动和体育锻炼。</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怡情养性，涵养面对困难不消沉、面对压力愈坚韧的心境，形成健康、乐观、向上的品格。</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加强道德修养，以正确的世界观、人生观和价值观塑形打底。</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积极投身时代发展的潮流、强国有我的实践。</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0574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0729A5-E553-1350-CBAB-51A424FF0D57}"/>
              </a:ext>
            </a:extLst>
          </p:cNvPr>
          <p:cNvSpPr txBox="1">
            <a:spLocks noChangeAspect="1"/>
          </p:cNvSpPr>
          <p:nvPr/>
        </p:nvSpPr>
        <p:spPr>
          <a:xfrm>
            <a:off x="635206" y="609979"/>
            <a:ext cx="11207750" cy="6038063"/>
          </a:xfrm>
          <a:prstGeom prst="rect">
            <a:avLst/>
          </a:prstGeom>
          <a:noFill/>
        </p:spPr>
        <p:txBody>
          <a:bodyPr wrap="square">
            <a:spAutoFit/>
          </a:bodyPr>
          <a:lstStyle/>
          <a:p>
            <a:pPr marL="0" marR="0" indent="70104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那些年，我家承包了十多亩良田，还有家门前的大池塘，家中的厢房也养上了一头一年能下两窝崽的黑母猪，虽然经济上改善了许多，但人却更忙了，更有奔头了。父亲是种田的好把式，母亲天天在街上，知道市场的行情，就撺掇父亲种糯稻。</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⑧</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那个时候，我正筹备结婚，自然给父母又增添了经济的担子，但此时父母却并没有卖腌菜时的窘迫感，而是整日乐呵呵的，似乎心中蛮有底气，有更好的盘算。</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待糯稻丰收后，家中的箩筐、簸箕、筛子就伴着父母忙开了，一袋袋精心整理好的糯米晶莹油亮，如珍珠一般。</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于是集市上又多了母亲一担一担叫卖的糯米。我的妻也自然被堂兄叫成了</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糯米媳妇</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5314389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BFC8D52-A43B-2984-3CBE-E8B246F34D1E}"/>
              </a:ext>
            </a:extLst>
          </p:cNvPr>
          <p:cNvSpPr txBox="1">
            <a:spLocks noChangeAspect="1"/>
          </p:cNvSpPr>
          <p:nvPr/>
        </p:nvSpPr>
        <p:spPr>
          <a:xfrm>
            <a:off x="692150" y="955244"/>
            <a:ext cx="10807700" cy="5201511"/>
          </a:xfrm>
          <a:prstGeom prst="rect">
            <a:avLst/>
          </a:prstGeom>
          <a:noFill/>
        </p:spPr>
        <p:txBody>
          <a:bodyPr wrap="square">
            <a:spAutoFit/>
          </a:bodyPr>
          <a:lstStyle/>
          <a:p>
            <a:pPr>
              <a:lnSpc>
                <a:spcPct val="130000"/>
              </a:lnSpc>
            </a:pPr>
            <a:r>
              <a:rPr lang="zh-CN" altLang="en-US" sz="3200" b="1" dirty="0">
                <a:latin typeface="黑体" panose="02010609060101010101" pitchFamily="49" charset="-122"/>
                <a:ea typeface="黑体" panose="02010609060101010101" pitchFamily="49" charset="-122"/>
                <a:cs typeface="Times New Roman" panose="02020603050405020304" pitchFamily="18" charset="0"/>
              </a:rPr>
              <a:t>四、非连续性文本阅读</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en-US" altLang="zh-CN" sz="3200" b="1" dirty="0" smtClean="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一</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材料一：</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①</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春节在古代称为岁首、正旦、元日等，将正月初一称为春节是民国成立以后才开始的。作为岁首新年，春节在中国已经走过了至少三千年的历程，其产生与古代历年概念的形成有着直接的关系，当然从本质意义上说，它根源于上古先民的时间感受与时间意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2128518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577A48E-C3E6-D84C-1418-09082CF31A72}"/>
              </a:ext>
            </a:extLst>
          </p:cNvPr>
          <p:cNvSpPr txBox="1">
            <a:spLocks noChangeAspect="1"/>
          </p:cNvSpPr>
          <p:nvPr/>
        </p:nvSpPr>
        <p:spPr>
          <a:xfrm>
            <a:off x="679450" y="2002711"/>
            <a:ext cx="10833100" cy="3233578"/>
          </a:xfrm>
          <a:prstGeom prst="rect">
            <a:avLst/>
          </a:prstGeom>
          <a:noFill/>
        </p:spPr>
        <p:txBody>
          <a:bodyPr wrap="square">
            <a:spAutoFit/>
          </a:bodyPr>
          <a:lstStyle/>
          <a:p>
            <a:pPr marL="0" marR="0" indent="28067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古人以天文、物候及人事活动等作为时间变化的重要参照，年的时间周期概念应该在夏商周三代以前就已经为人们所掌握。年是农业社会的时间标志，体现着农人的生活节律，这样的传统在中国延续了三千年。</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节选自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光明日报</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630145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12CFF64-D0F5-F770-03EE-82513928C8E2}"/>
              </a:ext>
            </a:extLst>
          </p:cNvPr>
          <p:cNvSpPr txBox="1">
            <a:spLocks noChangeAspect="1"/>
          </p:cNvSpPr>
          <p:nvPr/>
        </p:nvSpPr>
        <p:spPr>
          <a:xfrm>
            <a:off x="679450" y="1042449"/>
            <a:ext cx="10833100" cy="5154103"/>
          </a:xfrm>
          <a:prstGeom prst="rect">
            <a:avLst/>
          </a:prstGeom>
          <a:noFill/>
        </p:spPr>
        <p:txBody>
          <a:bodyPr wrap="square">
            <a:spAutoFit/>
          </a:bodyPr>
          <a:lstStyle/>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①</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日，中国申报的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春节</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中国人庆祝传统新年的社会实践</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在联合国教科文组织保护非物质文化遗产政府间委员会第十九届常会上通过评审，列入联合国教科文组织人类非物质文化遗产代表作名录。至此，我国共有</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个项目列入联合国教科文组织非物质文化遗产名录、名册，总数居世界第一。春节申遗成功，彰显中国传统文化及其蕴含的中华文明理念的世界感召力进一步增强。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922678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05D8AD4-8879-0BCA-57CA-C69DD463ABC8}"/>
              </a:ext>
            </a:extLst>
          </p:cNvPr>
          <p:cNvSpPr txBox="1">
            <a:spLocks noChangeAspect="1"/>
          </p:cNvSpPr>
          <p:nvPr/>
        </p:nvSpPr>
        <p:spPr>
          <a:xfrm>
            <a:off x="679450" y="1362536"/>
            <a:ext cx="10833100" cy="4513928"/>
          </a:xfrm>
          <a:prstGeom prst="rect">
            <a:avLst/>
          </a:prstGeom>
          <a:noFill/>
        </p:spPr>
        <p:txBody>
          <a:bodyPr wrap="square">
            <a:spAutoFit/>
          </a:bodyPr>
          <a:lstStyle/>
          <a:p>
            <a:pPr marL="0" marR="0" indent="28067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春节寄托着中华民族独特的精神情感基因，是内涵最为深厚、内容最为丰富、参与人数最多、影响最为广泛的中国传统节日。春节维系和强化着个人、家庭和国家的情感纽带，传承着和平、和睦、和谐等中华文明理念，也承载着家庭和睦、社会包容、人与自然和谐共生等全人类的共同价值，对中华文明的绵延赓续发挥了重要作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节选自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人民日报</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941254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11F96ED-9279-7BF7-A5B2-3849F5779D08}"/>
              </a:ext>
            </a:extLst>
          </p:cNvPr>
          <p:cNvSpPr txBox="1">
            <a:spLocks noChangeAspect="1"/>
          </p:cNvSpPr>
          <p:nvPr/>
        </p:nvSpPr>
        <p:spPr>
          <a:xfrm>
            <a:off x="679450" y="652996"/>
            <a:ext cx="10833100" cy="6038063"/>
          </a:xfrm>
          <a:prstGeom prst="rect">
            <a:avLst/>
          </a:prstGeom>
          <a:noFill/>
        </p:spPr>
        <p:txBody>
          <a:bodyPr wrap="square">
            <a:spAutoFit/>
          </a:bodyPr>
          <a:lstStyle/>
          <a:p>
            <a:pPr marL="0" marR="0">
              <a:lnSpc>
                <a:spcPct val="130000"/>
              </a:lnSpc>
              <a:buNone/>
            </a:pPr>
            <a:r>
              <a:rPr lang="zh-CN" altLang="en-US" sz="3000" b="1" dirty="0">
                <a:effectLst/>
                <a:latin typeface="黑体" panose="02010609060101010101" pitchFamily="49" charset="-122"/>
                <a:ea typeface="黑体" panose="02010609060101010101" pitchFamily="49" charset="-122"/>
                <a:cs typeface="Times New Roman" panose="02020603050405020304" pitchFamily="18" charset="0"/>
              </a:rPr>
              <a:t>材料三：</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    ①</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值得注意的是，这次申遗项目的副标题</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中国人庆祝传统新年的社会实践</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实践</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是其中的关键词。在获奖介绍词中也有表述：</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春节前后，人们开展一系列社会实践，辞旧迎新，祈福纳祥，欢庆家庭团圆，促进社区和睦</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该遗产项目为中国民众提供了认同感和持续感。</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   ②</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春节并不只是单纯标在历法上的一个特殊日期，它是千百年来千千万万中国人在实践中塑造出来的文化综合体。人们通过种种仪式、习俗、文化创作，为它赋予了独特的魅力，展现着独特的生活哲学与心理结构。</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3791222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9BDF5C5-3F63-9996-694D-58CE23AAE7CB}"/>
              </a:ext>
            </a:extLst>
          </p:cNvPr>
          <p:cNvSpPr txBox="1">
            <a:spLocks noChangeAspect="1"/>
          </p:cNvSpPr>
          <p:nvPr/>
        </p:nvSpPr>
        <p:spPr>
          <a:xfrm>
            <a:off x="679450" y="1362536"/>
            <a:ext cx="10833100" cy="4513928"/>
          </a:xfrm>
          <a:prstGeom prst="rect">
            <a:avLst/>
          </a:prstGeom>
          <a:noFill/>
        </p:spPr>
        <p:txBody>
          <a:bodyPr wrap="square">
            <a:spAutoFit/>
          </a:bodyPr>
          <a:lstStyle/>
          <a:p>
            <a:pPr marL="0" marR="0" indent="28067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③</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比如年集、春联、贴福、守岁、舞狮、年夜饭、拜年问候等，都是在历史进程里不断产生、增添、演变出的春节习俗。地域不同，过春节的表现形式也会有区别。比如北方吃饺子、南方做年糕，北方</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滚</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元宵、南方</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包</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汤圆等等。这些都是一种</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实践</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春节，是真正扎根于中国人的生活之中，会贴合生活的纹理发生种种嬗变。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节选自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澎湃新闻</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3297773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697E155-46E7-9DC8-F97A-647C93F54154}"/>
              </a:ext>
            </a:extLst>
          </p:cNvPr>
          <p:cNvSpPr txBox="1">
            <a:spLocks noChangeAspect="1"/>
          </p:cNvSpPr>
          <p:nvPr/>
        </p:nvSpPr>
        <p:spPr>
          <a:xfrm>
            <a:off x="679450" y="539386"/>
            <a:ext cx="10986524" cy="6038063"/>
          </a:xfrm>
          <a:prstGeom prst="rect">
            <a:avLst/>
          </a:prstGeom>
          <a:noFill/>
        </p:spPr>
        <p:txBody>
          <a:bodyPr wrap="square">
            <a:spAutoFit/>
          </a:bodyPr>
          <a:lstStyle/>
          <a:p>
            <a:pPr marL="0" marR="0">
              <a:lnSpc>
                <a:spcPct val="130000"/>
              </a:lnSpc>
              <a:buNone/>
            </a:pPr>
            <a:r>
              <a:rPr lang="zh-CN" altLang="en-US" sz="3000" b="1" dirty="0">
                <a:effectLst/>
                <a:latin typeface="黑体" panose="02010609060101010101" pitchFamily="49" charset="-122"/>
                <a:ea typeface="黑体" panose="02010609060101010101" pitchFamily="49" charset="-122"/>
                <a:cs typeface="Times New Roman" panose="02020603050405020304" pitchFamily="18" charset="0"/>
              </a:rPr>
              <a:t>材料四：</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    ①</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月</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29</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日，距离央视春晚直播还有</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60</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天，中央广播电视总台</a:t>
            </a:r>
            <a:r>
              <a:rPr lang="en-US" altLang="zh-CN" sz="3000" b="1" dirty="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年春节联欢晚会</a:t>
            </a:r>
            <a:r>
              <a:rPr lang="en-US" altLang="zh-CN" sz="30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发布主标识</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乙巳</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图案，同时公布蛇年春晚将以</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巳巳如意，生生不息</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为主题，与全球华人相约除夕、欢度农历新年。</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   ②“</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巳巳如意，生生不息</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承古拓今，饱含深意。巳，象征着阳气巳出，阴气巳藏，万物见，成文章。而将两个</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巳</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字对称摆放，则恰似中国传统的如意纹样。双巳合璧，事事如意，这是乙巳蛇年与如意之间吉祥曼妙的创意链接，饱含喜庆美满的家国祝福，更彰显着中华民族精神根脉生生不息的时代力量。</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85474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16204B7-66CF-637C-907D-4BF9F7C082D5}"/>
              </a:ext>
            </a:extLst>
          </p:cNvPr>
          <p:cNvSpPr txBox="1">
            <a:spLocks noChangeAspect="1"/>
          </p:cNvSpPr>
          <p:nvPr/>
        </p:nvSpPr>
        <p:spPr>
          <a:xfrm>
            <a:off x="679450" y="1042449"/>
            <a:ext cx="10833100" cy="5154103"/>
          </a:xfrm>
          <a:prstGeom prst="rect">
            <a:avLst/>
          </a:prstGeom>
          <a:noFill/>
        </p:spPr>
        <p:txBody>
          <a:bodyPr wrap="square">
            <a:spAutoFit/>
          </a:bodyPr>
          <a:lstStyle/>
          <a:p>
            <a:pPr marL="0" marR="0" indent="28067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③</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蛇年春晚吉祥物</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巳升升</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则从中华传统文化中寻找设计灵感，整体造型参考甲骨文中的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巳</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字，憨态可掬又富有古意。结合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年春节联欢晚会</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巳巳如意，生生不息</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的主题，</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巳升升</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呈现出扑面而来的如意气息。头部轮廓与脸颊上的螺旋形状来源于陕西扶风法门寺唐代地宫出土的银质鎏金如意，从头部的蝙蝠装饰到尾巴点缀的寿字盘长结，通身典故寓意着</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福从头起，尾随如意</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节选自</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扬子晚报</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1269424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E9ED9EC-107A-B48B-914A-A9E4007A4FA1}"/>
              </a:ext>
            </a:extLst>
          </p:cNvPr>
          <p:cNvSpPr txBox="1">
            <a:spLocks noChangeAspect="1"/>
          </p:cNvSpPr>
          <p:nvPr/>
        </p:nvSpPr>
        <p:spPr>
          <a:xfrm>
            <a:off x="322518" y="697240"/>
            <a:ext cx="11546963"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下列对材料相关内容的理解和分析，不正确的一项是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．春节从本质意义上说，它根源于上古先民的时间感受与时间意识。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．春节申遗成功之前，我国共有</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个项目列入联合国教科文组织非物质文化遗产名录、名册。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．北方吃饺子、南方做年糕，北方“滚”元宵、南方“包”汤圆，是因为地域不同产生的差别。</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蛇年春晚吉祥物“巳升升”的设计灵感来自中华传统文化。</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07af"/>
          <p:cNvSpPr/>
          <p:nvPr/>
        </p:nvSpPr>
        <p:spPr>
          <a:xfrm>
            <a:off x="10645396" y="793760"/>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34718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E0631E7-E3D1-7292-2BE2-98B36D833588}"/>
              </a:ext>
            </a:extLst>
          </p:cNvPr>
          <p:cNvSpPr txBox="1">
            <a:spLocks noChangeAspect="1"/>
          </p:cNvSpPr>
          <p:nvPr/>
        </p:nvSpPr>
        <p:spPr>
          <a:xfrm>
            <a:off x="692150" y="1623665"/>
            <a:ext cx="108077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请结合材料二，概括春节申遗成功有哪些重要意义</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241862"/>
            <a:ext cx="10833100" cy="3233578"/>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春节维系和强化着个人、家庭和国家的情感纽带。</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春节传承着和平、和睦、和谐等中华文明理念。</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春节承载着家庭和睦、社会包容、人与自然和谐共生等全人类的共同价值。</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春节对中华文明的绵延赓续发挥了重要作用。</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7150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257A073-8671-A6C4-ACC2-89778D7AF5E8}"/>
              </a:ext>
            </a:extLst>
          </p:cNvPr>
          <p:cNvSpPr txBox="1">
            <a:spLocks noChangeAspect="1"/>
          </p:cNvSpPr>
          <p:nvPr/>
        </p:nvSpPr>
        <p:spPr>
          <a:xfrm>
            <a:off x="679450" y="722361"/>
            <a:ext cx="10833100" cy="5794279"/>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⑨</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随着</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腌菜媳妇</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在永安堡街道建上新房，和</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糯米媳妇</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进城安家，就只剩小弟还在父母膝下。这时的父母年岁渐高，主要精力就转变成对鱼塘的精心管理和对猪的喂养呵护。于是，那些年母亲的集市就又多了猪娃和草鱼、鲤鱼、鲢鱼，每年的收入供开销后，还有结余存上银行。母亲就用这宽松的经济，一门心思地鼓励小弟发奋求学，最终小弟争气，考取了大学。父母用鱼钱猪钱供小弟上完了大学。小弟毕业后安家都市，娶了个白领媳妇。堂兄风趣地说，咱老李家用鱼和猪供的学生，娶回个</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洋气媳妇</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3763120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F2C9B94-686A-E8B3-02FB-4316D3C82ECA}"/>
              </a:ext>
            </a:extLst>
          </p:cNvPr>
          <p:cNvSpPr txBox="1">
            <a:spLocks noChangeAspect="1"/>
          </p:cNvSpPr>
          <p:nvPr/>
        </p:nvSpPr>
        <p:spPr>
          <a:xfrm>
            <a:off x="477376" y="1812211"/>
            <a:ext cx="11237247"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请结合材料四，分析“巳巳如意，生生不息”蕴含的意思</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477376" y="2427610"/>
            <a:ext cx="10833100" cy="2593402"/>
          </a:xfrm>
          <a:prstGeom prst="rect">
            <a:avLst/>
          </a:prstGeom>
        </p:spPr>
        <p:txBody>
          <a:bodyPr>
            <a:spAutoFit/>
          </a:bodyPr>
          <a:lstStyle/>
          <a:p>
            <a:pPr>
              <a:lnSpc>
                <a:spcPct val="130000"/>
              </a:lnSpc>
            </a:pPr>
            <a:r>
              <a:rPr lang="zh-CN" altLang="en-US" sz="3200" b="1" dirty="0" smtClean="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巳，象征着阳气巳出，阴气巳藏，万物见，成文章。</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两个</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巳</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字对称摆放，恰似中国传统的如意纹样。</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双巳合璧，事事如意，饱含喜庆美满的家国祝福，彰显着中华民族精神根脉生生不息的时代力量。</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67581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4DFE27B-6DD1-42DF-2BDD-2125861FCA47}"/>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春节的成功申遗，标志着中华传统文化再一次得到世界承认，“文化自信”更加彰显。而随着现代文明的不断提升，年味却越来越淡，请结合文本内容，说一说对于春节这一传统节日应该如何更好地传承</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560756"/>
            <a:ext cx="10833100" cy="2653034"/>
          </a:xfrm>
          <a:prstGeom prst="rect">
            <a:avLst/>
          </a:prstGeom>
        </p:spPr>
        <p:txBody>
          <a:bodyPr>
            <a:spAutoFit/>
          </a:bodyPr>
          <a:lstStyle/>
          <a:p>
            <a:pPr>
              <a:lnSpc>
                <a:spcPct val="130000"/>
              </a:lnSpc>
            </a:pPr>
            <a:r>
              <a:rPr lang="zh-CN" altLang="en-US" sz="3200" b="1" dirty="0" smtClean="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加强对与春节有关的非物质文化遗产的保护和传承。</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重视传统习俗，了解习俗背后的意义，亲身参与，增强对春节的认同感和归属感。</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举办文化活动，如春节联欢晚会，营造浓厚的节日氛围，在活动中感受和传承春节文化。</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6576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A4E045A-B003-2BDE-AD6C-D8AB094F63E5}"/>
              </a:ext>
            </a:extLst>
          </p:cNvPr>
          <p:cNvSpPr txBox="1">
            <a:spLocks noChangeAspect="1"/>
          </p:cNvSpPr>
          <p:nvPr/>
        </p:nvSpPr>
        <p:spPr>
          <a:xfrm>
            <a:off x="502469" y="503895"/>
            <a:ext cx="10971776" cy="6201762"/>
          </a:xfrm>
          <a:prstGeom prst="rect">
            <a:avLst/>
          </a:prstGeom>
          <a:noFill/>
        </p:spPr>
        <p:txBody>
          <a:bodyPr wrap="square">
            <a:spAutoFit/>
          </a:bodyPr>
          <a:lstStyle/>
          <a:p>
            <a:pPr marL="0" marR="0" algn="ctr">
              <a:lnSpc>
                <a:spcPct val="130000"/>
              </a:lnSpc>
              <a:buNone/>
            </a:pPr>
            <a:r>
              <a:rPr lang="en-US" altLang="zh-CN" sz="28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二</a:t>
            </a:r>
            <a:r>
              <a:rPr lang="en-US" altLang="zh-CN" sz="2800" b="1" dirty="0">
                <a:effectLst/>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材料一：</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  永定河上的卢沟桥，修建于公元</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1189</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到</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1192</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年间。桥长</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265</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米，由</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个半圆形的石拱组成，每个石拱长度不一，自</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16</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米到</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21.6</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米。桥宽约</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米，桥面平坦，</a:t>
            </a:r>
            <a:r>
              <a:rPr lang="zh-CN" altLang="en-US" sz="28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几</a:t>
            </a:r>
            <a:r>
              <a:rPr lang="zh-CN" altLang="en-US" sz="28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乎</a:t>
            </a:r>
            <a:r>
              <a:rPr lang="zh-CN" altLang="en-US" sz="28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与河面平行。每两个石拱之间有石砌桥墩，把</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个石拱联成一个整体。由于各拱相连，所以这种桥叫作联拱石桥。永定河发水时，来势很猛，以前两岸河堤常被冲毁，但是这座桥极少出事，足见它的坚固。桥面用石板铺砌，两旁有石栏石柱。每个柱头上都雕刻着不同姿态的狮子。这些石刻狮子，有的母子相抱，有的交头接耳，有的像倾听水声，有的像注视行人，千态万状，惟妙惟肖。</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选自茅以昇</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中国石拱桥</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7733959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EA64886-6D98-77D7-0035-55F588AABDB1}"/>
              </a:ext>
            </a:extLst>
          </p:cNvPr>
          <p:cNvSpPr txBox="1">
            <a:spLocks noChangeAspect="1"/>
          </p:cNvSpPr>
          <p:nvPr/>
        </p:nvSpPr>
        <p:spPr>
          <a:xfrm>
            <a:off x="455254" y="764988"/>
            <a:ext cx="11281492" cy="5641609"/>
          </a:xfrm>
          <a:prstGeom prst="rect">
            <a:avLst/>
          </a:prstGeom>
          <a:noFill/>
        </p:spPr>
        <p:txBody>
          <a:bodyPr wrap="square">
            <a:spAutoFit/>
          </a:bodyPr>
          <a:lstStyle/>
          <a:p>
            <a:pPr marL="0" marR="0">
              <a:lnSpc>
                <a:spcPct val="130000"/>
              </a:lnSpc>
              <a:buNone/>
            </a:pP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材料二：</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  设计者和匠师们因地制宜，自出心裁，修建成功的园林当然各个不同。可是苏州各个园林在不同之中有个共同点，似乎设计者和匠师们一致追求的是：务必使游览者无论站在哪个点上，眼前总是一幅完美的图画。为了达到这个目的，他们讲究亭台轩榭的布局，讲究假山池沼的配合，讲究花草树木的映衬，讲究近景远景的层次。总之，一切都要为构成完美的图画而存在，决不容许有欠美伤美的败笔。他们唯愿游览者得到</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如在画图中</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的美感，而他们的成绩实现了他们的愿望，游览者来到园里，没有一个不心里想着口头说着</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如在画图中</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的。</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选自叶圣陶</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苏州园林</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8759132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892ADF3-045F-A55C-7B45-D73AD722B334}"/>
              </a:ext>
            </a:extLst>
          </p:cNvPr>
          <p:cNvSpPr txBox="1">
            <a:spLocks noChangeAspect="1"/>
          </p:cNvSpPr>
          <p:nvPr/>
        </p:nvSpPr>
        <p:spPr>
          <a:xfrm>
            <a:off x="531966" y="819606"/>
            <a:ext cx="10833100" cy="5641609"/>
          </a:xfrm>
          <a:prstGeom prst="rect">
            <a:avLst/>
          </a:prstGeom>
          <a:noFill/>
        </p:spPr>
        <p:txBody>
          <a:bodyPr wrap="square">
            <a:spAutoFit/>
          </a:bodyPr>
          <a:lstStyle/>
          <a:p>
            <a:pPr marL="0" marR="0">
              <a:lnSpc>
                <a:spcPct val="130000"/>
              </a:lnSpc>
              <a:buNone/>
            </a:pP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材料三：</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  这座纪念碑是根据</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1949</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年</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日中国人民政治协商会议第一届全体会议的决议兴建的。当天傍晚，毛主席率领全体与会代表为纪念碑举行了庄严隆重的奠基礼，毛主席亲自执锨铲土，为纪念碑奠定基石。从</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1952</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年</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日动工兴建以来，得到了全国人民的热情支援和关怀。</a:t>
            </a:r>
            <a:r>
              <a:rPr lang="zh-CN" altLang="en-US" sz="28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这是中国自古以来最大的一座纪念碑，从地面到碑顶高达</a:t>
            </a:r>
            <a:r>
              <a:rPr lang="en-US" altLang="zh-CN" sz="28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37.94</a:t>
            </a:r>
            <a:r>
              <a:rPr lang="zh-CN" altLang="en-US" sz="28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米，有</a:t>
            </a:r>
            <a:r>
              <a:rPr lang="en-US" altLang="zh-CN" sz="28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10</a:t>
            </a:r>
            <a:r>
              <a:rPr lang="zh-CN" altLang="en-US" sz="28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层楼那么高，比纪念碑对面的天安门还高</a:t>
            </a:r>
            <a:r>
              <a:rPr lang="en-US" altLang="zh-CN" sz="28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4.24</a:t>
            </a:r>
            <a:r>
              <a:rPr lang="zh-CN" altLang="en-US" sz="28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米。</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纪念碑是用</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17000</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余块坚硬的花岗石和洁白的汉白玉砌成的。它象征着先烈们的丰功伟绩，标志着全国人民对先烈的怀念。</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选自周定舫</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人民英雄永垂不朽</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178780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0B2D56E-6E5E-CE05-D41B-6C5EADB6833A}"/>
              </a:ext>
            </a:extLst>
          </p:cNvPr>
          <p:cNvSpPr txBox="1">
            <a:spLocks noChangeAspect="1"/>
          </p:cNvSpPr>
          <p:nvPr/>
        </p:nvSpPr>
        <p:spPr>
          <a:xfrm>
            <a:off x="679450" y="722361"/>
            <a:ext cx="10573569" cy="5794279"/>
          </a:xfrm>
          <a:prstGeom prst="rect">
            <a:avLst/>
          </a:prstGeom>
          <a:noFill/>
        </p:spPr>
        <p:txBody>
          <a:bodyPr wrap="square">
            <a:spAutoFit/>
          </a:bodyPr>
          <a:lstStyle/>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材料四：</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萃屏公园依托秀屏山而建。秀屏山又称银顶山，介于渠江和西溪河之间。据广安州志记载，北宋开宝二年</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969</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年</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，宋太祖应西川转运使刘仁燧之请，御笔点渠江县境秀屏山下的浓洄镇置军，取</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广土安辑</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之意，命名广安军，领渠州之渠江、合州之新明、果州之岳池三县，广安一名由此始。秀屏山上建有银顶楼，又称秀屏楼，登高远眺，广安全景尽收眼底。秀屏山上林木茂密，花草蓊蘙，州志名曰</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秀屏积翠</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，位列广安古十六景之首。</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8863597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18E533C-3647-66DC-044F-C900CD8558CF}"/>
              </a:ext>
            </a:extLst>
          </p:cNvPr>
          <p:cNvSpPr txBox="1">
            <a:spLocks noChangeAspect="1"/>
          </p:cNvSpPr>
          <p:nvPr/>
        </p:nvSpPr>
        <p:spPr>
          <a:xfrm>
            <a:off x="679450" y="1682623"/>
            <a:ext cx="10833100" cy="3873753"/>
          </a:xfrm>
          <a:prstGeom prst="rect">
            <a:avLst/>
          </a:prstGeom>
          <a:noFill/>
        </p:spPr>
        <p:txBody>
          <a:bodyPr wrap="square">
            <a:spAutoFit/>
          </a:bodyPr>
          <a:lstStyle/>
          <a:p>
            <a:pPr marL="0" marR="0" indent="70104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秀屏山建设公园，堪称点睛之作、神来之笔。秀屏山集自然生态之美、多彩人文之韵于一身，为萃屏公园增添了厚重底色和独特亮色。优越的位置、瑰丽的景色、富集的人文遗址遗迹、宜人的游憩休闲环境，让闻者向往、游者依恋，也使萃屏公园声名远播。</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选自黎均平</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在萃屏公园品读广安</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575936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CAAD6DF-72D4-449F-E44B-E6D698905A0E}"/>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38</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下列对以上材料的理解和判断，不正确的一项是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．卢沟桥</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个半圆形石拱长度最短的</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16</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米，最长的</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21.6</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米，长度不一。</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．“他们的成绩”是指设计者的设计；“他们的愿望”是指游览者的感受。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．兴建人民英雄纪念碑得到全国人民的热情支援和关心，表达出全国人民对先烈的怀念和敬仰。</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．秀屏山又称银顶山，银顶楼又称秀屏楼。</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fd35f"/>
          <p:cNvSpPr/>
          <p:nvPr/>
        </p:nvSpPr>
        <p:spPr>
          <a:xfrm>
            <a:off x="10186353" y="1138969"/>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29883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A2943FF-68F7-2411-AFB5-5392903F137A}"/>
              </a:ext>
            </a:extLst>
          </p:cNvPr>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39</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材料一中“桥宽约</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8</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米，桥面平坦，几乎与河面平行”句中“几乎”能否删去？为什么</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567886"/>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几乎</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强调了桥面与河面并非完全平行，删去就与事实不符，这体现了说明文语言的准确、严谨。</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81637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93919"/>
            <a:ext cx="10807700" cy="3924162"/>
          </a:xfrm>
          <a:prstGeom prst="rect">
            <a:avLst/>
          </a:prstGeom>
        </p:spPr>
        <p:txBody>
          <a:bodyPr>
            <a:spAutoFit/>
          </a:bodyPr>
          <a:lstStyle/>
          <a:p>
            <a:pPr>
              <a:lnSpc>
                <a:spcPct val="130000"/>
              </a:lnSpc>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40</a:t>
            </a:r>
            <a:r>
              <a:rPr lang="zh-CN" altLang="en-US" sz="32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latin typeface="宋体" panose="02010600030101010101" pitchFamily="2" charset="-122"/>
                <a:ea typeface="宋体" panose="02010600030101010101" pitchFamily="2" charset="-122"/>
                <a:cs typeface="Times New Roman" panose="02020603050405020304" pitchFamily="18" charset="0"/>
              </a:rPr>
              <a:t>材料三中画线句用了什么说明方法？有何作用？</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a:p>
            <a:pPr indent="280670">
              <a:lnSpc>
                <a:spcPct val="130000"/>
              </a:lnSpc>
            </a:pPr>
            <a:r>
              <a:rPr lang="zh-CN" altLang="en-US" sz="3200" b="1" dirty="0">
                <a:latin typeface="楷体" panose="02010609060101010101" pitchFamily="49" charset="-122"/>
                <a:ea typeface="楷体" panose="02010609060101010101" pitchFamily="49" charset="-122"/>
                <a:cs typeface="Times New Roman" panose="02020603050405020304" pitchFamily="18" charset="0"/>
              </a:rPr>
              <a:t>  这是中国自古以来最大的一座纪念碑，从地面到碑顶高达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37.94</a:t>
            </a:r>
            <a:r>
              <a:rPr lang="zh-CN" altLang="en-US" sz="3200" b="1" dirty="0">
                <a:latin typeface="楷体" panose="02010609060101010101" pitchFamily="49" charset="-122"/>
                <a:ea typeface="楷体" panose="02010609060101010101" pitchFamily="49" charset="-122"/>
                <a:cs typeface="Times New Roman" panose="02020603050405020304" pitchFamily="18" charset="0"/>
              </a:rPr>
              <a:t>米，有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en-US" sz="3200" b="1" dirty="0">
                <a:latin typeface="楷体" panose="02010609060101010101" pitchFamily="49" charset="-122"/>
                <a:ea typeface="楷体" panose="02010609060101010101" pitchFamily="49" charset="-122"/>
                <a:cs typeface="Times New Roman" panose="02020603050405020304" pitchFamily="18" charset="0"/>
              </a:rPr>
              <a:t>层楼那么高，比纪念碑对面的天安门还高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4.24</a:t>
            </a:r>
            <a:r>
              <a:rPr lang="zh-CN" altLang="en-US" sz="3200" b="1" dirty="0">
                <a:latin typeface="楷体" panose="02010609060101010101" pitchFamily="49" charset="-122"/>
                <a:ea typeface="楷体" panose="02010609060101010101" pitchFamily="49" charset="-122"/>
                <a:cs typeface="Times New Roman" panose="02020603050405020304" pitchFamily="18" charset="0"/>
              </a:rPr>
              <a:t>米</a:t>
            </a:r>
            <a:r>
              <a:rPr lang="zh-CN" altLang="en-US" sz="3200" b="1"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3200" b="1" dirty="0" smtClean="0">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9095FD51-813E-FE68-CC0A-98F668E564B7}"/>
              </a:ext>
            </a:extLst>
          </p:cNvPr>
          <p:cNvSpPr txBox="1">
            <a:spLocks noChangeAspect="1"/>
          </p:cNvSpPr>
          <p:nvPr/>
        </p:nvSpPr>
        <p:spPr>
          <a:xfrm>
            <a:off x="679450" y="4121430"/>
            <a:ext cx="10820400" cy="1313052"/>
          </a:xfrm>
          <a:prstGeom prst="rect">
            <a:avLst/>
          </a:prstGeom>
          <a:noFill/>
        </p:spPr>
        <p:txBody>
          <a:bodyPr wrap="square">
            <a:spAutoFit/>
          </a:bodyPr>
          <a:lstStyle/>
          <a:p>
            <a:pPr>
              <a:lnSpc>
                <a:spcPct val="130000"/>
              </a:lnSpc>
            </a:pPr>
            <a:r>
              <a:rPr lang="zh-CN" altLang="en-US" sz="3200" b="1"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列</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数字、作比较。</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不仅准确地说明了纪念碑的高度，而且突出了它的巍峨、雄伟和庄严。</a:t>
            </a:r>
            <a:r>
              <a:rPr lang="zh-CN" altLang="en-US" sz="3200" b="1"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7591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F3EF2D8-4B84-8C8D-8B52-FDB99FAF9E49}"/>
              </a:ext>
            </a:extLst>
          </p:cNvPr>
          <p:cNvSpPr txBox="1">
            <a:spLocks noChangeAspect="1"/>
          </p:cNvSpPr>
          <p:nvPr/>
        </p:nvSpPr>
        <p:spPr>
          <a:xfrm>
            <a:off x="506873" y="785731"/>
            <a:ext cx="11178253" cy="5853910"/>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⑩</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父母六十多岁了，繁重的农活实在干不了了，才搬到我这小城上寄居在儿子这里。劳作一生，本应该休息，但父亲颇有雄心壮志地说：</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共产党这么好的政策，你妈不做点小生意那是糟蹋了！</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indent="701040">
              <a:lnSpc>
                <a:spcPct val="130000"/>
              </a:lnSpc>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⑪</a:t>
            </a:r>
            <a:r>
              <a:rPr lang="zh-CN" altLang="en-US" sz="3200" b="1" dirty="0" smtClean="0">
                <a:effectLst/>
                <a:latin typeface="楷体" panose="02010609060101010101" pitchFamily="49" charset="-122"/>
                <a:ea typeface="楷体" panose="02010609060101010101" pitchFamily="49" charset="-122"/>
                <a:cs typeface="Times New Roman" panose="02020603050405020304" pitchFamily="18" charset="0"/>
              </a:rPr>
              <a:t>母亲</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家门右侧的小临时菜市场卖咸菜。这咸菜大多是父母在时令季节豆角、萝卜、雪里蕻、辣椒等便宜时买下的，经过自己精心加工腌制而成。在摊点叫卖时，母亲人善手松，每每称好后，还要再加一勺给人，自然回头客多。母亲的咸菜生意一干就是十五年，成了远近闻名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咸菜婆婆</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6970839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1F25D8-546D-C76A-E6C2-5EC23E132688}"/>
              </a:ext>
            </a:extLst>
          </p:cNvPr>
          <p:cNvSpPr txBox="1">
            <a:spLocks noChangeAspect="1"/>
          </p:cNvSpPr>
          <p:nvPr/>
        </p:nvSpPr>
        <p:spPr>
          <a:xfrm>
            <a:off x="679450" y="1492123"/>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请你根据以上四则材料，概括中国建筑的风格特点</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107521"/>
            <a:ext cx="10833100" cy="3233578"/>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不仅注重外形美观，还注重其实用价值。</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因地制宜，自出心裁。</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善于利用环境，将建筑物与四周景色配合和谐。</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着力突出建筑物的文化神韵或象征意义等。</a:t>
            </a:r>
            <a:endPar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注重群体组合之美。</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088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3007DC-11FB-EE94-B1CB-DC0FDE46CE6B}"/>
              </a:ext>
            </a:extLst>
          </p:cNvPr>
          <p:cNvSpPr txBox="1">
            <a:spLocks noChangeAspect="1"/>
          </p:cNvSpPr>
          <p:nvPr/>
        </p:nvSpPr>
        <p:spPr>
          <a:xfrm>
            <a:off x="425757" y="638247"/>
            <a:ext cx="11340485" cy="5794279"/>
          </a:xfrm>
          <a:prstGeom prst="rect">
            <a:avLst/>
          </a:prstGeom>
          <a:noFill/>
        </p:spPr>
        <p:txBody>
          <a:bodyPr wrap="square">
            <a:spAutoFit/>
          </a:bodyPr>
          <a:lstStyle/>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三</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长春中考</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材料一：</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国的建筑，从古代的宫殿到近代的一般住房，绝大部分是对称的，左边怎么样，右边也怎么样。苏州园林可绝不讲究对称，好像故意避免似的。东边有了一个亭子或者一道回廊，西边决不会来一个同样的亭子或者一道同样的回廊。这是为什么？我想，用图画来比方，对称的建筑是图案画，不是美术画，而园林是美术画，美术画要求自然之趣，是不讲究对称的。</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节选自叶圣陶</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苏州园林</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183908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C922079-3EF0-8F20-CBBD-2A8441DAC8E4}"/>
              </a:ext>
            </a:extLst>
          </p:cNvPr>
          <p:cNvSpPr txBox="1">
            <a:spLocks noChangeAspect="1"/>
          </p:cNvSpPr>
          <p:nvPr/>
        </p:nvSpPr>
        <p:spPr>
          <a:xfrm>
            <a:off x="679450" y="1362536"/>
            <a:ext cx="10833100" cy="4513928"/>
          </a:xfrm>
          <a:prstGeom prst="rect">
            <a:avLst/>
          </a:prstGeom>
          <a:noFill/>
        </p:spPr>
        <p:txBody>
          <a:bodyPr wrap="square">
            <a:spAutoFit/>
          </a:bodyPr>
          <a:lstStyle/>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窗子在园林建筑艺术中起着很重要的作用。有了窗子，内外就发生交流。窗外的竹子或青山，经过窗子的框框望去，就是一幅画。颐和园乐寿堂差不多四边都是窗子，周围粉墙列着许多小窗，面向湖景，每个窗子都等于一幅小画。而且同一个窗子，从不同的角度看出去，景色都不相同。这样，画的境界就无限地增多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6089964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677BFDA-25D9-E6C6-4495-B37A82B6A794}"/>
              </a:ext>
            </a:extLst>
          </p:cNvPr>
          <p:cNvSpPr txBox="1">
            <a:spLocks noChangeAspect="1"/>
          </p:cNvSpPr>
          <p:nvPr/>
        </p:nvSpPr>
        <p:spPr>
          <a:xfrm>
            <a:off x="679450" y="652996"/>
            <a:ext cx="10833100" cy="5641609"/>
          </a:xfrm>
          <a:prstGeom prst="rect">
            <a:avLst/>
          </a:prstGeom>
          <a:noFill/>
        </p:spPr>
        <p:txBody>
          <a:bodyPr wrap="square">
            <a:spAutoFit/>
          </a:bodyPr>
          <a:lstStyle/>
          <a:p>
            <a:pPr marL="0" marR="0" indent="280670">
              <a:lnSpc>
                <a:spcPct val="130000"/>
              </a:lnSpc>
              <a:buNone/>
            </a:pP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  明代人有一小诗，可以帮助我们了解窗子的美感作用。</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一琴几上闲，</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数竹窗外碧。</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帘户寂无人，</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春风自吹入。</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这个小房间和外部是隔离的，但经过窗子又和外边联系起来了。没有人出现，突出了这个小房间的空间美。</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  不但走廊、窗子，而且一切楼、台、亭、阁，都是为了</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望</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，都是为了得到和丰富对于空间的美的感受。</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节选自宗白华</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美学散步</a:t>
            </a:r>
            <a:r>
              <a:rPr lang="en-US" altLang="zh-CN" sz="28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800" b="1" dirty="0">
                <a:effectLst/>
                <a:latin typeface="仿宋" panose="02010609060101010101" pitchFamily="49" charset="-122"/>
                <a:ea typeface="仿宋" panose="02010609060101010101" pitchFamily="49" charset="-122"/>
                <a:cs typeface="Times New Roman" panose="02020603050405020304" pitchFamily="18" charset="0"/>
              </a:rPr>
              <a:t>，有删减</a:t>
            </a:r>
            <a:r>
              <a:rPr lang="en-US" altLang="zh-CN" sz="28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954594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4F4DCA2-0E71-BA1D-6B92-DEDB8BD81C66}"/>
              </a:ext>
            </a:extLst>
          </p:cNvPr>
          <p:cNvSpPr txBox="1">
            <a:spLocks noChangeAspect="1"/>
          </p:cNvSpPr>
          <p:nvPr/>
        </p:nvSpPr>
        <p:spPr>
          <a:xfrm>
            <a:off x="679450" y="1042449"/>
            <a:ext cx="10833100" cy="5154103"/>
          </a:xfrm>
          <a:prstGeom prst="rect">
            <a:avLst/>
          </a:prstGeom>
          <a:noFill/>
        </p:spPr>
        <p:txBody>
          <a:bodyPr wrap="square">
            <a:spAutoFit/>
          </a:bodyPr>
          <a:lstStyle/>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材料三：</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游览苏州园林必然会注意到花墙和廊子。有墙壁隔着，有廊子界着，层次多了，景致就见得深了。可是墙壁上有砖砌的各式镂空图案，廊子大多是两边无所依傍的，实际是隔而不隔，界而未界，因而更增加了景致的深度。有几个园林还在适当的位置装上一面大镜子，层次就更多了，几乎可以说把整个园林翻了一番。</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节选自叶圣陶</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苏州园林</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200159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DAA5511-B2A6-C0DD-DCFB-C9E92CF18B9D}"/>
              </a:ext>
            </a:extLst>
          </p:cNvPr>
          <p:cNvSpPr txBox="1">
            <a:spLocks noChangeAspect="1"/>
          </p:cNvSpPr>
          <p:nvPr/>
        </p:nvSpPr>
        <p:spPr>
          <a:xfrm>
            <a:off x="679449" y="668884"/>
            <a:ext cx="11016021" cy="5794279"/>
          </a:xfrm>
          <a:prstGeom prst="rect">
            <a:avLst/>
          </a:prstGeom>
          <a:noFill/>
        </p:spPr>
        <p:txBody>
          <a:bodyPr wrap="square">
            <a:spAutoFit/>
          </a:bodyPr>
          <a:lstStyle/>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材料四：</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庭院深深深几许</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大概随着晚期封建社会中经济生活和意识形态的变化，园林艺术日益发展。显示威严庄重的宫殿建筑的严格的对称性被打破，迂回曲折、趣味盎然、以模拟和接近自然山林为目标的建筑美出现了。空间有畅通，有阻隔，变化无常，出人意料，可以引动更多的想象和情感，</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。这种仍然是以整体有机布局为特点的园林建筑，却表现着封建后期文人士大夫们更为自由的艺术观念和审美理想。</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8014212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688CFB7-379E-6504-5BBF-C0541A2330EC}"/>
              </a:ext>
            </a:extLst>
          </p:cNvPr>
          <p:cNvSpPr txBox="1">
            <a:spLocks noChangeAspect="1"/>
          </p:cNvSpPr>
          <p:nvPr/>
        </p:nvSpPr>
        <p:spPr>
          <a:xfrm>
            <a:off x="679450" y="722361"/>
            <a:ext cx="10833100" cy="5794279"/>
          </a:xfrm>
          <a:prstGeom prst="rect">
            <a:avLst/>
          </a:prstGeom>
          <a:noFill/>
        </p:spPr>
        <p:txBody>
          <a:bodyPr wrap="square">
            <a:spAutoFit/>
          </a:bodyPr>
          <a:lstStyle/>
          <a:p>
            <a:pPr marL="0" marR="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与山水画的兴起大有关系，它希求人间的环境与自然界更进一步的联系，它追求人为的场所自然化，</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尽</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可</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能</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与</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自</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然</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合</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为</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一</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体</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。它通过各种巧妙的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借景</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虚实</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种种方式、技巧，使建筑群与自然山水的美沟通汇合起来，而形成一个更为自由也更为开阔的有机整体的美。连远方的山水也似乎被收进在这人为的布局中，山光、云树、帆影、江波都可以收入建筑之中，更不用说其中真实的小桥、流水、</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稻香村</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了。</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lnSpc>
                <a:spcPct val="130000"/>
              </a:lnSpc>
            </a:pP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节选自李泽厚</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美的历程</a:t>
            </a:r>
            <a:r>
              <a:rPr lang="en-US" altLang="zh-CN" sz="3200" b="1" dirty="0">
                <a:effectLst/>
                <a:latin typeface="仿宋" panose="02010609060101010101" pitchFamily="49" charset="-122"/>
                <a:ea typeface="仿宋"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仿宋"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6041308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611F770-453B-2436-8A06-3917295483A9}"/>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下列关于以上材料内容的表述，正确的一项是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．中国的古典建筑都是左右对称的。</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．园林建筑不考虑窗子的实用价值。</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．封建社会晚期园林艺术停滞不前。</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．中国园林建筑讲究整体有机布局。</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1c12f"/>
          <p:cNvSpPr/>
          <p:nvPr/>
        </p:nvSpPr>
        <p:spPr>
          <a:xfrm>
            <a:off x="9778365" y="2099231"/>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967263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7B5E5D7-FE2E-226B-E696-3021F8077D4D}"/>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将下列诗句补充到材料四的横线处，恰当的一项是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．山重水复疑无路，柳暗花明又一村</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．晴川历历汉阳树，芳草萋萋鹦鹉洲</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．几处早莺争暖树，谁家新燕啄春泥</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．忽如一夜春风来，千树万树梨花开</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91250"/>
          <p:cNvSpPr/>
          <p:nvPr/>
        </p:nvSpPr>
        <p:spPr>
          <a:xfrm>
            <a:off x="804228" y="2413127"/>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88117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0C18EA5-F24D-58E1-BEDC-75F7254081CD}"/>
              </a:ext>
            </a:extLst>
          </p:cNvPr>
          <p:cNvSpPr txBox="1">
            <a:spLocks noChangeAspect="1"/>
          </p:cNvSpPr>
          <p:nvPr/>
        </p:nvSpPr>
        <p:spPr>
          <a:xfrm>
            <a:off x="692150" y="955244"/>
            <a:ext cx="10807700" cy="5201511"/>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阅读以上材料，具体说明中国园林建筑是如何实现“尽可能与自然合为一体”的</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203128"/>
            <a:ext cx="10833100" cy="3873753"/>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通过巧妙的</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借景</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和</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虚实</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方式、技巧，使建筑群与自然山水的美沟通汇合起来，形成一个更为自由也更为开阔的有机整体的美。这包括将远方的山水、山光、云树、帆影、江波等自然元素收入建筑之中，以及在园林中设置真实的小桥、流水、</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稻香村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等元素，使园林建筑与自然环境融为一体，达到</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尽可能与自然合为一体</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的美学效果。</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847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5B89CEC6-3F4F-41A4-9503-93C638186164}" vid="{7155217A-5BAE-4FA4-AAD2-46644F8B138B}"/>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62</TotalTime>
  <Words>11197</Words>
  <Application>Microsoft Office PowerPoint</Application>
  <PresentationFormat>宽屏</PresentationFormat>
  <Paragraphs>336</Paragraphs>
  <Slides>100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100</vt:i4>
      </vt:variant>
    </vt:vector>
  </HeadingPairs>
  <TitlesOfParts>
    <vt:vector size="111"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34</cp:revision>
  <dcterms:created xsi:type="dcterms:W3CDTF">2025-07-26T00:40:55Z</dcterms:created>
  <dcterms:modified xsi:type="dcterms:W3CDTF">2025-07-30T09:44:42Z</dcterms:modified>
</cp:coreProperties>
</file>